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36" r:id="rId1"/>
  </p:sldMasterIdLst>
  <p:notesMasterIdLst>
    <p:notesMasterId r:id="rId65"/>
  </p:notesMasterIdLst>
  <p:sldIdLst>
    <p:sldId id="256" r:id="rId2"/>
    <p:sldId id="257" r:id="rId3"/>
    <p:sldId id="260" r:id="rId4"/>
    <p:sldId id="261" r:id="rId5"/>
    <p:sldId id="387" r:id="rId6"/>
    <p:sldId id="416" r:id="rId7"/>
    <p:sldId id="427" r:id="rId8"/>
    <p:sldId id="429" r:id="rId9"/>
    <p:sldId id="426" r:id="rId10"/>
    <p:sldId id="365" r:id="rId11"/>
    <p:sldId id="294" r:id="rId12"/>
    <p:sldId id="351" r:id="rId13"/>
    <p:sldId id="296" r:id="rId14"/>
    <p:sldId id="368" r:id="rId15"/>
    <p:sldId id="369" r:id="rId16"/>
    <p:sldId id="354" r:id="rId17"/>
    <p:sldId id="433" r:id="rId18"/>
    <p:sldId id="329" r:id="rId19"/>
    <p:sldId id="264" r:id="rId20"/>
    <p:sldId id="303" r:id="rId21"/>
    <p:sldId id="301" r:id="rId22"/>
    <p:sldId id="438" r:id="rId23"/>
    <p:sldId id="305" r:id="rId24"/>
    <p:sldId id="306" r:id="rId25"/>
    <p:sldId id="439" r:id="rId26"/>
    <p:sldId id="443" r:id="rId27"/>
    <p:sldId id="444" r:id="rId28"/>
    <p:sldId id="445" r:id="rId29"/>
    <p:sldId id="313" r:id="rId30"/>
    <p:sldId id="464" r:id="rId31"/>
    <p:sldId id="371" r:id="rId32"/>
    <p:sldId id="326" r:id="rId33"/>
    <p:sldId id="311" r:id="rId34"/>
    <p:sldId id="431" r:id="rId35"/>
    <p:sldId id="430" r:id="rId36"/>
    <p:sldId id="424" r:id="rId37"/>
    <p:sldId id="312" r:id="rId38"/>
    <p:sldId id="309" r:id="rId39"/>
    <p:sldId id="437" r:id="rId40"/>
    <p:sldId id="432" r:id="rId41"/>
    <p:sldId id="325" r:id="rId42"/>
    <p:sldId id="267" r:id="rId43"/>
    <p:sldId id="440" r:id="rId44"/>
    <p:sldId id="397" r:id="rId45"/>
    <p:sldId id="463" r:id="rId46"/>
    <p:sldId id="421" r:id="rId47"/>
    <p:sldId id="406" r:id="rId48"/>
    <p:sldId id="408" r:id="rId49"/>
    <p:sldId id="435" r:id="rId50"/>
    <p:sldId id="436" r:id="rId51"/>
    <p:sldId id="359" r:id="rId52"/>
    <p:sldId id="395" r:id="rId53"/>
    <p:sldId id="270" r:id="rId54"/>
    <p:sldId id="391" r:id="rId55"/>
    <p:sldId id="336" r:id="rId56"/>
    <p:sldId id="428" r:id="rId57"/>
    <p:sldId id="334" r:id="rId58"/>
    <p:sldId id="308" r:id="rId59"/>
    <p:sldId id="372" r:id="rId60"/>
    <p:sldId id="258" r:id="rId61"/>
    <p:sldId id="378" r:id="rId62"/>
    <p:sldId id="374" r:id="rId63"/>
    <p:sldId id="263" r:id="rId64"/>
  </p:sldIdLst>
  <p:sldSz cx="9144000" cy="5143500" type="screen16x9"/>
  <p:notesSz cx="6858000" cy="9144000"/>
  <p:embeddedFontLst>
    <p:embeddedFont>
      <p:font typeface="Titillium Web" pitchFamily="2" charset="77"/>
      <p:regular r:id="rId66"/>
      <p:bold r:id="rId67"/>
      <p:italic r:id="rId68"/>
      <p:boldItalic r:id="rId69"/>
    </p:embeddedFont>
    <p:embeddedFont>
      <p:font typeface="Titillium Web Light" panose="020F0302020204030204" pitchFamily="34" charset="0"/>
      <p:regular r:id="rId70"/>
      <p:bold r:id="rId71"/>
      <p:italic r:id="rId72"/>
      <p:boldItalic r:id="rId7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69AE2CA-5C30-1317-D3EE-49E7B8F0859E}" name="Samantha Unger" initials="SU" userId="S::samantha.unger@mail.utoronto.ca::96773379-cdc0-4c35-ac2c-d0464597791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95C"/>
    <a:srgbClr val="A5A5A5"/>
    <a:srgbClr val="A4E16B"/>
    <a:srgbClr val="FFC626"/>
    <a:srgbClr val="4472C4"/>
    <a:srgbClr val="A4D4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38" autoAdjust="0"/>
    <p:restoredTop sz="86930" autoAdjust="0"/>
  </p:normalViewPr>
  <p:slideViewPr>
    <p:cSldViewPr snapToGrid="0">
      <p:cViewPr varScale="1">
        <p:scale>
          <a:sx n="164" d="100"/>
          <a:sy n="164" d="100"/>
        </p:scale>
        <p:origin x="896" y="160"/>
      </p:cViewPr>
      <p:guideLst/>
    </p:cSldViewPr>
  </p:slideViewPr>
  <p:notesTextViewPr>
    <p:cViewPr>
      <p:scale>
        <a:sx n="100" d="100"/>
        <a:sy n="100" d="100"/>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3.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1.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4.fntdata"/><Relationship Id="rId77" Type="http://schemas.microsoft.com/office/2018/10/relationships/authors" Targe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2"/>
        <p:cNvGrpSpPr/>
        <p:nvPr/>
      </p:nvGrpSpPr>
      <p:grpSpPr>
        <a:xfrm>
          <a:off x="0" y="0"/>
          <a:ext cx="0" cy="0"/>
          <a:chOff x="0" y="0"/>
          <a:chExt cx="0" cy="0"/>
        </a:xfrm>
      </p:grpSpPr>
      <p:sp>
        <p:nvSpPr>
          <p:cNvPr id="3833" name="Google Shape;383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4" name="Google Shape;383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9"/>
        <p:cNvGrpSpPr/>
        <p:nvPr/>
      </p:nvGrpSpPr>
      <p:grpSpPr>
        <a:xfrm>
          <a:off x="0" y="0"/>
          <a:ext cx="0" cy="0"/>
          <a:chOff x="0" y="0"/>
          <a:chExt cx="0" cy="0"/>
        </a:xfrm>
      </p:grpSpPr>
      <p:sp>
        <p:nvSpPr>
          <p:cNvPr id="4020" name="Google Shape;402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1" name="Google Shape;402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14475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6"/>
        <p:cNvGrpSpPr/>
        <p:nvPr/>
      </p:nvGrpSpPr>
      <p:grpSpPr>
        <a:xfrm>
          <a:off x="0" y="0"/>
          <a:ext cx="0" cy="0"/>
          <a:chOff x="0" y="0"/>
          <a:chExt cx="0" cy="0"/>
        </a:xfrm>
      </p:grpSpPr>
      <p:sp>
        <p:nvSpPr>
          <p:cNvPr id="3897" name="Google Shape;3897;g24284e5ad87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8" name="Google Shape;3898;g24284e5ad87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dirty="0"/>
          </a:p>
        </p:txBody>
      </p:sp>
    </p:spTree>
    <p:extLst>
      <p:ext uri="{BB962C8B-B14F-4D97-AF65-F5344CB8AC3E}">
        <p14:creationId xmlns:p14="http://schemas.microsoft.com/office/powerpoint/2010/main" val="2941743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6">
          <a:extLst>
            <a:ext uri="{FF2B5EF4-FFF2-40B4-BE49-F238E27FC236}">
              <a16:creationId xmlns:a16="http://schemas.microsoft.com/office/drawing/2014/main" id="{BE2C2B3C-5991-4DCF-D0E3-0E2755DE7B2D}"/>
            </a:ext>
          </a:extLst>
        </p:cNvPr>
        <p:cNvGrpSpPr/>
        <p:nvPr/>
      </p:nvGrpSpPr>
      <p:grpSpPr>
        <a:xfrm>
          <a:off x="0" y="0"/>
          <a:ext cx="0" cy="0"/>
          <a:chOff x="0" y="0"/>
          <a:chExt cx="0" cy="0"/>
        </a:xfrm>
      </p:grpSpPr>
      <p:sp>
        <p:nvSpPr>
          <p:cNvPr id="3897" name="Google Shape;3897;g24284e5ad87_3_0:notes">
            <a:extLst>
              <a:ext uri="{FF2B5EF4-FFF2-40B4-BE49-F238E27FC236}">
                <a16:creationId xmlns:a16="http://schemas.microsoft.com/office/drawing/2014/main" id="{509AF73A-9FE7-2C10-4BA9-8E191F3EE1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8" name="Google Shape;3898;g24284e5ad87_3_0:notes">
            <a:extLst>
              <a:ext uri="{FF2B5EF4-FFF2-40B4-BE49-F238E27FC236}">
                <a16:creationId xmlns:a16="http://schemas.microsoft.com/office/drawing/2014/main" id="{4E104E09-EC8E-A718-A59D-E235EA69E0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dirty="0">
                <a:effectLst/>
                <a:latin typeface="Helvetica Neue" panose="02000503000000020004" pitchFamily="2" charset="0"/>
              </a:rPr>
              <a:t>“Machine Learning is the field of study that gives the computer the ability to learn without being explicitly programmed.” Arthur Samuel, 1959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dirty="0">
                <a:effectLst/>
                <a:latin typeface="Helvetica Neue" panose="02000503000000020004" pitchFamily="2" charset="0"/>
              </a:rPr>
              <a:t>Mention where automated learning can be beneficial: </a:t>
            </a:r>
          </a:p>
          <a:p>
            <a:pPr lvl="0" algn="l" rtl="0">
              <a:spcBef>
                <a:spcPts val="1000"/>
              </a:spcBef>
              <a:spcAft>
                <a:spcPts val="0"/>
              </a:spcAft>
              <a:buSzPts val="2400"/>
              <a:buFont typeface="Wingdings" pitchFamily="2" charset="2"/>
              <a:buChar char="§"/>
            </a:pPr>
            <a:r>
              <a:rPr lang="en-CA" sz="1100" dirty="0">
                <a:latin typeface="Aptos" panose="020B0004020202020204" pitchFamily="34" charset="0"/>
              </a:rPr>
              <a:t>Learn relationships that we do not know are present in the data </a:t>
            </a:r>
          </a:p>
          <a:p>
            <a:pPr lvl="0" algn="l" rtl="0">
              <a:spcBef>
                <a:spcPts val="1000"/>
              </a:spcBef>
              <a:spcAft>
                <a:spcPts val="0"/>
              </a:spcAft>
              <a:buSzPts val="2400"/>
              <a:buFont typeface="Wingdings" pitchFamily="2" charset="2"/>
              <a:buChar char="§"/>
            </a:pPr>
            <a:r>
              <a:rPr lang="en-CA" sz="1100" dirty="0">
                <a:latin typeface="Aptos" panose="020B0004020202020204" pitchFamily="34" charset="0"/>
              </a:rPr>
              <a:t>Recognition / incorporation of complex patterns </a:t>
            </a:r>
          </a:p>
          <a:p>
            <a:pPr lvl="0" algn="l" rtl="0">
              <a:spcBef>
                <a:spcPts val="1000"/>
              </a:spcBef>
              <a:spcAft>
                <a:spcPts val="0"/>
              </a:spcAft>
              <a:buSzPts val="2400"/>
              <a:buFont typeface="Wingdings" pitchFamily="2" charset="2"/>
              <a:buChar char="§"/>
            </a:pPr>
            <a:r>
              <a:rPr lang="en-CA" sz="1100" dirty="0">
                <a:latin typeface="Aptos" panose="020B0004020202020204" pitchFamily="34" charset="0"/>
              </a:rPr>
              <a:t>Efficiency and speed of processing information </a:t>
            </a:r>
          </a:p>
          <a:p>
            <a:pPr lvl="0" algn="l" rtl="0">
              <a:spcBef>
                <a:spcPts val="1000"/>
              </a:spcBef>
              <a:spcAft>
                <a:spcPts val="0"/>
              </a:spcAft>
              <a:buSzPts val="2400"/>
              <a:buFont typeface="Wingdings" pitchFamily="2" charset="2"/>
              <a:buChar char="§"/>
            </a:pPr>
            <a:r>
              <a:rPr lang="en-CA" sz="1100" dirty="0">
                <a:latin typeface="Aptos" panose="020B0004020202020204" pitchFamily="34" charset="0"/>
              </a:rPr>
              <a:t>Personalization to individual users</a:t>
            </a:r>
          </a:p>
          <a:p>
            <a:pPr lvl="0" algn="l" rtl="0">
              <a:spcBef>
                <a:spcPts val="1000"/>
              </a:spcBef>
              <a:spcAft>
                <a:spcPts val="0"/>
              </a:spcAft>
              <a:buSzPts val="2400"/>
              <a:buFont typeface="Wingdings" pitchFamily="2" charset="2"/>
              <a:buChar char="§"/>
            </a:pPr>
            <a:r>
              <a:rPr lang="en-CA" sz="1100" dirty="0">
                <a:latin typeface="Aptos" panose="020B0004020202020204" pitchFamily="34" charset="0"/>
              </a:rPr>
              <a:t>Adaptability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dirty="0">
                <a:effectLst/>
                <a:latin typeface="Helvetica Neue" panose="02000503000000020004" pitchFamily="2" charset="0"/>
              </a:rPr>
              <a:t>Emphasize that ML has been around a long time!!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dirty="0">
                <a:effectLst/>
                <a:latin typeface="Helvetica Neue" panose="02000503000000020004" pitchFamily="2" charset="0"/>
              </a:rPr>
              <a:t>Now we have the data and capabilities to introduce newer, high performing models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409555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7"/>
        <p:cNvGrpSpPr/>
        <p:nvPr/>
      </p:nvGrpSpPr>
      <p:grpSpPr>
        <a:xfrm>
          <a:off x="0" y="0"/>
          <a:ext cx="0" cy="0"/>
          <a:chOff x="0" y="0"/>
          <a:chExt cx="0" cy="0"/>
        </a:xfrm>
      </p:grpSpPr>
      <p:sp>
        <p:nvSpPr>
          <p:cNvPr id="3888" name="Google Shape;388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9" name="Google Shape;388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dirty="0"/>
          </a:p>
        </p:txBody>
      </p:sp>
    </p:spTree>
    <p:extLst>
      <p:ext uri="{BB962C8B-B14F-4D97-AF65-F5344CB8AC3E}">
        <p14:creationId xmlns:p14="http://schemas.microsoft.com/office/powerpoint/2010/main" val="9160940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7"/>
        <p:cNvGrpSpPr/>
        <p:nvPr/>
      </p:nvGrpSpPr>
      <p:grpSpPr>
        <a:xfrm>
          <a:off x="0" y="0"/>
          <a:ext cx="0" cy="0"/>
          <a:chOff x="0" y="0"/>
          <a:chExt cx="0" cy="0"/>
        </a:xfrm>
      </p:grpSpPr>
      <p:sp>
        <p:nvSpPr>
          <p:cNvPr id="3888" name="Google Shape;388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9" name="Google Shape;388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dirty="0"/>
          </a:p>
        </p:txBody>
      </p:sp>
    </p:spTree>
    <p:extLst>
      <p:ext uri="{BB962C8B-B14F-4D97-AF65-F5344CB8AC3E}">
        <p14:creationId xmlns:p14="http://schemas.microsoft.com/office/powerpoint/2010/main" val="3824559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7"/>
        <p:cNvGrpSpPr/>
        <p:nvPr/>
      </p:nvGrpSpPr>
      <p:grpSpPr>
        <a:xfrm>
          <a:off x="0" y="0"/>
          <a:ext cx="0" cy="0"/>
          <a:chOff x="0" y="0"/>
          <a:chExt cx="0" cy="0"/>
        </a:xfrm>
      </p:grpSpPr>
      <p:sp>
        <p:nvSpPr>
          <p:cNvPr id="3888" name="Google Shape;388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9" name="Google Shape;388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dirty="0"/>
          </a:p>
        </p:txBody>
      </p:sp>
    </p:spTree>
    <p:extLst>
      <p:ext uri="{BB962C8B-B14F-4D97-AF65-F5344CB8AC3E}">
        <p14:creationId xmlns:p14="http://schemas.microsoft.com/office/powerpoint/2010/main" val="14392532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6">
          <a:extLst>
            <a:ext uri="{FF2B5EF4-FFF2-40B4-BE49-F238E27FC236}">
              <a16:creationId xmlns:a16="http://schemas.microsoft.com/office/drawing/2014/main" id="{031CA7F4-04D7-CEE0-CB46-58A03D37AA13}"/>
            </a:ext>
          </a:extLst>
        </p:cNvPr>
        <p:cNvGrpSpPr/>
        <p:nvPr/>
      </p:nvGrpSpPr>
      <p:grpSpPr>
        <a:xfrm>
          <a:off x="0" y="0"/>
          <a:ext cx="0" cy="0"/>
          <a:chOff x="0" y="0"/>
          <a:chExt cx="0" cy="0"/>
        </a:xfrm>
      </p:grpSpPr>
      <p:sp>
        <p:nvSpPr>
          <p:cNvPr id="3897" name="Google Shape;3897;g24284e5ad87_3_0:notes">
            <a:extLst>
              <a:ext uri="{FF2B5EF4-FFF2-40B4-BE49-F238E27FC236}">
                <a16:creationId xmlns:a16="http://schemas.microsoft.com/office/drawing/2014/main" id="{58869834-0E05-B0F4-FD61-D3FB45BFEE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8" name="Google Shape;3898;g24284e5ad87_3_0:notes">
            <a:extLst>
              <a:ext uri="{FF2B5EF4-FFF2-40B4-BE49-F238E27FC236}">
                <a16:creationId xmlns:a16="http://schemas.microsoft.com/office/drawing/2014/main" id="{EFEFDA19-0F4C-E604-8428-045817B8A26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dirty="0">
              <a:effectLst/>
              <a:latin typeface="Helvetica Neue" panose="02000503000000020004" pitchFamily="2"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93981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6">
          <a:extLst>
            <a:ext uri="{FF2B5EF4-FFF2-40B4-BE49-F238E27FC236}">
              <a16:creationId xmlns:a16="http://schemas.microsoft.com/office/drawing/2014/main" id="{19EE33AD-341A-4C4F-AE60-17A08366387F}"/>
            </a:ext>
          </a:extLst>
        </p:cNvPr>
        <p:cNvGrpSpPr/>
        <p:nvPr/>
      </p:nvGrpSpPr>
      <p:grpSpPr>
        <a:xfrm>
          <a:off x="0" y="0"/>
          <a:ext cx="0" cy="0"/>
          <a:chOff x="0" y="0"/>
          <a:chExt cx="0" cy="0"/>
        </a:xfrm>
      </p:grpSpPr>
      <p:sp>
        <p:nvSpPr>
          <p:cNvPr id="3897" name="Google Shape;3897;g24284e5ad87_3_0:notes">
            <a:extLst>
              <a:ext uri="{FF2B5EF4-FFF2-40B4-BE49-F238E27FC236}">
                <a16:creationId xmlns:a16="http://schemas.microsoft.com/office/drawing/2014/main" id="{71BD9135-5FAC-8D99-1BD0-75569227F3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8" name="Google Shape;3898;g24284e5ad87_3_0:notes">
            <a:extLst>
              <a:ext uri="{FF2B5EF4-FFF2-40B4-BE49-F238E27FC236}">
                <a16:creationId xmlns:a16="http://schemas.microsoft.com/office/drawing/2014/main" id="{2A4465BF-2FFE-5703-FC8E-ADEE8074C9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dirty="0">
                <a:effectLst/>
                <a:latin typeface="Helvetica Neue" panose="02000503000000020004" pitchFamily="2" charset="0"/>
              </a:rPr>
              <a:t>Explain on this slide that hallucinations are unique to LLM – this content will be covered on a separate session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b="0" i="0" u="none" strike="noStrike" dirty="0">
                <a:solidFill>
                  <a:srgbClr val="474747"/>
                </a:solidFill>
                <a:effectLst/>
                <a:latin typeface="Arial" panose="020B0604020202020204" pitchFamily="34" charset="0"/>
              </a:rPr>
              <a:t>esponse generated by AI which contains false or misleading information presented as fact.</a:t>
            </a:r>
            <a:endParaRPr lang="en-CA"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dirty="0">
              <a:effectLst/>
              <a:latin typeface="Helvetica Neue" panose="02000503000000020004" pitchFamily="2" charset="0"/>
            </a:endParaRPr>
          </a:p>
          <a:p>
            <a:pPr algn="l"/>
            <a:r>
              <a:rPr lang="en-CA" dirty="0">
                <a:solidFill>
                  <a:srgbClr val="4D5156"/>
                </a:solidFill>
                <a:effectLst/>
                <a:latin typeface="Arial" panose="020B0604020202020204" pitchFamily="34" charset="0"/>
              </a:rPr>
              <a:t>AI </a:t>
            </a:r>
            <a:r>
              <a:rPr lang="en-CA" b="1" i="0" dirty="0">
                <a:solidFill>
                  <a:srgbClr val="5F6368"/>
                </a:solidFill>
                <a:effectLst/>
                <a:latin typeface="Arial" panose="020B0604020202020204" pitchFamily="34" charset="0"/>
              </a:rPr>
              <a:t>hallucinations</a:t>
            </a:r>
            <a:r>
              <a:rPr lang="en-CA" dirty="0">
                <a:solidFill>
                  <a:srgbClr val="4D5156"/>
                </a:solidFill>
                <a:effectLst/>
                <a:latin typeface="Arial" panose="020B0604020202020204" pitchFamily="34" charset="0"/>
              </a:rPr>
              <a:t> are when a large language model (LLM) perceives patterns or objects that are nonexistent, creating nonsensical or inaccurate outputs.</a:t>
            </a:r>
          </a:p>
          <a:p>
            <a:br>
              <a:rPr lang="en-CA" dirty="0"/>
            </a:br>
            <a:endParaRPr lang="en-CA"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dirty="0">
              <a:effectLst/>
              <a:latin typeface="Helvetica Neue" panose="02000503000000020004" pitchFamily="2"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277389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9">
          <a:extLst>
            <a:ext uri="{FF2B5EF4-FFF2-40B4-BE49-F238E27FC236}">
              <a16:creationId xmlns:a16="http://schemas.microsoft.com/office/drawing/2014/main" id="{169517B2-9CE7-A892-FCFD-AE8E358B25DA}"/>
            </a:ext>
          </a:extLst>
        </p:cNvPr>
        <p:cNvGrpSpPr/>
        <p:nvPr/>
      </p:nvGrpSpPr>
      <p:grpSpPr>
        <a:xfrm>
          <a:off x="0" y="0"/>
          <a:ext cx="0" cy="0"/>
          <a:chOff x="0" y="0"/>
          <a:chExt cx="0" cy="0"/>
        </a:xfrm>
      </p:grpSpPr>
      <p:sp>
        <p:nvSpPr>
          <p:cNvPr id="4020" name="Google Shape;4020;g35f391192_09:notes">
            <a:extLst>
              <a:ext uri="{FF2B5EF4-FFF2-40B4-BE49-F238E27FC236}">
                <a16:creationId xmlns:a16="http://schemas.microsoft.com/office/drawing/2014/main" id="{90BB786F-4E63-43AA-2B51-B892D9EDDB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1" name="Google Shape;4021;g35f391192_09:notes">
            <a:extLst>
              <a:ext uri="{FF2B5EF4-FFF2-40B4-BE49-F238E27FC236}">
                <a16:creationId xmlns:a16="http://schemas.microsoft.com/office/drawing/2014/main" id="{954C8CDA-640B-3514-E82A-31301C4B4C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66871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3"/>
        <p:cNvGrpSpPr/>
        <p:nvPr/>
      </p:nvGrpSpPr>
      <p:grpSpPr>
        <a:xfrm>
          <a:off x="0" y="0"/>
          <a:ext cx="0" cy="0"/>
          <a:chOff x="0" y="0"/>
          <a:chExt cx="0" cy="0"/>
        </a:xfrm>
      </p:grpSpPr>
      <p:sp>
        <p:nvSpPr>
          <p:cNvPr id="3904" name="Google Shape;3904;g25e109d9302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5" name="Google Shape;3905;g25e109d9302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b="1" i="1" dirty="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8"/>
        <p:cNvGrpSpPr/>
        <p:nvPr/>
      </p:nvGrpSpPr>
      <p:grpSpPr>
        <a:xfrm>
          <a:off x="0" y="0"/>
          <a:ext cx="0" cy="0"/>
          <a:chOff x="0" y="0"/>
          <a:chExt cx="0" cy="0"/>
        </a:xfrm>
      </p:grpSpPr>
      <p:sp>
        <p:nvSpPr>
          <p:cNvPr id="3839" name="Google Shape;383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0" name="Google Shape;384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7"/>
        <p:cNvGrpSpPr/>
        <p:nvPr/>
      </p:nvGrpSpPr>
      <p:grpSpPr>
        <a:xfrm>
          <a:off x="0" y="0"/>
          <a:ext cx="0" cy="0"/>
          <a:chOff x="0" y="0"/>
          <a:chExt cx="0" cy="0"/>
        </a:xfrm>
      </p:grpSpPr>
      <p:sp>
        <p:nvSpPr>
          <p:cNvPr id="3888" name="Google Shape;388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9" name="Google Shape;388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dirty="0"/>
          </a:p>
        </p:txBody>
      </p:sp>
    </p:spTree>
    <p:extLst>
      <p:ext uri="{BB962C8B-B14F-4D97-AF65-F5344CB8AC3E}">
        <p14:creationId xmlns:p14="http://schemas.microsoft.com/office/powerpoint/2010/main" val="30776820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7"/>
        <p:cNvGrpSpPr/>
        <p:nvPr/>
      </p:nvGrpSpPr>
      <p:grpSpPr>
        <a:xfrm>
          <a:off x="0" y="0"/>
          <a:ext cx="0" cy="0"/>
          <a:chOff x="0" y="0"/>
          <a:chExt cx="0" cy="0"/>
        </a:xfrm>
      </p:grpSpPr>
      <p:sp>
        <p:nvSpPr>
          <p:cNvPr id="3888" name="Google Shape;388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9" name="Google Shape;388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dirty="0"/>
          </a:p>
        </p:txBody>
      </p:sp>
    </p:spTree>
    <p:extLst>
      <p:ext uri="{BB962C8B-B14F-4D97-AF65-F5344CB8AC3E}">
        <p14:creationId xmlns:p14="http://schemas.microsoft.com/office/powerpoint/2010/main" val="10242347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6">
          <a:extLst>
            <a:ext uri="{FF2B5EF4-FFF2-40B4-BE49-F238E27FC236}">
              <a16:creationId xmlns:a16="http://schemas.microsoft.com/office/drawing/2014/main" id="{BE0118B3-93B0-3E11-3404-900FABA2B990}"/>
            </a:ext>
          </a:extLst>
        </p:cNvPr>
        <p:cNvGrpSpPr/>
        <p:nvPr/>
      </p:nvGrpSpPr>
      <p:grpSpPr>
        <a:xfrm>
          <a:off x="0" y="0"/>
          <a:ext cx="0" cy="0"/>
          <a:chOff x="0" y="0"/>
          <a:chExt cx="0" cy="0"/>
        </a:xfrm>
      </p:grpSpPr>
      <p:sp>
        <p:nvSpPr>
          <p:cNvPr id="3927" name="Google Shape;3927;g25e109d9302_0_135:notes">
            <a:extLst>
              <a:ext uri="{FF2B5EF4-FFF2-40B4-BE49-F238E27FC236}">
                <a16:creationId xmlns:a16="http://schemas.microsoft.com/office/drawing/2014/main" id="{C4D9017E-E72D-B253-3AB8-B365BDBEB2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8" name="Google Shape;3928;g25e109d9302_0_135:notes">
            <a:extLst>
              <a:ext uri="{FF2B5EF4-FFF2-40B4-BE49-F238E27FC236}">
                <a16:creationId xmlns:a16="http://schemas.microsoft.com/office/drawing/2014/main" id="{60D9FCE5-F81B-0C40-9948-ADBF1F9A29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142691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7"/>
        <p:cNvGrpSpPr/>
        <p:nvPr/>
      </p:nvGrpSpPr>
      <p:grpSpPr>
        <a:xfrm>
          <a:off x="0" y="0"/>
          <a:ext cx="0" cy="0"/>
          <a:chOff x="0" y="0"/>
          <a:chExt cx="0" cy="0"/>
        </a:xfrm>
      </p:grpSpPr>
      <p:sp>
        <p:nvSpPr>
          <p:cNvPr id="3888" name="Google Shape;388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9" name="Google Shape;388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dirty="0"/>
          </a:p>
        </p:txBody>
      </p:sp>
    </p:spTree>
    <p:extLst>
      <p:ext uri="{BB962C8B-B14F-4D97-AF65-F5344CB8AC3E}">
        <p14:creationId xmlns:p14="http://schemas.microsoft.com/office/powerpoint/2010/main" val="32118866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7"/>
        <p:cNvGrpSpPr/>
        <p:nvPr/>
      </p:nvGrpSpPr>
      <p:grpSpPr>
        <a:xfrm>
          <a:off x="0" y="0"/>
          <a:ext cx="0" cy="0"/>
          <a:chOff x="0" y="0"/>
          <a:chExt cx="0" cy="0"/>
        </a:xfrm>
      </p:grpSpPr>
      <p:sp>
        <p:nvSpPr>
          <p:cNvPr id="3888" name="Google Shape;388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9" name="Google Shape;388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dirty="0"/>
          </a:p>
        </p:txBody>
      </p:sp>
    </p:spTree>
    <p:extLst>
      <p:ext uri="{BB962C8B-B14F-4D97-AF65-F5344CB8AC3E}">
        <p14:creationId xmlns:p14="http://schemas.microsoft.com/office/powerpoint/2010/main" val="33162865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6">
          <a:extLst>
            <a:ext uri="{FF2B5EF4-FFF2-40B4-BE49-F238E27FC236}">
              <a16:creationId xmlns:a16="http://schemas.microsoft.com/office/drawing/2014/main" id="{B2780F51-898D-EACF-0622-EC055CB881FD}"/>
            </a:ext>
          </a:extLst>
        </p:cNvPr>
        <p:cNvGrpSpPr/>
        <p:nvPr/>
      </p:nvGrpSpPr>
      <p:grpSpPr>
        <a:xfrm>
          <a:off x="0" y="0"/>
          <a:ext cx="0" cy="0"/>
          <a:chOff x="0" y="0"/>
          <a:chExt cx="0" cy="0"/>
        </a:xfrm>
      </p:grpSpPr>
      <p:sp>
        <p:nvSpPr>
          <p:cNvPr id="3927" name="Google Shape;3927;g25e109d9302_0_135:notes">
            <a:extLst>
              <a:ext uri="{FF2B5EF4-FFF2-40B4-BE49-F238E27FC236}">
                <a16:creationId xmlns:a16="http://schemas.microsoft.com/office/drawing/2014/main" id="{2B5FB166-3CAA-341C-3E22-4A8945ACA3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8" name="Google Shape;3928;g25e109d9302_0_135:notes">
            <a:extLst>
              <a:ext uri="{FF2B5EF4-FFF2-40B4-BE49-F238E27FC236}">
                <a16:creationId xmlns:a16="http://schemas.microsoft.com/office/drawing/2014/main" id="{99B5A724-815A-B75F-1271-347219C7906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27495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6">
          <a:extLst>
            <a:ext uri="{FF2B5EF4-FFF2-40B4-BE49-F238E27FC236}">
              <a16:creationId xmlns:a16="http://schemas.microsoft.com/office/drawing/2014/main" id="{BE52B49B-7B9A-FACC-E264-A8B15559AE64}"/>
            </a:ext>
          </a:extLst>
        </p:cNvPr>
        <p:cNvGrpSpPr/>
        <p:nvPr/>
      </p:nvGrpSpPr>
      <p:grpSpPr>
        <a:xfrm>
          <a:off x="0" y="0"/>
          <a:ext cx="0" cy="0"/>
          <a:chOff x="0" y="0"/>
          <a:chExt cx="0" cy="0"/>
        </a:xfrm>
      </p:grpSpPr>
      <p:sp>
        <p:nvSpPr>
          <p:cNvPr id="3927" name="Google Shape;3927;g25e109d9302_0_135:notes">
            <a:extLst>
              <a:ext uri="{FF2B5EF4-FFF2-40B4-BE49-F238E27FC236}">
                <a16:creationId xmlns:a16="http://schemas.microsoft.com/office/drawing/2014/main" id="{A53A8F70-F78E-6473-8F4F-F7756C41781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8" name="Google Shape;3928;g25e109d9302_0_135:notes">
            <a:extLst>
              <a:ext uri="{FF2B5EF4-FFF2-40B4-BE49-F238E27FC236}">
                <a16:creationId xmlns:a16="http://schemas.microsoft.com/office/drawing/2014/main" id="{1063B9B2-C56F-D466-BA76-E61D094634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40167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6">
          <a:extLst>
            <a:ext uri="{FF2B5EF4-FFF2-40B4-BE49-F238E27FC236}">
              <a16:creationId xmlns:a16="http://schemas.microsoft.com/office/drawing/2014/main" id="{932E7A1F-0F35-C9AC-8EC7-328F4525ADA9}"/>
            </a:ext>
          </a:extLst>
        </p:cNvPr>
        <p:cNvGrpSpPr/>
        <p:nvPr/>
      </p:nvGrpSpPr>
      <p:grpSpPr>
        <a:xfrm>
          <a:off x="0" y="0"/>
          <a:ext cx="0" cy="0"/>
          <a:chOff x="0" y="0"/>
          <a:chExt cx="0" cy="0"/>
        </a:xfrm>
      </p:grpSpPr>
      <p:sp>
        <p:nvSpPr>
          <p:cNvPr id="3927" name="Google Shape;3927;g25e109d9302_0_135:notes">
            <a:extLst>
              <a:ext uri="{FF2B5EF4-FFF2-40B4-BE49-F238E27FC236}">
                <a16:creationId xmlns:a16="http://schemas.microsoft.com/office/drawing/2014/main" id="{C3FCB791-5E37-248B-1FBB-2E258CA030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8" name="Google Shape;3928;g25e109d9302_0_135:notes">
            <a:extLst>
              <a:ext uri="{FF2B5EF4-FFF2-40B4-BE49-F238E27FC236}">
                <a16:creationId xmlns:a16="http://schemas.microsoft.com/office/drawing/2014/main" id="{C26400C5-63F7-99EB-7E89-283FF2FE7E3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300812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6">
          <a:extLst>
            <a:ext uri="{FF2B5EF4-FFF2-40B4-BE49-F238E27FC236}">
              <a16:creationId xmlns:a16="http://schemas.microsoft.com/office/drawing/2014/main" id="{EF7443A4-3622-AB66-10E6-37D27BE2C766}"/>
            </a:ext>
          </a:extLst>
        </p:cNvPr>
        <p:cNvGrpSpPr/>
        <p:nvPr/>
      </p:nvGrpSpPr>
      <p:grpSpPr>
        <a:xfrm>
          <a:off x="0" y="0"/>
          <a:ext cx="0" cy="0"/>
          <a:chOff x="0" y="0"/>
          <a:chExt cx="0" cy="0"/>
        </a:xfrm>
      </p:grpSpPr>
      <p:sp>
        <p:nvSpPr>
          <p:cNvPr id="3927" name="Google Shape;3927;g25e109d9302_0_135:notes">
            <a:extLst>
              <a:ext uri="{FF2B5EF4-FFF2-40B4-BE49-F238E27FC236}">
                <a16:creationId xmlns:a16="http://schemas.microsoft.com/office/drawing/2014/main" id="{6018246F-C1A7-BCDC-871C-B598E9266E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8" name="Google Shape;3928;g25e109d9302_0_135:notes">
            <a:extLst>
              <a:ext uri="{FF2B5EF4-FFF2-40B4-BE49-F238E27FC236}">
                <a16:creationId xmlns:a16="http://schemas.microsoft.com/office/drawing/2014/main" id="{7239C266-53EE-CF08-9E63-F269FCC667F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068902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9"/>
        <p:cNvGrpSpPr/>
        <p:nvPr/>
      </p:nvGrpSpPr>
      <p:grpSpPr>
        <a:xfrm>
          <a:off x="0" y="0"/>
          <a:ext cx="0" cy="0"/>
          <a:chOff x="0" y="0"/>
          <a:chExt cx="0" cy="0"/>
        </a:xfrm>
      </p:grpSpPr>
      <p:sp>
        <p:nvSpPr>
          <p:cNvPr id="4020" name="Google Shape;402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1" name="Google Shape;402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88157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1"/>
        <p:cNvGrpSpPr/>
        <p:nvPr/>
      </p:nvGrpSpPr>
      <p:grpSpPr>
        <a:xfrm>
          <a:off x="0" y="0"/>
          <a:ext cx="0" cy="0"/>
          <a:chOff x="0" y="0"/>
          <a:chExt cx="0" cy="0"/>
        </a:xfrm>
      </p:grpSpPr>
      <p:sp>
        <p:nvSpPr>
          <p:cNvPr id="3872" name="Google Shape;3872;g25e109d9302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3" name="Google Shape;3873;g25e109d9302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800" kern="0" dirty="0">
                <a:effectLst/>
                <a:latin typeface="Times New Roman" panose="02020603050405020304" pitchFamily="18" charset="0"/>
                <a:ea typeface="Times New Roman" panose="02020603050405020304" pitchFamily="18" charset="0"/>
              </a:rPr>
              <a:t>1) define AI jargon; (2) identify cautions of AI models (e.g., appraisal considerations); and </a:t>
            </a:r>
            <a:r>
              <a:rPr lang="en-CA" sz="1800" kern="0" dirty="0">
                <a:effectLst/>
                <a:latin typeface="Times New Roman" panose="02020603050405020304" pitchFamily="18" charset="0"/>
                <a:ea typeface="Times New Roman" panose="02020603050405020304" pitchFamily="18" charset="0"/>
              </a:rPr>
              <a:t>(3) </a:t>
            </a:r>
            <a:r>
              <a:rPr lang="en-US" sz="1800" kern="0" dirty="0">
                <a:effectLst/>
                <a:latin typeface="Times New Roman" panose="02020603050405020304" pitchFamily="18" charset="0"/>
                <a:ea typeface="Times New Roman" panose="02020603050405020304" pitchFamily="18" charset="0"/>
              </a:rPr>
              <a:t>describe </a:t>
            </a:r>
            <a:r>
              <a:rPr lang="en-CA"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0" dirty="0">
                <a:effectLst/>
                <a:latin typeface="Times New Roman" panose="02020603050405020304" pitchFamily="18" charset="0"/>
                <a:ea typeface="Times New Roman" panose="02020603050405020304" pitchFamily="18" charset="0"/>
              </a:rPr>
              <a:t>potential AI applications in clinical practice; (4) interpret and utilize AI predictions; and (5) recognize medicolegal </a:t>
            </a:r>
            <a:r>
              <a:rPr lang="en-CA"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0" dirty="0">
                <a:effectLst/>
                <a:latin typeface="Times New Roman" panose="02020603050405020304" pitchFamily="18" charset="0"/>
                <a:ea typeface="Times New Roman" panose="02020603050405020304" pitchFamily="18" charset="0"/>
              </a:rPr>
              <a:t>implications of AI. </a:t>
            </a:r>
            <a:r>
              <a:rPr lang="en-CA" sz="1800" kern="100" dirty="0">
                <a:effectLst/>
                <a:latin typeface="Aptos" panose="020B0004020202020204" pitchFamily="34" charset="0"/>
                <a:ea typeface="Aptos" panose="020B0004020202020204" pitchFamily="34" charset="0"/>
                <a:cs typeface="Times New Roman" panose="02020603050405020304" pitchFamily="18" charset="0"/>
              </a:rPr>
              <a:t> There’s a large section in your slides about “cautions” and safe deployment, which doesn’t come through in these objectives.</a:t>
            </a:r>
          </a:p>
          <a:p>
            <a:r>
              <a:rPr lang="en-CA" sz="1800" kern="100" dirty="0">
                <a:effectLst/>
                <a:latin typeface="Aptos" panose="020B0004020202020204" pitchFamily="34" charset="0"/>
                <a:ea typeface="Aptos" panose="020B0004020202020204" pitchFamily="34" charset="0"/>
                <a:cs typeface="Times New Roman" panose="02020603050405020304" pitchFamily="18" charset="0"/>
              </a:rPr>
              <a:t> Not sure about phrasing – regulatory? Ethical? </a:t>
            </a:r>
          </a:p>
          <a:p>
            <a:r>
              <a:rPr lang="en-CA" sz="1800" kern="100" dirty="0">
                <a:effectLst/>
                <a:latin typeface="Aptos" panose="020B0004020202020204" pitchFamily="34" charset="0"/>
                <a:ea typeface="Aptos" panose="020B0004020202020204" pitchFamily="34" charset="0"/>
                <a:cs typeface="Times New Roman" panose="02020603050405020304" pitchFamily="18" charset="0"/>
              </a:rPr>
              <a:t> This is fine - your content is really focused on medicolegal more than ethics or regulation. If your slide deck content were broader I would say go broader, but it’s not essential.</a:t>
            </a: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7">
          <a:extLst>
            <a:ext uri="{FF2B5EF4-FFF2-40B4-BE49-F238E27FC236}">
              <a16:creationId xmlns:a16="http://schemas.microsoft.com/office/drawing/2014/main" id="{BF86F011-6AC7-95D1-33E2-A43526032E6F}"/>
            </a:ext>
          </a:extLst>
        </p:cNvPr>
        <p:cNvGrpSpPr/>
        <p:nvPr/>
      </p:nvGrpSpPr>
      <p:grpSpPr>
        <a:xfrm>
          <a:off x="0" y="0"/>
          <a:ext cx="0" cy="0"/>
          <a:chOff x="0" y="0"/>
          <a:chExt cx="0" cy="0"/>
        </a:xfrm>
      </p:grpSpPr>
      <p:sp>
        <p:nvSpPr>
          <p:cNvPr id="3888" name="Google Shape;3888;p:notes">
            <a:extLst>
              <a:ext uri="{FF2B5EF4-FFF2-40B4-BE49-F238E27FC236}">
                <a16:creationId xmlns:a16="http://schemas.microsoft.com/office/drawing/2014/main" id="{1EA6EA83-E857-E341-1B11-06845B3857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9" name="Google Shape;3889;p:notes">
            <a:extLst>
              <a:ext uri="{FF2B5EF4-FFF2-40B4-BE49-F238E27FC236}">
                <a16:creationId xmlns:a16="http://schemas.microsoft.com/office/drawing/2014/main" id="{37B318EF-6726-E2A6-DDF5-07D76D5A35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dirty="0"/>
          </a:p>
        </p:txBody>
      </p:sp>
    </p:spTree>
    <p:extLst>
      <p:ext uri="{BB962C8B-B14F-4D97-AF65-F5344CB8AC3E}">
        <p14:creationId xmlns:p14="http://schemas.microsoft.com/office/powerpoint/2010/main" val="39865679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9"/>
        <p:cNvGrpSpPr/>
        <p:nvPr/>
      </p:nvGrpSpPr>
      <p:grpSpPr>
        <a:xfrm>
          <a:off x="0" y="0"/>
          <a:ext cx="0" cy="0"/>
          <a:chOff x="0" y="0"/>
          <a:chExt cx="0" cy="0"/>
        </a:xfrm>
      </p:grpSpPr>
      <p:sp>
        <p:nvSpPr>
          <p:cNvPr id="4020" name="Google Shape;402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1" name="Google Shape;402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291392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6"/>
        <p:cNvGrpSpPr/>
        <p:nvPr/>
      </p:nvGrpSpPr>
      <p:grpSpPr>
        <a:xfrm>
          <a:off x="0" y="0"/>
          <a:ext cx="0" cy="0"/>
          <a:chOff x="0" y="0"/>
          <a:chExt cx="0" cy="0"/>
        </a:xfrm>
      </p:grpSpPr>
      <p:sp>
        <p:nvSpPr>
          <p:cNvPr id="3897" name="Google Shape;3897;g24284e5ad87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8" name="Google Shape;3898;g24284e5ad87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27798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6">
          <a:extLst>
            <a:ext uri="{FF2B5EF4-FFF2-40B4-BE49-F238E27FC236}">
              <a16:creationId xmlns:a16="http://schemas.microsoft.com/office/drawing/2014/main" id="{4CEEF9CB-5411-0F29-6ED6-C58B1E7F9D9E}"/>
            </a:ext>
          </a:extLst>
        </p:cNvPr>
        <p:cNvGrpSpPr/>
        <p:nvPr/>
      </p:nvGrpSpPr>
      <p:grpSpPr>
        <a:xfrm>
          <a:off x="0" y="0"/>
          <a:ext cx="0" cy="0"/>
          <a:chOff x="0" y="0"/>
          <a:chExt cx="0" cy="0"/>
        </a:xfrm>
      </p:grpSpPr>
      <p:sp>
        <p:nvSpPr>
          <p:cNvPr id="3897" name="Google Shape;3897;g24284e5ad87_3_0:notes">
            <a:extLst>
              <a:ext uri="{FF2B5EF4-FFF2-40B4-BE49-F238E27FC236}">
                <a16:creationId xmlns:a16="http://schemas.microsoft.com/office/drawing/2014/main" id="{C0166C75-74DA-2085-42F3-CC769E028A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8" name="Google Shape;3898;g24284e5ad87_3_0:notes">
            <a:extLst>
              <a:ext uri="{FF2B5EF4-FFF2-40B4-BE49-F238E27FC236}">
                <a16:creationId xmlns:a16="http://schemas.microsoft.com/office/drawing/2014/main" id="{9FE95384-8FE2-60F6-79B7-6CA559F18F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714163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6">
          <a:extLst>
            <a:ext uri="{FF2B5EF4-FFF2-40B4-BE49-F238E27FC236}">
              <a16:creationId xmlns:a16="http://schemas.microsoft.com/office/drawing/2014/main" id="{D0D9DC7F-499F-AF4D-EBF6-CAE029AFE556}"/>
            </a:ext>
          </a:extLst>
        </p:cNvPr>
        <p:cNvGrpSpPr/>
        <p:nvPr/>
      </p:nvGrpSpPr>
      <p:grpSpPr>
        <a:xfrm>
          <a:off x="0" y="0"/>
          <a:ext cx="0" cy="0"/>
          <a:chOff x="0" y="0"/>
          <a:chExt cx="0" cy="0"/>
        </a:xfrm>
      </p:grpSpPr>
      <p:sp>
        <p:nvSpPr>
          <p:cNvPr id="3897" name="Google Shape;3897;g24284e5ad87_3_0:notes">
            <a:extLst>
              <a:ext uri="{FF2B5EF4-FFF2-40B4-BE49-F238E27FC236}">
                <a16:creationId xmlns:a16="http://schemas.microsoft.com/office/drawing/2014/main" id="{85F7EC72-1CD0-D3A7-01A7-70CF77DFBD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8" name="Google Shape;3898;g24284e5ad87_3_0:notes">
            <a:extLst>
              <a:ext uri="{FF2B5EF4-FFF2-40B4-BE49-F238E27FC236}">
                <a16:creationId xmlns:a16="http://schemas.microsoft.com/office/drawing/2014/main" id="{E2C922D0-900D-8779-018A-6961B96E61D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Explain all but label quality – explained in detail on next slide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863714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7"/>
        <p:cNvGrpSpPr/>
        <p:nvPr/>
      </p:nvGrpSpPr>
      <p:grpSpPr>
        <a:xfrm>
          <a:off x="0" y="0"/>
          <a:ext cx="0" cy="0"/>
          <a:chOff x="0" y="0"/>
          <a:chExt cx="0" cy="0"/>
        </a:xfrm>
      </p:grpSpPr>
      <p:sp>
        <p:nvSpPr>
          <p:cNvPr id="3888" name="Google Shape;388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9" name="Google Shape;388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dirty="0"/>
          </a:p>
        </p:txBody>
      </p:sp>
    </p:spTree>
    <p:extLst>
      <p:ext uri="{BB962C8B-B14F-4D97-AF65-F5344CB8AC3E}">
        <p14:creationId xmlns:p14="http://schemas.microsoft.com/office/powerpoint/2010/main" val="14840404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6"/>
        <p:cNvGrpSpPr/>
        <p:nvPr/>
      </p:nvGrpSpPr>
      <p:grpSpPr>
        <a:xfrm>
          <a:off x="0" y="0"/>
          <a:ext cx="0" cy="0"/>
          <a:chOff x="0" y="0"/>
          <a:chExt cx="0" cy="0"/>
        </a:xfrm>
      </p:grpSpPr>
      <p:sp>
        <p:nvSpPr>
          <p:cNvPr id="3897" name="Google Shape;3897;g24284e5ad87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8" name="Google Shape;3898;g24284e5ad87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78537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7"/>
        <p:cNvGrpSpPr/>
        <p:nvPr/>
      </p:nvGrpSpPr>
      <p:grpSpPr>
        <a:xfrm>
          <a:off x="0" y="0"/>
          <a:ext cx="0" cy="0"/>
          <a:chOff x="0" y="0"/>
          <a:chExt cx="0" cy="0"/>
        </a:xfrm>
      </p:grpSpPr>
      <p:sp>
        <p:nvSpPr>
          <p:cNvPr id="3888" name="Google Shape;388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9" name="Google Shape;388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CA" sz="1200" dirty="0"/>
              <a:t>This is a hypothetical example of HOW algorithmic bias can arise with healthcare data </a:t>
            </a:r>
          </a:p>
          <a:p>
            <a:pPr marL="0" lvl="0" indent="0" algn="l" rtl="0">
              <a:lnSpc>
                <a:spcPct val="115000"/>
              </a:lnSpc>
              <a:spcBef>
                <a:spcPts val="0"/>
              </a:spcBef>
              <a:spcAft>
                <a:spcPts val="0"/>
              </a:spcAft>
              <a:buNone/>
            </a:pPr>
            <a:r>
              <a:rPr lang="en-CA" sz="1200" dirty="0"/>
              <a:t>Clinicians compare chest width and cardiac width </a:t>
            </a:r>
            <a:endParaRPr sz="1200" dirty="0"/>
          </a:p>
        </p:txBody>
      </p:sp>
    </p:spTree>
    <p:extLst>
      <p:ext uri="{BB962C8B-B14F-4D97-AF65-F5344CB8AC3E}">
        <p14:creationId xmlns:p14="http://schemas.microsoft.com/office/powerpoint/2010/main" val="848833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6">
          <a:extLst>
            <a:ext uri="{FF2B5EF4-FFF2-40B4-BE49-F238E27FC236}">
              <a16:creationId xmlns:a16="http://schemas.microsoft.com/office/drawing/2014/main" id="{3A91D1D8-1BA8-C9AA-9975-77B2278206B4}"/>
            </a:ext>
          </a:extLst>
        </p:cNvPr>
        <p:cNvGrpSpPr/>
        <p:nvPr/>
      </p:nvGrpSpPr>
      <p:grpSpPr>
        <a:xfrm>
          <a:off x="0" y="0"/>
          <a:ext cx="0" cy="0"/>
          <a:chOff x="0" y="0"/>
          <a:chExt cx="0" cy="0"/>
        </a:xfrm>
      </p:grpSpPr>
      <p:sp>
        <p:nvSpPr>
          <p:cNvPr id="3897" name="Google Shape;3897;g24284e5ad87_3_0:notes">
            <a:extLst>
              <a:ext uri="{FF2B5EF4-FFF2-40B4-BE49-F238E27FC236}">
                <a16:creationId xmlns:a16="http://schemas.microsoft.com/office/drawing/2014/main" id="{EBDC8984-E0CB-D0B8-A547-5498EA957FB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8" name="Google Shape;3898;g24284e5ad87_3_0:notes">
            <a:extLst>
              <a:ext uri="{FF2B5EF4-FFF2-40B4-BE49-F238E27FC236}">
                <a16:creationId xmlns:a16="http://schemas.microsoft.com/office/drawing/2014/main" id="{C9D746E4-1654-8889-75A7-66924439B6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311947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6">
          <a:extLst>
            <a:ext uri="{FF2B5EF4-FFF2-40B4-BE49-F238E27FC236}">
              <a16:creationId xmlns:a16="http://schemas.microsoft.com/office/drawing/2014/main" id="{340153BC-5EC4-1680-EF1C-065084BA0273}"/>
            </a:ext>
          </a:extLst>
        </p:cNvPr>
        <p:cNvGrpSpPr/>
        <p:nvPr/>
      </p:nvGrpSpPr>
      <p:grpSpPr>
        <a:xfrm>
          <a:off x="0" y="0"/>
          <a:ext cx="0" cy="0"/>
          <a:chOff x="0" y="0"/>
          <a:chExt cx="0" cy="0"/>
        </a:xfrm>
      </p:grpSpPr>
      <p:sp>
        <p:nvSpPr>
          <p:cNvPr id="3897" name="Google Shape;3897;g24284e5ad87_3_0:notes">
            <a:extLst>
              <a:ext uri="{FF2B5EF4-FFF2-40B4-BE49-F238E27FC236}">
                <a16:creationId xmlns:a16="http://schemas.microsoft.com/office/drawing/2014/main" id="{477534D7-61FB-2EFC-1C21-DE733BAD5C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8" name="Google Shape;3898;g24284e5ad87_3_0:notes">
            <a:extLst>
              <a:ext uri="{FF2B5EF4-FFF2-40B4-BE49-F238E27FC236}">
                <a16:creationId xmlns:a16="http://schemas.microsoft.com/office/drawing/2014/main" id="{264C95D7-CF14-398E-628B-63C592C36CC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1836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0"/>
        <p:cNvGrpSpPr/>
        <p:nvPr/>
      </p:nvGrpSpPr>
      <p:grpSpPr>
        <a:xfrm>
          <a:off x="0" y="0"/>
          <a:ext cx="0" cy="0"/>
          <a:chOff x="0" y="0"/>
          <a:chExt cx="0" cy="0"/>
        </a:xfrm>
      </p:grpSpPr>
      <p:sp>
        <p:nvSpPr>
          <p:cNvPr id="3881" name="Google Shape;388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2" name="Google Shape;388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9"/>
        <p:cNvGrpSpPr/>
        <p:nvPr/>
      </p:nvGrpSpPr>
      <p:grpSpPr>
        <a:xfrm>
          <a:off x="0" y="0"/>
          <a:ext cx="0" cy="0"/>
          <a:chOff x="0" y="0"/>
          <a:chExt cx="0" cy="0"/>
        </a:xfrm>
      </p:grpSpPr>
      <p:sp>
        <p:nvSpPr>
          <p:cNvPr id="4020" name="Google Shape;402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1" name="Google Shape;402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166417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3"/>
        <p:cNvGrpSpPr/>
        <p:nvPr/>
      </p:nvGrpSpPr>
      <p:grpSpPr>
        <a:xfrm>
          <a:off x="0" y="0"/>
          <a:ext cx="0" cy="0"/>
          <a:chOff x="0" y="0"/>
          <a:chExt cx="0" cy="0"/>
        </a:xfrm>
      </p:grpSpPr>
      <p:sp>
        <p:nvSpPr>
          <p:cNvPr id="3954" name="Google Shape;3954;g25ec92e349a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5" name="Google Shape;3955;g25ec92e349a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Mention barriers to deployment </a:t>
            </a:r>
          </a:p>
          <a:p>
            <a:pPr marL="0" lvl="0" indent="0" algn="l" rtl="0">
              <a:spcBef>
                <a:spcPts val="0"/>
              </a:spcBef>
              <a:spcAft>
                <a:spcPts val="0"/>
              </a:spcAft>
              <a:buNone/>
            </a:pPr>
            <a:r>
              <a:rPr lang="en-CA" dirty="0"/>
              <a:t>- Use by clinicians</a:t>
            </a:r>
          </a:p>
          <a:p>
            <a:pPr marL="0" lvl="0" indent="0" algn="l" rtl="0">
              <a:spcBef>
                <a:spcPts val="0"/>
              </a:spcBef>
              <a:spcAft>
                <a:spcPts val="0"/>
              </a:spcAft>
              <a:buNone/>
            </a:pPr>
            <a:r>
              <a:rPr lang="en-CA" dirty="0"/>
              <a:t>- Actual improvements in outcomes for patient? </a:t>
            </a:r>
          </a:p>
          <a:p>
            <a:pPr marL="0" lvl="0" indent="0" algn="l" rtl="0">
              <a:spcBef>
                <a:spcPts val="0"/>
              </a:spcBef>
              <a:spcAft>
                <a:spcPts val="0"/>
              </a:spcAft>
              <a:buNone/>
            </a:pPr>
            <a:endParaRPr lang="en-CA" dirty="0"/>
          </a:p>
          <a:p>
            <a:pPr marL="0" lvl="0" indent="0" algn="l" rtl="0">
              <a:spcBef>
                <a:spcPts val="0"/>
              </a:spcBef>
              <a:spcAft>
                <a:spcPts val="0"/>
              </a:spcAft>
              <a:buNone/>
            </a:pPr>
            <a:endParaRPr lang="en-CA"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2">
          <a:extLst>
            <a:ext uri="{FF2B5EF4-FFF2-40B4-BE49-F238E27FC236}">
              <a16:creationId xmlns:a16="http://schemas.microsoft.com/office/drawing/2014/main" id="{BBE0922D-A26D-F1FB-E2F5-ED3F2F7CF964}"/>
            </a:ext>
          </a:extLst>
        </p:cNvPr>
        <p:cNvGrpSpPr/>
        <p:nvPr/>
      </p:nvGrpSpPr>
      <p:grpSpPr>
        <a:xfrm>
          <a:off x="0" y="0"/>
          <a:ext cx="0" cy="0"/>
          <a:chOff x="0" y="0"/>
          <a:chExt cx="0" cy="0"/>
        </a:xfrm>
      </p:grpSpPr>
      <p:sp>
        <p:nvSpPr>
          <p:cNvPr id="4353" name="Google Shape;4353;p36:notes">
            <a:extLst>
              <a:ext uri="{FF2B5EF4-FFF2-40B4-BE49-F238E27FC236}">
                <a16:creationId xmlns:a16="http://schemas.microsoft.com/office/drawing/2014/main" id="{BBCD9998-A083-1AD4-5D69-ABA7E7B4B8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54" name="Google Shape;4354;p36:notes">
            <a:extLst>
              <a:ext uri="{FF2B5EF4-FFF2-40B4-BE49-F238E27FC236}">
                <a16:creationId xmlns:a16="http://schemas.microsoft.com/office/drawing/2014/main" id="{6260B29A-6BC9-0104-05AB-13E12877124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b="1" dirty="0"/>
          </a:p>
        </p:txBody>
      </p:sp>
    </p:spTree>
    <p:extLst>
      <p:ext uri="{BB962C8B-B14F-4D97-AF65-F5344CB8AC3E}">
        <p14:creationId xmlns:p14="http://schemas.microsoft.com/office/powerpoint/2010/main" val="17125631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2"/>
        <p:cNvGrpSpPr/>
        <p:nvPr/>
      </p:nvGrpSpPr>
      <p:grpSpPr>
        <a:xfrm>
          <a:off x="0" y="0"/>
          <a:ext cx="0" cy="0"/>
          <a:chOff x="0" y="0"/>
          <a:chExt cx="0" cy="0"/>
        </a:xfrm>
      </p:grpSpPr>
      <p:sp>
        <p:nvSpPr>
          <p:cNvPr id="4353" name="Google Shape;4353;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54" name="Google Shape;4354;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CA" dirty="0"/>
              <a:t>Consider a model that predicts the risk of hospital readmission within 30 days for heart failure patients. The model may be trained primarily on data from patients who were treated at large, specialized hospitals. As a result, it might generate outputs indicating that a patient has a low risk of readmission based on their clinical history and demographics, which can lead to a recommendation for discharge.</a:t>
            </a:r>
          </a:p>
          <a:p>
            <a:r>
              <a:rPr lang="en-CA" dirty="0"/>
              <a:t>However, this output may not align with the standard of care in a community-based family medicine setting. If the model does not adequately account for social determinants of health, such as access to follow-up care, medication adherence, and patient education, a patient deemed "low risk" by the model could actually face significant barriers to successful recovery after discharge. Consequently, they might have a higher likelihood of readmission than the model suggests.</a:t>
            </a:r>
          </a:p>
          <a:p>
            <a:r>
              <a:rPr lang="en-CA" dirty="0"/>
              <a:t>This disconnect can occur because the model's training data does not reflect the broader context of patient care that includes community resources and follow-up capabilities. Therefore, reliance on such predictive models without considering clinical judgment and standard care practices can lead to suboptimal patient outcomes.</a:t>
            </a:r>
          </a:p>
          <a:p>
            <a:r>
              <a:rPr lang="en-CA" dirty="0"/>
              <a:t>Also consider how it will change your management --&gt; perhaps you schedule a follow-up by phone or in-person for the following week?</a:t>
            </a:r>
          </a:p>
          <a:p>
            <a:pPr marL="0" lvl="0" indent="0" algn="l" rtl="0">
              <a:lnSpc>
                <a:spcPct val="100000"/>
              </a:lnSpc>
              <a:spcBef>
                <a:spcPts val="0"/>
              </a:spcBef>
              <a:spcAft>
                <a:spcPts val="0"/>
              </a:spcAft>
              <a:buSzPts val="1400"/>
              <a:buNone/>
            </a:pPr>
            <a:endParaRPr b="1" dirty="0"/>
          </a:p>
        </p:txBody>
      </p:sp>
    </p:spTree>
    <p:extLst>
      <p:ext uri="{BB962C8B-B14F-4D97-AF65-F5344CB8AC3E}">
        <p14:creationId xmlns:p14="http://schemas.microsoft.com/office/powerpoint/2010/main" val="24875554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2">
          <a:extLst>
            <a:ext uri="{FF2B5EF4-FFF2-40B4-BE49-F238E27FC236}">
              <a16:creationId xmlns:a16="http://schemas.microsoft.com/office/drawing/2014/main" id="{216457FD-A4D3-2E65-7BC9-52BAB60DAB87}"/>
            </a:ext>
          </a:extLst>
        </p:cNvPr>
        <p:cNvGrpSpPr/>
        <p:nvPr/>
      </p:nvGrpSpPr>
      <p:grpSpPr>
        <a:xfrm>
          <a:off x="0" y="0"/>
          <a:ext cx="0" cy="0"/>
          <a:chOff x="0" y="0"/>
          <a:chExt cx="0" cy="0"/>
        </a:xfrm>
      </p:grpSpPr>
      <p:sp>
        <p:nvSpPr>
          <p:cNvPr id="4353" name="Google Shape;4353;p36:notes">
            <a:extLst>
              <a:ext uri="{FF2B5EF4-FFF2-40B4-BE49-F238E27FC236}">
                <a16:creationId xmlns:a16="http://schemas.microsoft.com/office/drawing/2014/main" id="{1B9FC74E-5FD1-D568-0377-DD505A00603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54" name="Google Shape;4354;p36:notes">
            <a:extLst>
              <a:ext uri="{FF2B5EF4-FFF2-40B4-BE49-F238E27FC236}">
                <a16:creationId xmlns:a16="http://schemas.microsoft.com/office/drawing/2014/main" id="{4BA7DBB2-6CBD-6245-6A31-481492248C5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CA" dirty="0"/>
              <a:t>Consider a model that predicts the risk of hospital readmission within 30 days for heart failure patients. The model may be trained primarily on data from patients who were treated at large, specialized hospitals. As a result, it might generate outputs indicating that a patient has a low risk of readmission based on their clinical history and demographics, which can lead to a recommendation for discharge.</a:t>
            </a:r>
          </a:p>
          <a:p>
            <a:r>
              <a:rPr lang="en-CA" dirty="0"/>
              <a:t>However, this output may not align with the standard of care in a community-based family medicine setting. If the model does not adequately account for social determinants of health, such as access to follow-up care, medication adherence, and patient education, a patient deemed "low risk" by the model could actually face significant barriers to successful recovery after discharge. Consequently, they might have a higher likelihood of readmission than the model suggests.</a:t>
            </a:r>
          </a:p>
          <a:p>
            <a:r>
              <a:rPr lang="en-CA" dirty="0"/>
              <a:t>This disconnect can occur because the model's training data does not reflect the broader context of patient care that includes community resources and follow-up capabilities. Therefore, reliance on such predictive models without considering clinical judgment and standard care practices can lead to suboptimal patient outcomes.</a:t>
            </a:r>
          </a:p>
          <a:p>
            <a:r>
              <a:rPr lang="en-CA" dirty="0"/>
              <a:t>Also consider how it will change your management --&gt; perhaps you schedule a follow-up by phone or in-person for the following week?</a:t>
            </a:r>
          </a:p>
          <a:p>
            <a:pPr marL="0" lvl="0" indent="0" algn="l" rtl="0">
              <a:lnSpc>
                <a:spcPct val="100000"/>
              </a:lnSpc>
              <a:spcBef>
                <a:spcPts val="0"/>
              </a:spcBef>
              <a:spcAft>
                <a:spcPts val="0"/>
              </a:spcAft>
              <a:buSzPts val="1400"/>
              <a:buNone/>
            </a:pPr>
            <a:endParaRPr b="1" dirty="0"/>
          </a:p>
        </p:txBody>
      </p:sp>
    </p:spTree>
    <p:extLst>
      <p:ext uri="{BB962C8B-B14F-4D97-AF65-F5344CB8AC3E}">
        <p14:creationId xmlns:p14="http://schemas.microsoft.com/office/powerpoint/2010/main" val="26969133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2"/>
        <p:cNvGrpSpPr/>
        <p:nvPr/>
      </p:nvGrpSpPr>
      <p:grpSpPr>
        <a:xfrm>
          <a:off x="0" y="0"/>
          <a:ext cx="0" cy="0"/>
          <a:chOff x="0" y="0"/>
          <a:chExt cx="0" cy="0"/>
        </a:xfrm>
      </p:grpSpPr>
      <p:sp>
        <p:nvSpPr>
          <p:cNvPr id="4353" name="Google Shape;4353;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54" name="Google Shape;4354;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b="0" dirty="0"/>
          </a:p>
        </p:txBody>
      </p:sp>
    </p:spTree>
    <p:extLst>
      <p:ext uri="{BB962C8B-B14F-4D97-AF65-F5344CB8AC3E}">
        <p14:creationId xmlns:p14="http://schemas.microsoft.com/office/powerpoint/2010/main" val="37532562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2"/>
        <p:cNvGrpSpPr/>
        <p:nvPr/>
      </p:nvGrpSpPr>
      <p:grpSpPr>
        <a:xfrm>
          <a:off x="0" y="0"/>
          <a:ext cx="0" cy="0"/>
          <a:chOff x="0" y="0"/>
          <a:chExt cx="0" cy="0"/>
        </a:xfrm>
      </p:grpSpPr>
      <p:sp>
        <p:nvSpPr>
          <p:cNvPr id="4353" name="Google Shape;4353;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54" name="Google Shape;4354;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b="1" dirty="0"/>
          </a:p>
        </p:txBody>
      </p:sp>
    </p:spTree>
    <p:extLst>
      <p:ext uri="{BB962C8B-B14F-4D97-AF65-F5344CB8AC3E}">
        <p14:creationId xmlns:p14="http://schemas.microsoft.com/office/powerpoint/2010/main" val="1968291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2"/>
        <p:cNvGrpSpPr/>
        <p:nvPr/>
      </p:nvGrpSpPr>
      <p:grpSpPr>
        <a:xfrm>
          <a:off x="0" y="0"/>
          <a:ext cx="0" cy="0"/>
          <a:chOff x="0" y="0"/>
          <a:chExt cx="0" cy="0"/>
        </a:xfrm>
      </p:grpSpPr>
      <p:sp>
        <p:nvSpPr>
          <p:cNvPr id="4353" name="Google Shape;4353;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54" name="Google Shape;4354;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b="1" dirty="0"/>
          </a:p>
        </p:txBody>
      </p:sp>
    </p:spTree>
    <p:extLst>
      <p:ext uri="{BB962C8B-B14F-4D97-AF65-F5344CB8AC3E}">
        <p14:creationId xmlns:p14="http://schemas.microsoft.com/office/powerpoint/2010/main" val="26843780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9"/>
        <p:cNvGrpSpPr/>
        <p:nvPr/>
      </p:nvGrpSpPr>
      <p:grpSpPr>
        <a:xfrm>
          <a:off x="0" y="0"/>
          <a:ext cx="0" cy="0"/>
          <a:chOff x="0" y="0"/>
          <a:chExt cx="0" cy="0"/>
        </a:xfrm>
      </p:grpSpPr>
      <p:sp>
        <p:nvSpPr>
          <p:cNvPr id="4020" name="Google Shape;402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1" name="Google Shape;402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62519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2"/>
        <p:cNvGrpSpPr/>
        <p:nvPr/>
      </p:nvGrpSpPr>
      <p:grpSpPr>
        <a:xfrm>
          <a:off x="0" y="0"/>
          <a:ext cx="0" cy="0"/>
          <a:chOff x="0" y="0"/>
          <a:chExt cx="0" cy="0"/>
        </a:xfrm>
      </p:grpSpPr>
      <p:sp>
        <p:nvSpPr>
          <p:cNvPr id="4353" name="Google Shape;4353;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54" name="Google Shape;4354;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b="1" dirty="0"/>
          </a:p>
          <a:p>
            <a:pPr marL="0" lvl="0" indent="0" algn="l" rtl="0">
              <a:lnSpc>
                <a:spcPct val="100000"/>
              </a:lnSpc>
              <a:spcBef>
                <a:spcPts val="0"/>
              </a:spcBef>
              <a:spcAft>
                <a:spcPts val="0"/>
              </a:spcAft>
              <a:buSzPts val="1400"/>
              <a:buNone/>
            </a:pPr>
            <a:r>
              <a:rPr lang="en-CA" dirty="0"/>
              <a:t>Questions for</a:t>
            </a:r>
            <a:endParaRPr dirty="0"/>
          </a:p>
        </p:txBody>
      </p:sp>
    </p:spTree>
    <p:extLst>
      <p:ext uri="{BB962C8B-B14F-4D97-AF65-F5344CB8AC3E}">
        <p14:creationId xmlns:p14="http://schemas.microsoft.com/office/powerpoint/2010/main" val="906017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0"/>
        <p:cNvGrpSpPr/>
        <p:nvPr/>
      </p:nvGrpSpPr>
      <p:grpSpPr>
        <a:xfrm>
          <a:off x="0" y="0"/>
          <a:ext cx="0" cy="0"/>
          <a:chOff x="0" y="0"/>
          <a:chExt cx="0" cy="0"/>
        </a:xfrm>
      </p:grpSpPr>
      <p:sp>
        <p:nvSpPr>
          <p:cNvPr id="3881" name="Google Shape;388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2" name="Google Shape;388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267488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6">
          <a:extLst>
            <a:ext uri="{FF2B5EF4-FFF2-40B4-BE49-F238E27FC236}">
              <a16:creationId xmlns:a16="http://schemas.microsoft.com/office/drawing/2014/main" id="{6CF3EAEB-CD39-9404-5D86-D6F6594EC4BE}"/>
            </a:ext>
          </a:extLst>
        </p:cNvPr>
        <p:cNvGrpSpPr/>
        <p:nvPr/>
      </p:nvGrpSpPr>
      <p:grpSpPr>
        <a:xfrm>
          <a:off x="0" y="0"/>
          <a:ext cx="0" cy="0"/>
          <a:chOff x="0" y="0"/>
          <a:chExt cx="0" cy="0"/>
        </a:xfrm>
      </p:grpSpPr>
      <p:sp>
        <p:nvSpPr>
          <p:cNvPr id="3897" name="Google Shape;3897;g24284e5ad87_3_0:notes">
            <a:extLst>
              <a:ext uri="{FF2B5EF4-FFF2-40B4-BE49-F238E27FC236}">
                <a16:creationId xmlns:a16="http://schemas.microsoft.com/office/drawing/2014/main" id="{7A2EC9F4-7DBB-5AE2-7AEF-740915361CE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8" name="Google Shape;3898;g24284e5ad87_3_0:notes">
            <a:extLst>
              <a:ext uri="{FF2B5EF4-FFF2-40B4-BE49-F238E27FC236}">
                <a16:creationId xmlns:a16="http://schemas.microsoft.com/office/drawing/2014/main" id="{7DDD37F4-33F9-CC35-2051-7E795BA9735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84324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9"/>
        <p:cNvGrpSpPr/>
        <p:nvPr/>
      </p:nvGrpSpPr>
      <p:grpSpPr>
        <a:xfrm>
          <a:off x="0" y="0"/>
          <a:ext cx="0" cy="0"/>
          <a:chOff x="0" y="0"/>
          <a:chExt cx="0" cy="0"/>
        </a:xfrm>
      </p:grpSpPr>
      <p:sp>
        <p:nvSpPr>
          <p:cNvPr id="4020" name="Google Shape;402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1" name="Google Shape;402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033768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9"/>
        <p:cNvGrpSpPr/>
        <p:nvPr/>
      </p:nvGrpSpPr>
      <p:grpSpPr>
        <a:xfrm>
          <a:off x="0" y="0"/>
          <a:ext cx="0" cy="0"/>
          <a:chOff x="0" y="0"/>
          <a:chExt cx="0" cy="0"/>
        </a:xfrm>
      </p:grpSpPr>
      <p:sp>
        <p:nvSpPr>
          <p:cNvPr id="4020" name="Google Shape;402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1" name="Google Shape;402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0"/>
        <p:cNvGrpSpPr/>
        <p:nvPr/>
      </p:nvGrpSpPr>
      <p:grpSpPr>
        <a:xfrm>
          <a:off x="0" y="0"/>
          <a:ext cx="0" cy="0"/>
          <a:chOff x="0" y="0"/>
          <a:chExt cx="0" cy="0"/>
        </a:xfrm>
      </p:grpSpPr>
      <p:sp>
        <p:nvSpPr>
          <p:cNvPr id="3881" name="Google Shape;388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2" name="Google Shape;388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965794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2"/>
        <p:cNvGrpSpPr/>
        <p:nvPr/>
      </p:nvGrpSpPr>
      <p:grpSpPr>
        <a:xfrm>
          <a:off x="0" y="0"/>
          <a:ext cx="0" cy="0"/>
          <a:chOff x="0" y="0"/>
          <a:chExt cx="0" cy="0"/>
        </a:xfrm>
      </p:grpSpPr>
      <p:sp>
        <p:nvSpPr>
          <p:cNvPr id="4353" name="Google Shape;4353;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54" name="Google Shape;4354;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b="1" dirty="0"/>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6"/>
        <p:cNvGrpSpPr/>
        <p:nvPr/>
      </p:nvGrpSpPr>
      <p:grpSpPr>
        <a:xfrm>
          <a:off x="0" y="0"/>
          <a:ext cx="0" cy="0"/>
          <a:chOff x="0" y="0"/>
          <a:chExt cx="0" cy="0"/>
        </a:xfrm>
      </p:grpSpPr>
      <p:sp>
        <p:nvSpPr>
          <p:cNvPr id="4307" name="Google Shape;4307;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08" name="Google Shape;4308;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CA" b="1" dirty="0"/>
              <a:t>Clarify that cross-validation is used to train model – can you subset of the training set or all </a:t>
            </a:r>
          </a:p>
          <a:p>
            <a:pPr marL="0" lvl="0" indent="0" algn="l" rtl="0">
              <a:lnSpc>
                <a:spcPct val="100000"/>
              </a:lnSpc>
              <a:spcBef>
                <a:spcPts val="0"/>
              </a:spcBef>
              <a:spcAft>
                <a:spcPts val="0"/>
              </a:spcAft>
              <a:buSzPts val="1400"/>
              <a:buNone/>
            </a:pPr>
            <a:r>
              <a:rPr lang="en-CA" b="1" dirty="0"/>
              <a:t>Regardless of use of cross-validation, need to use a holdout testing set to evaluate </a:t>
            </a:r>
          </a:p>
          <a:p>
            <a:pPr marL="0" lvl="0" indent="0" algn="l" rtl="0">
              <a:lnSpc>
                <a:spcPct val="100000"/>
              </a:lnSpc>
              <a:spcBef>
                <a:spcPts val="0"/>
              </a:spcBef>
              <a:spcAft>
                <a:spcPts val="0"/>
              </a:spcAft>
              <a:buSzPts val="1400"/>
              <a:buNone/>
            </a:pPr>
            <a:r>
              <a:rPr lang="en-CA" i="1" dirty="0">
                <a:solidFill>
                  <a:srgbClr val="FFFFFF"/>
                </a:solidFill>
                <a:effectLst/>
                <a:latin typeface="Helvetica" pitchFamily="2" charset="0"/>
              </a:rPr>
              <a:t>It’s good to emphasize that they serve different purposes</a:t>
            </a:r>
          </a:p>
          <a:p>
            <a:pPr marL="0" lvl="0" indent="0" algn="l" rtl="0">
              <a:lnSpc>
                <a:spcPct val="100000"/>
              </a:lnSpc>
              <a:spcBef>
                <a:spcPts val="0"/>
              </a:spcBef>
              <a:spcAft>
                <a:spcPts val="0"/>
              </a:spcAft>
              <a:buSzPts val="1400"/>
              <a:buNone/>
            </a:pPr>
            <a:endParaRPr b="1" dirty="0"/>
          </a:p>
        </p:txBody>
      </p:sp>
    </p:spTree>
    <p:extLst>
      <p:ext uri="{BB962C8B-B14F-4D97-AF65-F5344CB8AC3E}">
        <p14:creationId xmlns:p14="http://schemas.microsoft.com/office/powerpoint/2010/main" val="24287592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4"/>
        <p:cNvGrpSpPr/>
        <p:nvPr/>
      </p:nvGrpSpPr>
      <p:grpSpPr>
        <a:xfrm>
          <a:off x="0" y="0"/>
          <a:ext cx="0" cy="0"/>
          <a:chOff x="0" y="0"/>
          <a:chExt cx="0" cy="0"/>
        </a:xfrm>
      </p:grpSpPr>
      <p:sp>
        <p:nvSpPr>
          <p:cNvPr id="4325" name="Google Shape;4325;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26" name="Google Shape;4326;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b="1"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9"/>
        <p:cNvGrpSpPr/>
        <p:nvPr/>
      </p:nvGrpSpPr>
      <p:grpSpPr>
        <a:xfrm>
          <a:off x="0" y="0"/>
          <a:ext cx="0" cy="0"/>
          <a:chOff x="0" y="0"/>
          <a:chExt cx="0" cy="0"/>
        </a:xfrm>
      </p:grpSpPr>
      <p:sp>
        <p:nvSpPr>
          <p:cNvPr id="4020" name="Google Shape;402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1" name="Google Shape;402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49157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6">
          <a:extLst>
            <a:ext uri="{FF2B5EF4-FFF2-40B4-BE49-F238E27FC236}">
              <a16:creationId xmlns:a16="http://schemas.microsoft.com/office/drawing/2014/main" id="{BC8C4B15-DD4F-65ED-9BF2-2C8367EAD062}"/>
            </a:ext>
          </a:extLst>
        </p:cNvPr>
        <p:cNvGrpSpPr/>
        <p:nvPr/>
      </p:nvGrpSpPr>
      <p:grpSpPr>
        <a:xfrm>
          <a:off x="0" y="0"/>
          <a:ext cx="0" cy="0"/>
          <a:chOff x="0" y="0"/>
          <a:chExt cx="0" cy="0"/>
        </a:xfrm>
      </p:grpSpPr>
      <p:sp>
        <p:nvSpPr>
          <p:cNvPr id="3897" name="Google Shape;3897;g24284e5ad87_3_0:notes">
            <a:extLst>
              <a:ext uri="{FF2B5EF4-FFF2-40B4-BE49-F238E27FC236}">
                <a16:creationId xmlns:a16="http://schemas.microsoft.com/office/drawing/2014/main" id="{CBC4E639-AECC-E4C9-BBBD-69032A7F6D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8" name="Google Shape;3898;g24284e5ad87_3_0:notes">
            <a:extLst>
              <a:ext uri="{FF2B5EF4-FFF2-40B4-BE49-F238E27FC236}">
                <a16:creationId xmlns:a16="http://schemas.microsoft.com/office/drawing/2014/main" id="{4112C133-F0BC-03CC-CB4C-80B1D9519A1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dirty="0">
              <a:effectLst/>
              <a:latin typeface="Helvetica Neue" panose="02000503000000020004" pitchFamily="2"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841525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6">
          <a:extLst>
            <a:ext uri="{FF2B5EF4-FFF2-40B4-BE49-F238E27FC236}">
              <a16:creationId xmlns:a16="http://schemas.microsoft.com/office/drawing/2014/main" id="{BE2C2B3C-5991-4DCF-D0E3-0E2755DE7B2D}"/>
            </a:ext>
          </a:extLst>
        </p:cNvPr>
        <p:cNvGrpSpPr/>
        <p:nvPr/>
      </p:nvGrpSpPr>
      <p:grpSpPr>
        <a:xfrm>
          <a:off x="0" y="0"/>
          <a:ext cx="0" cy="0"/>
          <a:chOff x="0" y="0"/>
          <a:chExt cx="0" cy="0"/>
        </a:xfrm>
      </p:grpSpPr>
      <p:sp>
        <p:nvSpPr>
          <p:cNvPr id="3897" name="Google Shape;3897;g24284e5ad87_3_0:notes">
            <a:extLst>
              <a:ext uri="{FF2B5EF4-FFF2-40B4-BE49-F238E27FC236}">
                <a16:creationId xmlns:a16="http://schemas.microsoft.com/office/drawing/2014/main" id="{509AF73A-9FE7-2C10-4BA9-8E191F3EE1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8" name="Google Shape;3898;g24284e5ad87_3_0:notes">
            <a:extLst>
              <a:ext uri="{FF2B5EF4-FFF2-40B4-BE49-F238E27FC236}">
                <a16:creationId xmlns:a16="http://schemas.microsoft.com/office/drawing/2014/main" id="{4E104E09-EC8E-A718-A59D-E235EA69E0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dirty="0">
              <a:effectLst/>
              <a:latin typeface="Helvetica Neue" panose="02000503000000020004" pitchFamily="2"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76985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6">
          <a:extLst>
            <a:ext uri="{FF2B5EF4-FFF2-40B4-BE49-F238E27FC236}">
              <a16:creationId xmlns:a16="http://schemas.microsoft.com/office/drawing/2014/main" id="{BE2C2B3C-5991-4DCF-D0E3-0E2755DE7B2D}"/>
            </a:ext>
          </a:extLst>
        </p:cNvPr>
        <p:cNvGrpSpPr/>
        <p:nvPr/>
      </p:nvGrpSpPr>
      <p:grpSpPr>
        <a:xfrm>
          <a:off x="0" y="0"/>
          <a:ext cx="0" cy="0"/>
          <a:chOff x="0" y="0"/>
          <a:chExt cx="0" cy="0"/>
        </a:xfrm>
      </p:grpSpPr>
      <p:sp>
        <p:nvSpPr>
          <p:cNvPr id="3897" name="Google Shape;3897;g24284e5ad87_3_0:notes">
            <a:extLst>
              <a:ext uri="{FF2B5EF4-FFF2-40B4-BE49-F238E27FC236}">
                <a16:creationId xmlns:a16="http://schemas.microsoft.com/office/drawing/2014/main" id="{509AF73A-9FE7-2C10-4BA9-8E191F3EE1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8" name="Google Shape;3898;g24284e5ad87_3_0:notes">
            <a:extLst>
              <a:ext uri="{FF2B5EF4-FFF2-40B4-BE49-F238E27FC236}">
                <a16:creationId xmlns:a16="http://schemas.microsoft.com/office/drawing/2014/main" id="{4E104E09-EC8E-A718-A59D-E235EA69E0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ICU = Intensive Care Unit</a:t>
            </a:r>
          </a:p>
          <a:p>
            <a:pPr marL="0" lvl="0" indent="0" algn="l" rtl="0">
              <a:spcBef>
                <a:spcPts val="0"/>
              </a:spcBef>
              <a:spcAft>
                <a:spcPts val="0"/>
              </a:spcAft>
              <a:buNone/>
            </a:pPr>
            <a:r>
              <a:rPr lang="en-CA" dirty="0"/>
              <a:t>GIM = General Internal Medicine </a:t>
            </a:r>
          </a:p>
          <a:p>
            <a:pPr marL="0" lvl="0" indent="0" algn="l" rtl="0">
              <a:spcBef>
                <a:spcPts val="0"/>
              </a:spcBef>
              <a:spcAft>
                <a:spcPts val="0"/>
              </a:spcAft>
              <a:buNone/>
            </a:pPr>
            <a:endParaRPr lang="en-CA" dirty="0"/>
          </a:p>
        </p:txBody>
      </p:sp>
    </p:spTree>
    <p:extLst>
      <p:ext uri="{BB962C8B-B14F-4D97-AF65-F5344CB8AC3E}">
        <p14:creationId xmlns:p14="http://schemas.microsoft.com/office/powerpoint/2010/main" val="21576502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6">
          <a:extLst>
            <a:ext uri="{FF2B5EF4-FFF2-40B4-BE49-F238E27FC236}">
              <a16:creationId xmlns:a16="http://schemas.microsoft.com/office/drawing/2014/main" id="{BE2C2B3C-5991-4DCF-D0E3-0E2755DE7B2D}"/>
            </a:ext>
          </a:extLst>
        </p:cNvPr>
        <p:cNvGrpSpPr/>
        <p:nvPr/>
      </p:nvGrpSpPr>
      <p:grpSpPr>
        <a:xfrm>
          <a:off x="0" y="0"/>
          <a:ext cx="0" cy="0"/>
          <a:chOff x="0" y="0"/>
          <a:chExt cx="0" cy="0"/>
        </a:xfrm>
      </p:grpSpPr>
      <p:sp>
        <p:nvSpPr>
          <p:cNvPr id="3897" name="Google Shape;3897;g24284e5ad87_3_0:notes">
            <a:extLst>
              <a:ext uri="{FF2B5EF4-FFF2-40B4-BE49-F238E27FC236}">
                <a16:creationId xmlns:a16="http://schemas.microsoft.com/office/drawing/2014/main" id="{509AF73A-9FE7-2C10-4BA9-8E191F3EE1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8" name="Google Shape;3898;g24284e5ad87_3_0:notes">
            <a:extLst>
              <a:ext uri="{FF2B5EF4-FFF2-40B4-BE49-F238E27FC236}">
                <a16:creationId xmlns:a16="http://schemas.microsoft.com/office/drawing/2014/main" id="{4E104E09-EC8E-A718-A59D-E235EA69E0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dirty="0">
              <a:effectLst/>
              <a:latin typeface="Helvetica Neue" panose="02000503000000020004" pitchFamily="2"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989430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CA" dirty="0"/>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CA" dirty="0"/>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pPr marL="0" lvl="0" indent="0" algn="l"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1170404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CA" dirty="0"/>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CA" dirty="0"/>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pPr marL="0" lvl="0" indent="0" algn="l"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391260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CA" dirty="0"/>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CA" dirty="0"/>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pPr marL="0" lvl="0" indent="0" algn="l"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22817607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5"/>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62000" y="696425"/>
            <a:ext cx="5396700" cy="1159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6000"/>
              <a:buNone/>
              <a:defRPr sz="6000">
                <a:solidFill>
                  <a:schemeClr val="accent2"/>
                </a:solidFill>
              </a:defRPr>
            </a:lvl1pPr>
            <a:lvl2pPr lvl="1">
              <a:spcBef>
                <a:spcPts val="0"/>
              </a:spcBef>
              <a:spcAft>
                <a:spcPts val="0"/>
              </a:spcAft>
              <a:buClr>
                <a:schemeClr val="accent2"/>
              </a:buClr>
              <a:buSzPts val="6000"/>
              <a:buNone/>
              <a:defRPr sz="6000">
                <a:solidFill>
                  <a:schemeClr val="accent2"/>
                </a:solidFill>
              </a:defRPr>
            </a:lvl2pPr>
            <a:lvl3pPr lvl="2">
              <a:spcBef>
                <a:spcPts val="0"/>
              </a:spcBef>
              <a:spcAft>
                <a:spcPts val="0"/>
              </a:spcAft>
              <a:buClr>
                <a:schemeClr val="accent2"/>
              </a:buClr>
              <a:buSzPts val="6000"/>
              <a:buNone/>
              <a:defRPr sz="6000">
                <a:solidFill>
                  <a:schemeClr val="accent2"/>
                </a:solidFill>
              </a:defRPr>
            </a:lvl3pPr>
            <a:lvl4pPr lvl="3">
              <a:spcBef>
                <a:spcPts val="0"/>
              </a:spcBef>
              <a:spcAft>
                <a:spcPts val="0"/>
              </a:spcAft>
              <a:buClr>
                <a:schemeClr val="accent2"/>
              </a:buClr>
              <a:buSzPts val="6000"/>
              <a:buNone/>
              <a:defRPr sz="6000">
                <a:solidFill>
                  <a:schemeClr val="accent2"/>
                </a:solidFill>
              </a:defRPr>
            </a:lvl4pPr>
            <a:lvl5pPr lvl="4">
              <a:spcBef>
                <a:spcPts val="0"/>
              </a:spcBef>
              <a:spcAft>
                <a:spcPts val="0"/>
              </a:spcAft>
              <a:buClr>
                <a:schemeClr val="accent2"/>
              </a:buClr>
              <a:buSzPts val="6000"/>
              <a:buNone/>
              <a:defRPr sz="6000">
                <a:solidFill>
                  <a:schemeClr val="accent2"/>
                </a:solidFill>
              </a:defRPr>
            </a:lvl5pPr>
            <a:lvl6pPr lvl="5">
              <a:spcBef>
                <a:spcPts val="0"/>
              </a:spcBef>
              <a:spcAft>
                <a:spcPts val="0"/>
              </a:spcAft>
              <a:buClr>
                <a:schemeClr val="accent2"/>
              </a:buClr>
              <a:buSzPts val="6000"/>
              <a:buNone/>
              <a:defRPr sz="6000">
                <a:solidFill>
                  <a:schemeClr val="accent2"/>
                </a:solidFill>
              </a:defRPr>
            </a:lvl6pPr>
            <a:lvl7pPr lvl="6">
              <a:spcBef>
                <a:spcPts val="0"/>
              </a:spcBef>
              <a:spcAft>
                <a:spcPts val="0"/>
              </a:spcAft>
              <a:buClr>
                <a:schemeClr val="accent2"/>
              </a:buClr>
              <a:buSzPts val="6000"/>
              <a:buNone/>
              <a:defRPr sz="6000">
                <a:solidFill>
                  <a:schemeClr val="accent2"/>
                </a:solidFill>
              </a:defRPr>
            </a:lvl7pPr>
            <a:lvl8pPr lvl="7">
              <a:spcBef>
                <a:spcPts val="0"/>
              </a:spcBef>
              <a:spcAft>
                <a:spcPts val="0"/>
              </a:spcAft>
              <a:buClr>
                <a:schemeClr val="accent2"/>
              </a:buClr>
              <a:buSzPts val="6000"/>
              <a:buNone/>
              <a:defRPr sz="6000">
                <a:solidFill>
                  <a:schemeClr val="accent2"/>
                </a:solidFill>
              </a:defRPr>
            </a:lvl8pPr>
            <a:lvl9pPr lvl="8">
              <a:spcBef>
                <a:spcPts val="0"/>
              </a:spcBef>
              <a:spcAft>
                <a:spcPts val="0"/>
              </a:spcAft>
              <a:buClr>
                <a:schemeClr val="accent2"/>
              </a:buClr>
              <a:buSzPts val="6000"/>
              <a:buNone/>
              <a:defRPr sz="6000">
                <a:solidFill>
                  <a:schemeClr val="accent2"/>
                </a:solidFill>
              </a:defRPr>
            </a:lvl9pPr>
          </a:lstStyle>
          <a:p>
            <a:endParaRPr/>
          </a:p>
        </p:txBody>
      </p:sp>
    </p:spTree>
    <p:extLst>
      <p:ext uri="{BB962C8B-B14F-4D97-AF65-F5344CB8AC3E}">
        <p14:creationId xmlns:p14="http://schemas.microsoft.com/office/powerpoint/2010/main" val="40783789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1841"/>
        <p:cNvGrpSpPr/>
        <p:nvPr/>
      </p:nvGrpSpPr>
      <p:grpSpPr>
        <a:xfrm>
          <a:off x="0" y="0"/>
          <a:ext cx="0" cy="0"/>
          <a:chOff x="0" y="0"/>
          <a:chExt cx="0" cy="0"/>
        </a:xfrm>
      </p:grpSpPr>
      <p:sp>
        <p:nvSpPr>
          <p:cNvPr id="1842" name="Google Shape;1842;p6"/>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843" name="Google Shape;1843;p6"/>
          <p:cNvSpPr txBox="1">
            <a:spLocks noGrp="1"/>
          </p:cNvSpPr>
          <p:nvPr>
            <p:ph type="body" idx="1"/>
          </p:nvPr>
        </p:nvSpPr>
        <p:spPr>
          <a:xfrm>
            <a:off x="718300" y="1762650"/>
            <a:ext cx="3242400" cy="30870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844" name="Google Shape;1844;p6"/>
          <p:cNvSpPr txBox="1">
            <a:spLocks noGrp="1"/>
          </p:cNvSpPr>
          <p:nvPr>
            <p:ph type="body" idx="2"/>
          </p:nvPr>
        </p:nvSpPr>
        <p:spPr>
          <a:xfrm>
            <a:off x="4156071" y="1762650"/>
            <a:ext cx="3242400" cy="30870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845" name="Google Shape;1845;p6"/>
          <p:cNvSpPr txBox="1">
            <a:spLocks noGrp="1"/>
          </p:cNvSpPr>
          <p:nvPr>
            <p:ph type="sldNum" idx="12"/>
          </p:nvPr>
        </p:nvSpPr>
        <p:spPr>
          <a:xfrm>
            <a:off x="8530358" y="4652850"/>
            <a:ext cx="548700" cy="393600"/>
          </a:xfrm>
          <a:prstGeom prst="rect">
            <a:avLst/>
          </a:prstGeom>
        </p:spPr>
        <p:txBody>
          <a:bodyPr spcFirstLastPara="1" wrap="square" lIns="91425" tIns="91425" rIns="91425" bIns="91425" anchor="ctr" anchorCtr="0">
            <a:noAutofit/>
          </a:bodyPr>
          <a:lstStyle>
            <a:lvl1pPr lvl="0" algn="r">
              <a:buNone/>
              <a:defRPr sz="1400">
                <a:solidFill>
                  <a:schemeClr val="bg1"/>
                </a:solidFill>
                <a:latin typeface="Aptos" panose="020B0004020202020204" pitchFamily="34" charset="0"/>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8753896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3"/>
        </a:solidFill>
        <a:effectLst/>
      </p:bgPr>
    </p:bg>
    <p:spTree>
      <p:nvGrpSpPr>
        <p:cNvPr id="1" name="Shape 1044"/>
        <p:cNvGrpSpPr/>
        <p:nvPr/>
      </p:nvGrpSpPr>
      <p:grpSpPr>
        <a:xfrm>
          <a:off x="0" y="0"/>
          <a:ext cx="0" cy="0"/>
          <a:chOff x="0" y="0"/>
          <a:chExt cx="0" cy="0"/>
        </a:xfrm>
      </p:grpSpPr>
      <p:sp>
        <p:nvSpPr>
          <p:cNvPr id="1045" name="Google Shape;1045;p4"/>
          <p:cNvSpPr txBox="1">
            <a:spLocks noGrp="1"/>
          </p:cNvSpPr>
          <p:nvPr>
            <p:ph type="body" idx="1"/>
          </p:nvPr>
        </p:nvSpPr>
        <p:spPr>
          <a:xfrm>
            <a:off x="1278575" y="739550"/>
            <a:ext cx="4281000" cy="36924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Clr>
                <a:schemeClr val="lt1"/>
              </a:buClr>
              <a:buSzPts val="3000"/>
              <a:buChar char="▪"/>
              <a:defRPr sz="3000" i="1">
                <a:solidFill>
                  <a:schemeClr val="lt1"/>
                </a:solidFill>
              </a:defRPr>
            </a:lvl1pPr>
            <a:lvl2pPr marL="914400" lvl="1" indent="-419100" rtl="0">
              <a:spcBef>
                <a:spcPts val="0"/>
              </a:spcBef>
              <a:spcAft>
                <a:spcPts val="0"/>
              </a:spcAft>
              <a:buClr>
                <a:schemeClr val="lt1"/>
              </a:buClr>
              <a:buSzPts val="3000"/>
              <a:buChar char="▫"/>
              <a:defRPr sz="3000" i="1">
                <a:solidFill>
                  <a:schemeClr val="lt1"/>
                </a:solidFill>
              </a:defRPr>
            </a:lvl2pPr>
            <a:lvl3pPr marL="1371600" lvl="2" indent="-419100" rtl="0">
              <a:spcBef>
                <a:spcPts val="0"/>
              </a:spcBef>
              <a:spcAft>
                <a:spcPts val="0"/>
              </a:spcAft>
              <a:buClr>
                <a:schemeClr val="lt1"/>
              </a:buClr>
              <a:buSzPts val="3000"/>
              <a:buChar char="▫"/>
              <a:defRPr sz="3000" i="1">
                <a:solidFill>
                  <a:schemeClr val="lt1"/>
                </a:solidFill>
              </a:defRPr>
            </a:lvl3pPr>
            <a:lvl4pPr marL="1828800" lvl="3" indent="-419100" rtl="0">
              <a:spcBef>
                <a:spcPts val="0"/>
              </a:spcBef>
              <a:spcAft>
                <a:spcPts val="0"/>
              </a:spcAft>
              <a:buClr>
                <a:schemeClr val="lt1"/>
              </a:buClr>
              <a:buSzPts val="3000"/>
              <a:buChar char="▫"/>
              <a:defRPr sz="3000" i="1">
                <a:solidFill>
                  <a:schemeClr val="lt1"/>
                </a:solidFill>
              </a:defRPr>
            </a:lvl4pPr>
            <a:lvl5pPr marL="2286000" lvl="4" indent="-419100" rtl="0">
              <a:spcBef>
                <a:spcPts val="0"/>
              </a:spcBef>
              <a:spcAft>
                <a:spcPts val="0"/>
              </a:spcAft>
              <a:buClr>
                <a:schemeClr val="lt1"/>
              </a:buClr>
              <a:buSzPts val="3000"/>
              <a:buChar char="▫"/>
              <a:defRPr sz="3000" i="1">
                <a:solidFill>
                  <a:schemeClr val="lt1"/>
                </a:solidFill>
              </a:defRPr>
            </a:lvl5pPr>
            <a:lvl6pPr marL="2743200" lvl="5" indent="-419100" rtl="0">
              <a:spcBef>
                <a:spcPts val="0"/>
              </a:spcBef>
              <a:spcAft>
                <a:spcPts val="0"/>
              </a:spcAft>
              <a:buClr>
                <a:schemeClr val="lt1"/>
              </a:buClr>
              <a:buSzPts val="3000"/>
              <a:buChar char="▫"/>
              <a:defRPr sz="3000" i="1">
                <a:solidFill>
                  <a:schemeClr val="lt1"/>
                </a:solidFill>
              </a:defRPr>
            </a:lvl6pPr>
            <a:lvl7pPr marL="3200400" lvl="6" indent="-419100" rtl="0">
              <a:spcBef>
                <a:spcPts val="0"/>
              </a:spcBef>
              <a:spcAft>
                <a:spcPts val="0"/>
              </a:spcAft>
              <a:buClr>
                <a:schemeClr val="lt1"/>
              </a:buClr>
              <a:buSzPts val="3000"/>
              <a:buChar char="●"/>
              <a:defRPr sz="3000" i="1">
                <a:solidFill>
                  <a:schemeClr val="lt1"/>
                </a:solidFill>
              </a:defRPr>
            </a:lvl7pPr>
            <a:lvl8pPr marL="3657600" lvl="7" indent="-419100" rtl="0">
              <a:spcBef>
                <a:spcPts val="0"/>
              </a:spcBef>
              <a:spcAft>
                <a:spcPts val="0"/>
              </a:spcAft>
              <a:buClr>
                <a:schemeClr val="lt1"/>
              </a:buClr>
              <a:buSzPts val="3000"/>
              <a:buChar char="○"/>
              <a:defRPr sz="3000" i="1">
                <a:solidFill>
                  <a:schemeClr val="lt1"/>
                </a:solidFill>
              </a:defRPr>
            </a:lvl8pPr>
            <a:lvl9pPr marL="4114800" lvl="8" indent="-419100">
              <a:spcBef>
                <a:spcPts val="0"/>
              </a:spcBef>
              <a:spcAft>
                <a:spcPts val="0"/>
              </a:spcAft>
              <a:buClr>
                <a:schemeClr val="lt1"/>
              </a:buClr>
              <a:buSzPts val="3000"/>
              <a:buChar char="■"/>
              <a:defRPr sz="3000" i="1">
                <a:solidFill>
                  <a:schemeClr val="lt1"/>
                </a:solidFill>
              </a:defRPr>
            </a:lvl9pPr>
          </a:lstStyle>
          <a:p>
            <a:endParaRPr/>
          </a:p>
        </p:txBody>
      </p:sp>
      <p:sp>
        <p:nvSpPr>
          <p:cNvPr id="1047" name="Google Shape;1047;p4"/>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l"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42441056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526"/>
        <p:cNvGrpSpPr/>
        <p:nvPr/>
      </p:nvGrpSpPr>
      <p:grpSpPr>
        <a:xfrm>
          <a:off x="0" y="0"/>
          <a:ext cx="0" cy="0"/>
          <a:chOff x="0" y="0"/>
          <a:chExt cx="0" cy="0"/>
        </a:xfrm>
      </p:grpSpPr>
      <p:sp>
        <p:nvSpPr>
          <p:cNvPr id="527" name="Google Shape;527;p3"/>
          <p:cNvSpPr txBox="1">
            <a:spLocks noGrp="1"/>
          </p:cNvSpPr>
          <p:nvPr>
            <p:ph type="ctrTitle"/>
          </p:nvPr>
        </p:nvSpPr>
        <p:spPr>
          <a:xfrm>
            <a:off x="685800" y="2878750"/>
            <a:ext cx="52689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528" name="Google Shape;528;p3"/>
          <p:cNvSpPr txBox="1">
            <a:spLocks noGrp="1"/>
          </p:cNvSpPr>
          <p:nvPr>
            <p:ph type="subTitle" idx="1"/>
          </p:nvPr>
        </p:nvSpPr>
        <p:spPr>
          <a:xfrm>
            <a:off x="685800" y="3983055"/>
            <a:ext cx="52689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2400"/>
              <a:buNone/>
              <a:defRPr>
                <a:solidFill>
                  <a:schemeClr val="accent2"/>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a:endParaRPr/>
          </a:p>
        </p:txBody>
      </p:sp>
    </p:spTree>
    <p:extLst>
      <p:ext uri="{BB962C8B-B14F-4D97-AF65-F5344CB8AC3E}">
        <p14:creationId xmlns:p14="http://schemas.microsoft.com/office/powerpoint/2010/main" val="23635591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1563"/>
        <p:cNvGrpSpPr/>
        <p:nvPr/>
      </p:nvGrpSpPr>
      <p:grpSpPr>
        <a:xfrm>
          <a:off x="0" y="0"/>
          <a:ext cx="0" cy="0"/>
          <a:chOff x="0" y="0"/>
          <a:chExt cx="0" cy="0"/>
        </a:xfrm>
      </p:grpSpPr>
      <p:sp>
        <p:nvSpPr>
          <p:cNvPr id="1564" name="Google Shape;1564;p5"/>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565" name="Google Shape;1565;p5"/>
          <p:cNvSpPr txBox="1">
            <a:spLocks noGrp="1"/>
          </p:cNvSpPr>
          <p:nvPr>
            <p:ph type="body" idx="1"/>
          </p:nvPr>
        </p:nvSpPr>
        <p:spPr>
          <a:xfrm>
            <a:off x="718300" y="1733550"/>
            <a:ext cx="6761100" cy="29805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1840" name="Google Shape;1840;p5"/>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9539592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2120"/>
        <p:cNvGrpSpPr/>
        <p:nvPr/>
      </p:nvGrpSpPr>
      <p:grpSpPr>
        <a:xfrm>
          <a:off x="0" y="0"/>
          <a:ext cx="0" cy="0"/>
          <a:chOff x="0" y="0"/>
          <a:chExt cx="0" cy="0"/>
        </a:xfrm>
      </p:grpSpPr>
      <p:sp>
        <p:nvSpPr>
          <p:cNvPr id="2121" name="Google Shape;2121;p7"/>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122" name="Google Shape;2122;p7"/>
          <p:cNvSpPr txBox="1">
            <a:spLocks noGrp="1"/>
          </p:cNvSpPr>
          <p:nvPr>
            <p:ph type="body" idx="1"/>
          </p:nvPr>
        </p:nvSpPr>
        <p:spPr>
          <a:xfrm>
            <a:off x="718300" y="1755475"/>
            <a:ext cx="2179200" cy="30942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123" name="Google Shape;2123;p7"/>
          <p:cNvSpPr txBox="1">
            <a:spLocks noGrp="1"/>
          </p:cNvSpPr>
          <p:nvPr>
            <p:ph type="body" idx="2"/>
          </p:nvPr>
        </p:nvSpPr>
        <p:spPr>
          <a:xfrm>
            <a:off x="3009263" y="1755475"/>
            <a:ext cx="2179200" cy="30942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124" name="Google Shape;2124;p7"/>
          <p:cNvSpPr txBox="1">
            <a:spLocks noGrp="1"/>
          </p:cNvSpPr>
          <p:nvPr>
            <p:ph type="body" idx="3"/>
          </p:nvPr>
        </p:nvSpPr>
        <p:spPr>
          <a:xfrm>
            <a:off x="5300226" y="1755475"/>
            <a:ext cx="2179200" cy="30942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125" name="Google Shape;2125;p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32952299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47065" y="249174"/>
            <a:ext cx="8449868" cy="51371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028950" y="4767263"/>
            <a:ext cx="3086100" cy="273844"/>
          </a:xfrm>
          <a:prstGeom prst="rect">
            <a:avLst/>
          </a:prstGeom>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628650" y="4767263"/>
            <a:ext cx="2057400" cy="273844"/>
          </a:xfrm>
          <a:prstGeom prst="rect">
            <a:avLst/>
          </a:prstGeom>
        </p:spPr>
        <p:txBody>
          <a:bodyPr lIns="0" tIns="0" rIns="0" bIns="0"/>
          <a:lstStyle>
            <a:lvl1pPr algn="l">
              <a:defRPr>
                <a:solidFill>
                  <a:schemeClr val="tx1">
                    <a:tint val="75000"/>
                  </a:schemeClr>
                </a:solidFill>
              </a:defRPr>
            </a:lvl1pPr>
          </a:lstStyle>
          <a:p>
            <a:endParaRPr lang="en-US" dirty="0"/>
          </a:p>
        </p:txBody>
      </p:sp>
      <p:sp>
        <p:nvSpPr>
          <p:cNvPr id="6" name="Holder 6"/>
          <p:cNvSpPr>
            <a:spLocks noGrp="1"/>
          </p:cNvSpPr>
          <p:nvPr>
            <p:ph type="sldNum" sz="quarter" idx="7"/>
          </p:nvPr>
        </p:nvSpPr>
        <p:spPr>
          <a:xfrm>
            <a:off x="6457950" y="4767263"/>
            <a:ext cx="2057400" cy="273844"/>
          </a:xfrm>
          <a:prstGeom prst="rect">
            <a:avLst/>
          </a:prstGeom>
        </p:spPr>
        <p:txBody>
          <a:bodyPr lIns="0" tIns="0" rIns="0" bIns="0"/>
          <a:lstStyle>
            <a:lvl1pPr algn="r">
              <a:defRPr>
                <a:solidFill>
                  <a:schemeClr val="tx1">
                    <a:tint val="75000"/>
                  </a:schemeClr>
                </a:solidFill>
              </a:defRPr>
            </a:lvl1pPr>
          </a:lstStyle>
          <a:p>
            <a:fld id="{B6F15528-21DE-4FAA-801E-634DDDAF4B2B}" type="slidenum">
              <a:rPr/>
              <a:t>‹#›</a:t>
            </a:fld>
            <a:endParaRPr dirty="0"/>
          </a:p>
        </p:txBody>
      </p:sp>
    </p:spTree>
    <p:extLst>
      <p:ext uri="{BB962C8B-B14F-4D97-AF65-F5344CB8AC3E}">
        <p14:creationId xmlns:p14="http://schemas.microsoft.com/office/powerpoint/2010/main" val="1549345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CA" dirty="0"/>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CA" dirty="0"/>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pPr marL="0" lvl="0" indent="0" algn="l"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2438379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CA" dirty="0"/>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CA" dirty="0"/>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pPr marL="0" lvl="0" indent="0" algn="l"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1177399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CA" dirty="0"/>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en-CA" dirty="0"/>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pPr marL="0" lvl="0" indent="0" algn="l"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3593572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4767263"/>
            <a:ext cx="2057400" cy="273844"/>
          </a:xfrm>
          <a:prstGeom prst="rect">
            <a:avLst/>
          </a:prstGeom>
        </p:spPr>
        <p:txBody>
          <a:bodyPr/>
          <a:lstStyle/>
          <a:p>
            <a:endParaRPr lang="en-CA" dirty="0"/>
          </a:p>
        </p:txBody>
      </p:sp>
      <p:sp>
        <p:nvSpPr>
          <p:cNvPr id="8" name="Footer Placeholder 7"/>
          <p:cNvSpPr>
            <a:spLocks noGrp="1"/>
          </p:cNvSpPr>
          <p:nvPr>
            <p:ph type="ftr" sz="quarter" idx="11"/>
          </p:nvPr>
        </p:nvSpPr>
        <p:spPr>
          <a:xfrm>
            <a:off x="3028950" y="4767263"/>
            <a:ext cx="3086100" cy="273844"/>
          </a:xfrm>
          <a:prstGeom prst="rect">
            <a:avLst/>
          </a:prstGeom>
        </p:spPr>
        <p:txBody>
          <a:bodyPr/>
          <a:lstStyle/>
          <a:p>
            <a:endParaRPr lang="en-CA" dirty="0"/>
          </a:p>
        </p:txBody>
      </p:sp>
      <p:sp>
        <p:nvSpPr>
          <p:cNvPr id="9" name="Slide Number Placeholder 8"/>
          <p:cNvSpPr>
            <a:spLocks noGrp="1"/>
          </p:cNvSpPr>
          <p:nvPr>
            <p:ph type="sldNum" sz="quarter" idx="12"/>
          </p:nvPr>
        </p:nvSpPr>
        <p:spPr>
          <a:xfrm>
            <a:off x="6457950" y="4767263"/>
            <a:ext cx="2057400" cy="273844"/>
          </a:xfrm>
          <a:prstGeom prst="rect">
            <a:avLst/>
          </a:prstGeom>
        </p:spPr>
        <p:txBody>
          <a:bodyPr/>
          <a:lstStyle/>
          <a:p>
            <a:pPr marL="0" lvl="0" indent="0" algn="l"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581974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4767263"/>
            <a:ext cx="2057400" cy="273844"/>
          </a:xfrm>
          <a:prstGeom prst="rect">
            <a:avLst/>
          </a:prstGeom>
        </p:spPr>
        <p:txBody>
          <a:bodyPr/>
          <a:lstStyle/>
          <a:p>
            <a:endParaRPr lang="en-CA" dirty="0"/>
          </a:p>
        </p:txBody>
      </p:sp>
      <p:sp>
        <p:nvSpPr>
          <p:cNvPr id="4" name="Footer Placeholder 3"/>
          <p:cNvSpPr>
            <a:spLocks noGrp="1"/>
          </p:cNvSpPr>
          <p:nvPr>
            <p:ph type="ftr" sz="quarter" idx="11"/>
          </p:nvPr>
        </p:nvSpPr>
        <p:spPr>
          <a:xfrm>
            <a:off x="3028950" y="4767263"/>
            <a:ext cx="3086100" cy="273844"/>
          </a:xfrm>
          <a:prstGeom prst="rect">
            <a:avLst/>
          </a:prstGeom>
        </p:spPr>
        <p:txBody>
          <a:bodyPr/>
          <a:lstStyle/>
          <a:p>
            <a:endParaRPr lang="en-CA" dirty="0"/>
          </a:p>
        </p:txBody>
      </p:sp>
      <p:sp>
        <p:nvSpPr>
          <p:cNvPr id="5" name="Slide Number Placeholder 4"/>
          <p:cNvSpPr>
            <a:spLocks noGrp="1"/>
          </p:cNvSpPr>
          <p:nvPr>
            <p:ph type="sldNum" sz="quarter" idx="12"/>
          </p:nvPr>
        </p:nvSpPr>
        <p:spPr>
          <a:xfrm>
            <a:off x="6457950" y="4767263"/>
            <a:ext cx="2057400" cy="273844"/>
          </a:xfrm>
          <a:prstGeom prst="rect">
            <a:avLst/>
          </a:prstGeom>
        </p:spPr>
        <p:txBody>
          <a:bodyPr/>
          <a:lstStyle/>
          <a:p>
            <a:pPr marL="0" lvl="0" indent="0" algn="l"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759152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767263"/>
            <a:ext cx="2057400" cy="273844"/>
          </a:xfrm>
          <a:prstGeom prst="rect">
            <a:avLst/>
          </a:prstGeom>
        </p:spPr>
        <p:txBody>
          <a:bodyPr/>
          <a:lstStyle/>
          <a:p>
            <a:endParaRPr lang="en-CA" dirty="0"/>
          </a:p>
        </p:txBody>
      </p:sp>
      <p:sp>
        <p:nvSpPr>
          <p:cNvPr id="3" name="Footer Placeholder 2"/>
          <p:cNvSpPr>
            <a:spLocks noGrp="1"/>
          </p:cNvSpPr>
          <p:nvPr>
            <p:ph type="ftr" sz="quarter" idx="11"/>
          </p:nvPr>
        </p:nvSpPr>
        <p:spPr>
          <a:xfrm>
            <a:off x="3028950" y="4767263"/>
            <a:ext cx="3086100" cy="273844"/>
          </a:xfrm>
          <a:prstGeom prst="rect">
            <a:avLst/>
          </a:prstGeom>
        </p:spPr>
        <p:txBody>
          <a:bodyPr/>
          <a:lstStyle/>
          <a:p>
            <a:endParaRPr lang="en-CA" dirty="0"/>
          </a:p>
        </p:txBody>
      </p:sp>
      <p:sp>
        <p:nvSpPr>
          <p:cNvPr id="4" name="Slide Number Placeholder 3"/>
          <p:cNvSpPr>
            <a:spLocks noGrp="1"/>
          </p:cNvSpPr>
          <p:nvPr>
            <p:ph type="sldNum" sz="quarter" idx="12"/>
          </p:nvPr>
        </p:nvSpPr>
        <p:spPr>
          <a:xfrm>
            <a:off x="6457950" y="4767263"/>
            <a:ext cx="2057400" cy="273844"/>
          </a:xfrm>
          <a:prstGeom prst="rect">
            <a:avLst/>
          </a:prstGeom>
        </p:spPr>
        <p:txBody>
          <a:bodyPr/>
          <a:lstStyle/>
          <a:p>
            <a:pPr marL="0" lvl="0" indent="0" algn="l"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3623660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CA" dirty="0"/>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en-CA" dirty="0"/>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pPr marL="0" lvl="0" indent="0" algn="l"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6195576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CA" dirty="0"/>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en-CA" dirty="0"/>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pPr marL="0" lvl="0" indent="0" algn="l"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191039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2270981-D46B-FC34-CB24-D58F906A5D15}"/>
              </a:ext>
            </a:extLst>
          </p:cNvPr>
          <p:cNvSpPr/>
          <p:nvPr userDrawn="1"/>
        </p:nvSpPr>
        <p:spPr>
          <a:xfrm>
            <a:off x="0" y="4577170"/>
            <a:ext cx="9144000" cy="566330"/>
          </a:xfrm>
          <a:prstGeom prst="rect">
            <a:avLst/>
          </a:prstGeom>
          <a:solidFill>
            <a:srgbClr val="0029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9" name="Picture 8">
            <a:extLst>
              <a:ext uri="{FF2B5EF4-FFF2-40B4-BE49-F238E27FC236}">
                <a16:creationId xmlns:a16="http://schemas.microsoft.com/office/drawing/2014/main" id="{728AF414-C97B-2ADA-5818-E139B4D6E1BE}"/>
              </a:ext>
            </a:extLst>
          </p:cNvPr>
          <p:cNvPicPr>
            <a:picLocks noChangeAspect="1"/>
          </p:cNvPicPr>
          <p:nvPr userDrawn="1"/>
        </p:nvPicPr>
        <p:blipFill>
          <a:blip r:embed="rId20"/>
          <a:stretch>
            <a:fillRect/>
          </a:stretch>
        </p:blipFill>
        <p:spPr>
          <a:xfrm>
            <a:off x="0" y="4622581"/>
            <a:ext cx="2208242" cy="520919"/>
          </a:xfrm>
          <a:prstGeom prst="rect">
            <a:avLst/>
          </a:prstGeom>
        </p:spPr>
      </p:pic>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9">
            <a:extLst>
              <a:ext uri="{FF2B5EF4-FFF2-40B4-BE49-F238E27FC236}">
                <a16:creationId xmlns:a16="http://schemas.microsoft.com/office/drawing/2014/main" id="{670E1071-EA83-0840-BB8D-FF70A5E0AB71}"/>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82000"/>
                  </a:schemeClr>
                </a:solidFill>
              </a:defRPr>
            </a:lvl1pPr>
          </a:lstStyle>
          <a:p>
            <a:fld id="{6AAC302E-0A04-4123-872C-5B027B7AD322}" type="slidenum">
              <a:rPr lang="en-CA" smtClean="0"/>
              <a:t>‹#›</a:t>
            </a:fld>
            <a:endParaRPr lang="en-CA" dirty="0"/>
          </a:p>
        </p:txBody>
      </p:sp>
    </p:spTree>
    <p:extLst>
      <p:ext uri="{BB962C8B-B14F-4D97-AF65-F5344CB8AC3E}">
        <p14:creationId xmlns:p14="http://schemas.microsoft.com/office/powerpoint/2010/main" val="2166540733"/>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1" r:id="rId14"/>
    <p:sldLayoutId id="2147483752" r:id="rId15"/>
    <p:sldLayoutId id="2147483753" r:id="rId16"/>
    <p:sldLayoutId id="2147483754" r:id="rId17"/>
    <p:sldLayoutId id="2147483755" r:id="rId18"/>
  </p:sldLayoutIdLst>
  <p:transition>
    <p:fade thruBlk="1"/>
  </p:transition>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0.xml"/><Relationship Id="rId1" Type="http://schemas.openxmlformats.org/officeDocument/2006/relationships/slideLayout" Target="../slideLayouts/slideLayout16.xml"/><Relationship Id="rId5" Type="http://schemas.openxmlformats.org/officeDocument/2006/relationships/image" Target="../media/image34.jpe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34.jpeg"/><Relationship Id="rId2" Type="http://schemas.openxmlformats.org/officeDocument/2006/relationships/notesSlide" Target="../notesSlides/notesSlide21.xml"/><Relationship Id="rId1" Type="http://schemas.openxmlformats.org/officeDocument/2006/relationships/slideLayout" Target="../slideLayouts/slideLayout16.xml"/><Relationship Id="rId6" Type="http://schemas.openxmlformats.org/officeDocument/2006/relationships/image" Target="../media/image32.png"/><Relationship Id="rId5" Type="http://schemas.openxmlformats.org/officeDocument/2006/relationships/image" Target="../media/image37.jpe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3.xml"/><Relationship Id="rId1" Type="http://schemas.openxmlformats.org/officeDocument/2006/relationships/slideLayout" Target="../slideLayouts/slideLayout16.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4.xml"/><Relationship Id="rId1" Type="http://schemas.openxmlformats.org/officeDocument/2006/relationships/slideLayout" Target="../slideLayouts/slideLayout16.xml"/><Relationship Id="rId5" Type="http://schemas.openxmlformats.org/officeDocument/2006/relationships/image" Target="../media/image42.jpeg"/><Relationship Id="rId4" Type="http://schemas.openxmlformats.org/officeDocument/2006/relationships/image" Target="../media/image41.jpe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7.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16.xml"/><Relationship Id="rId5" Type="http://schemas.openxmlformats.org/officeDocument/2006/relationships/image" Target="../media/image47.png"/><Relationship Id="rId4" Type="http://schemas.openxmlformats.org/officeDocument/2006/relationships/image" Target="../media/image46.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5.xml"/><Relationship Id="rId1" Type="http://schemas.openxmlformats.org/officeDocument/2006/relationships/slideLayout" Target="../slideLayouts/slideLayout16.xml"/><Relationship Id="rId5" Type="http://schemas.openxmlformats.org/officeDocument/2006/relationships/image" Target="../media/image34.jpe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35.jpeg"/><Relationship Id="rId7"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16.xml"/><Relationship Id="rId6" Type="http://schemas.openxmlformats.org/officeDocument/2006/relationships/image" Target="../media/image32.png"/><Relationship Id="rId5" Type="http://schemas.openxmlformats.org/officeDocument/2006/relationships/image" Target="../media/image37.jpe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59.png"/><Relationship Id="rId18" Type="http://schemas.openxmlformats.org/officeDocument/2006/relationships/image" Target="../media/image64.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17" Type="http://schemas.openxmlformats.org/officeDocument/2006/relationships/image" Target="../media/image63.jpeg"/><Relationship Id="rId2" Type="http://schemas.openxmlformats.org/officeDocument/2006/relationships/notesSlide" Target="../notesSlides/notesSlide41.xml"/><Relationship Id="rId16" Type="http://schemas.openxmlformats.org/officeDocument/2006/relationships/image" Target="../media/image62.png"/><Relationship Id="rId1" Type="http://schemas.openxmlformats.org/officeDocument/2006/relationships/slideLayout" Target="../slideLayouts/slideLayout17.xml"/><Relationship Id="rId6" Type="http://schemas.openxmlformats.org/officeDocument/2006/relationships/image" Target="../media/image52.svg"/><Relationship Id="rId11" Type="http://schemas.openxmlformats.org/officeDocument/2006/relationships/image" Target="../media/image57.jpeg"/><Relationship Id="rId5" Type="http://schemas.openxmlformats.org/officeDocument/2006/relationships/image" Target="../media/image51.png"/><Relationship Id="rId15" Type="http://schemas.openxmlformats.org/officeDocument/2006/relationships/image" Target="../media/image61.jpeg"/><Relationship Id="rId10" Type="http://schemas.openxmlformats.org/officeDocument/2006/relationships/image" Target="../media/image56.svg"/><Relationship Id="rId19" Type="http://schemas.openxmlformats.org/officeDocument/2006/relationships/image" Target="../media/image65.png"/><Relationship Id="rId4" Type="http://schemas.openxmlformats.org/officeDocument/2006/relationships/image" Target="../media/image50.svg"/><Relationship Id="rId9" Type="http://schemas.openxmlformats.org/officeDocument/2006/relationships/image" Target="../media/image55.png"/><Relationship Id="rId14" Type="http://schemas.openxmlformats.org/officeDocument/2006/relationships/image" Target="../media/image60.sv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slides/_rels/slide4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75.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hyperlink" Target="mailto:gemma.postill@utoronto.ca" TargetMode="External"/><Relationship Id="rId2" Type="http://schemas.openxmlformats.org/officeDocument/2006/relationships/notesSlide" Target="../notesSlides/notesSlide51.xml"/><Relationship Id="rId1" Type="http://schemas.openxmlformats.org/officeDocument/2006/relationships/slideLayout" Target="../slideLayouts/slideLayout14.xml"/><Relationship Id="rId4" Type="http://schemas.openxmlformats.org/officeDocument/2006/relationships/hyperlink" Target="mailto:abhishek.moturu@mail.utoronto.ca"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hyperlink" Target="https://www.r-bloggers.com/2022/09/how-to-avoid-overfitting/"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notesSlide" Target="../notesSlides/notesSlide6.xml"/><Relationship Id="rId16" Type="http://schemas.openxmlformats.org/officeDocument/2006/relationships/image" Target="../media/image16.svg"/><Relationship Id="rId1" Type="http://schemas.openxmlformats.org/officeDocument/2006/relationships/slideLayout" Target="../slideLayouts/slideLayout16.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slides/_rels/slide60.xml.rels><?xml version="1.0" encoding="UTF-8" standalone="yes"?>
<Relationships xmlns="http://schemas.openxmlformats.org/package/2006/relationships"><Relationship Id="rId8" Type="http://schemas.openxmlformats.org/officeDocument/2006/relationships/image" Target="../media/image86.jpg"/><Relationship Id="rId3" Type="http://schemas.openxmlformats.org/officeDocument/2006/relationships/image" Target="../media/image81.jpg"/><Relationship Id="rId7" Type="http://schemas.openxmlformats.org/officeDocument/2006/relationships/image" Target="../media/image85.jpg"/><Relationship Id="rId2" Type="http://schemas.openxmlformats.org/officeDocument/2006/relationships/image" Target="../media/image80.jpg"/><Relationship Id="rId1" Type="http://schemas.openxmlformats.org/officeDocument/2006/relationships/slideLayout" Target="../slideLayouts/slideLayout2.xml"/><Relationship Id="rId6" Type="http://schemas.openxmlformats.org/officeDocument/2006/relationships/image" Target="../media/image84.jpg"/><Relationship Id="rId5" Type="http://schemas.openxmlformats.org/officeDocument/2006/relationships/image" Target="../media/image83.jpg"/><Relationship Id="rId10" Type="http://schemas.openxmlformats.org/officeDocument/2006/relationships/image" Target="../media/image88.jpeg"/><Relationship Id="rId4" Type="http://schemas.openxmlformats.org/officeDocument/2006/relationships/image" Target="../media/image82.jpg"/><Relationship Id="rId9" Type="http://schemas.openxmlformats.org/officeDocument/2006/relationships/image" Target="../media/image87.jpg"/></Relationships>
</file>

<file path=ppt/slides/_rels/slide61.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image" Target="../media/image89.png"/><Relationship Id="rId1" Type="http://schemas.openxmlformats.org/officeDocument/2006/relationships/slideLayout" Target="../slideLayouts/slideLayout18.xml"/><Relationship Id="rId5" Type="http://schemas.openxmlformats.org/officeDocument/2006/relationships/image" Target="../media/image92.jpg"/><Relationship Id="rId4" Type="http://schemas.openxmlformats.org/officeDocument/2006/relationships/image" Target="../media/image91.jpg"/></Relationships>
</file>

<file path=ppt/slides/_rels/slide62.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100.jpg"/><Relationship Id="rId3" Type="http://schemas.openxmlformats.org/officeDocument/2006/relationships/image" Target="../media/image95.jpg"/><Relationship Id="rId7" Type="http://schemas.openxmlformats.org/officeDocument/2006/relationships/image" Target="../media/image99.jpg"/><Relationship Id="rId2" Type="http://schemas.openxmlformats.org/officeDocument/2006/relationships/image" Target="../media/image94.jp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jpg"/><Relationship Id="rId10" Type="http://schemas.openxmlformats.org/officeDocument/2006/relationships/image" Target="../media/image102.jpg"/><Relationship Id="rId4" Type="http://schemas.openxmlformats.org/officeDocument/2006/relationships/image" Target="../media/image96.jpg"/><Relationship Id="rId9" Type="http://schemas.openxmlformats.org/officeDocument/2006/relationships/image" Target="../media/image101.jp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35"/>
        <p:cNvGrpSpPr/>
        <p:nvPr/>
      </p:nvGrpSpPr>
      <p:grpSpPr>
        <a:xfrm>
          <a:off x="0" y="0"/>
          <a:ext cx="0" cy="0"/>
          <a:chOff x="0" y="0"/>
          <a:chExt cx="0" cy="0"/>
        </a:xfrm>
      </p:grpSpPr>
      <p:sp>
        <p:nvSpPr>
          <p:cNvPr id="4" name="Rectangle 3">
            <a:extLst>
              <a:ext uri="{FF2B5EF4-FFF2-40B4-BE49-F238E27FC236}">
                <a16:creationId xmlns:a16="http://schemas.microsoft.com/office/drawing/2014/main" id="{BF1F5C32-C774-187B-A472-B38C4B2F01E7}"/>
              </a:ext>
            </a:extLst>
          </p:cNvPr>
          <p:cNvSpPr/>
          <p:nvPr/>
        </p:nvSpPr>
        <p:spPr>
          <a:xfrm>
            <a:off x="-80682" y="-71718"/>
            <a:ext cx="9224682" cy="521521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836" name="Google Shape;3836;p13"/>
          <p:cNvSpPr txBox="1">
            <a:spLocks noGrp="1"/>
          </p:cNvSpPr>
          <p:nvPr>
            <p:ph type="ctrTitle"/>
          </p:nvPr>
        </p:nvSpPr>
        <p:spPr>
          <a:xfrm>
            <a:off x="782005" y="1192370"/>
            <a:ext cx="7579989" cy="23322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3600" b="1" spc="-5" dirty="0">
                <a:solidFill>
                  <a:srgbClr val="FFFFFF"/>
                </a:solidFill>
                <a:latin typeface="Aptos" panose="020B0004020202020204" pitchFamily="34" charset="0"/>
              </a:rPr>
              <a:t>HOW CAN I USE AI AS A CLINICIAN? </a:t>
            </a:r>
            <a:br>
              <a:rPr lang="en-CA" sz="3200" b="1" spc="-5" dirty="0">
                <a:solidFill>
                  <a:srgbClr val="FFFFFF"/>
                </a:solidFill>
                <a:latin typeface="Aptos" panose="020B0004020202020204" pitchFamily="34" charset="0"/>
              </a:rPr>
            </a:br>
            <a:br>
              <a:rPr lang="en-CA" sz="1800" kern="100" dirty="0">
                <a:solidFill>
                  <a:schemeClr val="bg1"/>
                </a:solidFill>
                <a:latin typeface="Aptos" panose="020B0004020202020204" pitchFamily="34" charset="0"/>
                <a:ea typeface="Calibri" panose="020F0502020204030204" pitchFamily="34" charset="0"/>
                <a:cs typeface="Times New Roman" panose="02020603050405020304" pitchFamily="18" charset="0"/>
              </a:rPr>
            </a:br>
            <a:r>
              <a:rPr lang="en-CA" sz="1800" kern="100" dirty="0">
                <a:solidFill>
                  <a:schemeClr val="bg1"/>
                </a:solidFill>
                <a:latin typeface="Aptos" panose="020B0004020202020204" pitchFamily="34" charset="0"/>
                <a:ea typeface="Calibri" panose="020F0502020204030204" pitchFamily="34" charset="0"/>
                <a:cs typeface="Times New Roman" panose="02020603050405020304" pitchFamily="18" charset="0"/>
              </a:rPr>
              <a:t>Presenters: Dr. </a:t>
            </a:r>
            <a:r>
              <a:rPr lang="en-CA" sz="1800" kern="100" dirty="0">
                <a:solidFill>
                  <a:schemeClr val="bg1"/>
                </a:solidFill>
                <a:effectLst/>
                <a:latin typeface="Aptos" panose="020B0004020202020204" pitchFamily="34" charset="0"/>
                <a:ea typeface="Calibri" panose="020F0502020204030204" pitchFamily="34" charset="0"/>
                <a:cs typeface="Times New Roman" panose="02020603050405020304" pitchFamily="18" charset="0"/>
              </a:rPr>
              <a:t>Armaan Malhotra &amp; Gemma Postill</a:t>
            </a:r>
            <a:br>
              <a:rPr lang="en-CA" sz="1800" kern="100" dirty="0">
                <a:solidFill>
                  <a:schemeClr val="bg1"/>
                </a:solidFill>
                <a:effectLst/>
                <a:latin typeface="Aptos" panose="020B0004020202020204" pitchFamily="34" charset="0"/>
                <a:ea typeface="Calibri" panose="020F0502020204030204" pitchFamily="34" charset="0"/>
                <a:cs typeface="Times New Roman" panose="02020603050405020304" pitchFamily="18" charset="0"/>
              </a:rPr>
            </a:br>
            <a:br>
              <a:rPr lang="en-CA" sz="1800" kern="100" dirty="0">
                <a:solidFill>
                  <a:schemeClr val="bg1"/>
                </a:solidFill>
                <a:effectLst/>
                <a:latin typeface="Aptos" panose="020B0004020202020204" pitchFamily="34" charset="0"/>
                <a:ea typeface="Calibri" panose="020F0502020204030204" pitchFamily="34" charset="0"/>
                <a:cs typeface="Times New Roman" panose="02020603050405020304" pitchFamily="18" charset="0"/>
              </a:rPr>
            </a:br>
            <a:r>
              <a:rPr lang="en-CA" sz="1800" kern="100" dirty="0">
                <a:solidFill>
                  <a:schemeClr val="bg1"/>
                </a:solidFill>
                <a:effectLst/>
                <a:latin typeface="Aptos" panose="020B0004020202020204" pitchFamily="34" charset="0"/>
                <a:ea typeface="Calibri" panose="020F0502020204030204" pitchFamily="34" charset="0"/>
                <a:cs typeface="Times New Roman" panose="02020603050405020304" pitchFamily="18" charset="0"/>
              </a:rPr>
              <a:t>Emergency Medicine</a:t>
            </a:r>
            <a:br>
              <a:rPr lang="en-CA" sz="1800" kern="100" dirty="0">
                <a:solidFill>
                  <a:schemeClr val="bg1"/>
                </a:solidFill>
                <a:effectLst/>
                <a:latin typeface="Aptos" panose="020B0004020202020204" pitchFamily="34" charset="0"/>
                <a:ea typeface="Calibri" panose="020F0502020204030204" pitchFamily="34" charset="0"/>
                <a:cs typeface="Times New Roman" panose="02020603050405020304" pitchFamily="18" charset="0"/>
              </a:rPr>
            </a:br>
            <a:br>
              <a:rPr lang="en-CA" sz="1800" kern="100" dirty="0">
                <a:solidFill>
                  <a:schemeClr val="bg1"/>
                </a:solidFill>
                <a:effectLst/>
                <a:latin typeface="Aptos" panose="020B0004020202020204" pitchFamily="34" charset="0"/>
                <a:ea typeface="Calibri" panose="020F0502020204030204" pitchFamily="34" charset="0"/>
                <a:cs typeface="Times New Roman" panose="02020603050405020304" pitchFamily="18" charset="0"/>
              </a:rPr>
            </a:br>
            <a:r>
              <a:rPr lang="en-CA" sz="1800" kern="100" dirty="0">
                <a:solidFill>
                  <a:schemeClr val="bg1"/>
                </a:solidFill>
                <a:effectLst/>
                <a:latin typeface="Aptos" panose="020B0004020202020204" pitchFamily="34" charset="0"/>
                <a:ea typeface="Calibri" panose="020F0502020204030204" pitchFamily="34" charset="0"/>
                <a:cs typeface="Times New Roman" panose="02020603050405020304" pitchFamily="18" charset="0"/>
              </a:rPr>
              <a:t>Developed September 2024 </a:t>
            </a:r>
          </a:p>
        </p:txBody>
      </p:sp>
      <p:pic>
        <p:nvPicPr>
          <p:cNvPr id="3837" name="Google Shape;3837;p13"/>
          <p:cNvPicPr preferRelativeResize="0"/>
          <p:nvPr/>
        </p:nvPicPr>
        <p:blipFill>
          <a:blip r:embed="rId3">
            <a:alphaModFix/>
          </a:blip>
          <a:stretch>
            <a:fillRect/>
          </a:stretch>
        </p:blipFill>
        <p:spPr>
          <a:xfrm>
            <a:off x="494700" y="3974050"/>
            <a:ext cx="3518775" cy="1027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22"/>
        <p:cNvGrpSpPr/>
        <p:nvPr/>
      </p:nvGrpSpPr>
      <p:grpSpPr>
        <a:xfrm>
          <a:off x="0" y="0"/>
          <a:ext cx="0" cy="0"/>
          <a:chOff x="0" y="0"/>
          <a:chExt cx="0" cy="0"/>
        </a:xfrm>
      </p:grpSpPr>
      <p:sp>
        <p:nvSpPr>
          <p:cNvPr id="4025" name="Google Shape;4025;p27"/>
          <p:cNvSpPr/>
          <p:nvPr/>
        </p:nvSpPr>
        <p:spPr>
          <a:xfrm>
            <a:off x="-20970" y="0"/>
            <a:ext cx="9164969" cy="5143500"/>
          </a:xfrm>
          <a:prstGeom prst="rect">
            <a:avLst/>
          </a:prstGeom>
          <a:solidFill>
            <a:srgbClr val="00295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3" name="Google Shape;4023;p27"/>
          <p:cNvSpPr txBox="1">
            <a:spLocks noGrp="1"/>
          </p:cNvSpPr>
          <p:nvPr>
            <p:ph type="body" idx="1"/>
          </p:nvPr>
        </p:nvSpPr>
        <p:spPr>
          <a:xfrm>
            <a:off x="551050" y="2194700"/>
            <a:ext cx="5518154" cy="2601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4600" b="1" i="0" dirty="0">
                <a:latin typeface="Titillium Web"/>
                <a:ea typeface="Titillium Web"/>
                <a:cs typeface="Titillium Web"/>
                <a:sym typeface="Titillium Web"/>
              </a:rPr>
              <a:t>1. INTRO TO AI/ML </a:t>
            </a:r>
            <a:endParaRPr sz="4600" b="1" i="0" dirty="0">
              <a:latin typeface="Titillium Web"/>
              <a:ea typeface="Titillium Web"/>
              <a:cs typeface="Titillium Web"/>
              <a:sym typeface="Titillium Web"/>
            </a:endParaRPr>
          </a:p>
          <a:p>
            <a:pPr marL="0" lvl="0" indent="0" algn="l" rtl="0">
              <a:spcBef>
                <a:spcPts val="600"/>
              </a:spcBef>
              <a:spcAft>
                <a:spcPts val="0"/>
              </a:spcAft>
              <a:buNone/>
            </a:pPr>
            <a:r>
              <a:rPr lang="en" sz="2800" i="0" dirty="0">
                <a:latin typeface="Aptos" panose="020B0004020202020204" pitchFamily="34" charset="0"/>
              </a:rPr>
              <a:t>The “5-minute version” of AI and ML for clinician trainees </a:t>
            </a:r>
            <a:endParaRPr sz="2800" i="0" dirty="0">
              <a:latin typeface="Aptos" panose="020B0004020202020204" pitchFamily="34" charset="0"/>
            </a:endParaRPr>
          </a:p>
        </p:txBody>
      </p:sp>
      <p:sp>
        <p:nvSpPr>
          <p:cNvPr id="4024" name="Google Shape;4024;p2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10</a:t>
            </a:fld>
            <a:endParaRPr dirty="0"/>
          </a:p>
        </p:txBody>
      </p:sp>
      <p:pic>
        <p:nvPicPr>
          <p:cNvPr id="2" name="Picture 1">
            <a:extLst>
              <a:ext uri="{FF2B5EF4-FFF2-40B4-BE49-F238E27FC236}">
                <a16:creationId xmlns:a16="http://schemas.microsoft.com/office/drawing/2014/main" id="{BF32528A-FF4E-2C58-36E2-DD6128865D2F}"/>
              </a:ext>
            </a:extLst>
          </p:cNvPr>
          <p:cNvPicPr>
            <a:picLocks noChangeAspect="1"/>
          </p:cNvPicPr>
          <p:nvPr/>
        </p:nvPicPr>
        <p:blipFill>
          <a:blip r:embed="rId3"/>
          <a:stretch>
            <a:fillRect/>
          </a:stretch>
        </p:blipFill>
        <p:spPr>
          <a:xfrm>
            <a:off x="7180727" y="0"/>
            <a:ext cx="1963271" cy="1963271"/>
          </a:xfrm>
          <a:prstGeom prst="rect">
            <a:avLst/>
          </a:prstGeom>
        </p:spPr>
      </p:pic>
    </p:spTree>
    <p:extLst>
      <p:ext uri="{BB962C8B-B14F-4D97-AF65-F5344CB8AC3E}">
        <p14:creationId xmlns:p14="http://schemas.microsoft.com/office/powerpoint/2010/main" val="2881443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99"/>
        <p:cNvGrpSpPr/>
        <p:nvPr/>
      </p:nvGrpSpPr>
      <p:grpSpPr>
        <a:xfrm>
          <a:off x="0" y="0"/>
          <a:ext cx="0" cy="0"/>
          <a:chOff x="0" y="0"/>
          <a:chExt cx="0" cy="0"/>
        </a:xfrm>
      </p:grpSpPr>
      <p:sp>
        <p:nvSpPr>
          <p:cNvPr id="3900" name="Google Shape;3900;p20"/>
          <p:cNvSpPr txBox="1">
            <a:spLocks noGrp="1"/>
          </p:cNvSpPr>
          <p:nvPr>
            <p:ph type="title"/>
          </p:nvPr>
        </p:nvSpPr>
        <p:spPr>
          <a:xfrm>
            <a:off x="718300" y="739375"/>
            <a:ext cx="7556124"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500" b="1" dirty="0">
                <a:latin typeface="Aptos" panose="020B0004020202020204" pitchFamily="34" charset="0"/>
              </a:rPr>
              <a:t>WHAT IS ARTIFICIAL INTELLIGENCE? </a:t>
            </a:r>
            <a:endParaRPr sz="3500" b="1" dirty="0">
              <a:latin typeface="Aptos" panose="020B0004020202020204" pitchFamily="34" charset="0"/>
            </a:endParaRPr>
          </a:p>
        </p:txBody>
      </p:sp>
      <p:sp>
        <p:nvSpPr>
          <p:cNvPr id="3901" name="Google Shape;3901;p20"/>
          <p:cNvSpPr txBox="1">
            <a:spLocks noGrp="1"/>
          </p:cNvSpPr>
          <p:nvPr>
            <p:ph type="body" idx="1"/>
          </p:nvPr>
        </p:nvSpPr>
        <p:spPr>
          <a:xfrm>
            <a:off x="718300" y="1733550"/>
            <a:ext cx="6761100" cy="2980500"/>
          </a:xfrm>
          <a:prstGeom prst="rect">
            <a:avLst/>
          </a:prstGeom>
        </p:spPr>
        <p:txBody>
          <a:bodyPr spcFirstLastPara="1" wrap="square" lIns="91425" tIns="91425" rIns="91425" bIns="91425" anchor="t" anchorCtr="0">
            <a:noAutofit/>
          </a:bodyPr>
          <a:lstStyle/>
          <a:p>
            <a:pPr marL="76200" lvl="0" indent="0" algn="l" rtl="0">
              <a:spcBef>
                <a:spcPts val="1000"/>
              </a:spcBef>
              <a:spcAft>
                <a:spcPts val="0"/>
              </a:spcAft>
              <a:buSzPts val="2400"/>
              <a:buNone/>
            </a:pPr>
            <a:r>
              <a:rPr lang="en-CA" sz="2000" dirty="0">
                <a:latin typeface="Aptos" panose="020B0004020202020204" pitchFamily="34" charset="0"/>
              </a:rPr>
              <a:t>The science of </a:t>
            </a:r>
            <a:r>
              <a:rPr lang="en-CA" sz="2000" b="1" dirty="0">
                <a:latin typeface="Aptos" panose="020B0004020202020204" pitchFamily="34" charset="0"/>
              </a:rPr>
              <a:t>computer algorithms </a:t>
            </a:r>
            <a:r>
              <a:rPr lang="en-CA" sz="2000" dirty="0">
                <a:latin typeface="Aptos" panose="020B0004020202020204" pitchFamily="34" charset="0"/>
              </a:rPr>
              <a:t>able to perform tasks that </a:t>
            </a:r>
            <a:r>
              <a:rPr lang="en-CA" sz="2000" b="1" dirty="0">
                <a:latin typeface="Aptos" panose="020B0004020202020204" pitchFamily="34" charset="0"/>
              </a:rPr>
              <a:t>imitate human cognitive </a:t>
            </a:r>
            <a:r>
              <a:rPr lang="en-CA" sz="2000" dirty="0">
                <a:latin typeface="Aptos" panose="020B0004020202020204" pitchFamily="34" charset="0"/>
              </a:rPr>
              <a:t>functions and intelligence </a:t>
            </a:r>
            <a:endParaRPr sz="2000" dirty="0">
              <a:latin typeface="Aptos" panose="020B0004020202020204" pitchFamily="34" charset="0"/>
            </a:endParaRPr>
          </a:p>
        </p:txBody>
      </p:sp>
      <p:sp>
        <p:nvSpPr>
          <p:cNvPr id="2" name="Google Shape;3844;p14">
            <a:extLst>
              <a:ext uri="{FF2B5EF4-FFF2-40B4-BE49-F238E27FC236}">
                <a16:creationId xmlns:a16="http://schemas.microsoft.com/office/drawing/2014/main" id="{FD535D9B-3654-DA98-089B-C4D27C8D5331}"/>
              </a:ext>
            </a:extLst>
          </p:cNvPr>
          <p:cNvSpPr txBox="1">
            <a:spLocks noGrp="1"/>
          </p:cNvSpPr>
          <p:nvPr>
            <p:ph type="sldNum" idx="12"/>
          </p:nvPr>
        </p:nvSpPr>
        <p:spPr>
          <a:xfrm>
            <a:off x="8773886" y="4749900"/>
            <a:ext cx="370114"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200">
                <a:solidFill>
                  <a:schemeClr val="bg1"/>
                </a:solidFill>
                <a:latin typeface="Aptos" panose="020B0004020202020204" pitchFamily="34" charset="0"/>
              </a:rPr>
              <a:t>11</a:t>
            </a:fld>
            <a:endParaRPr sz="1200" dirty="0">
              <a:solidFill>
                <a:schemeClr val="bg1"/>
              </a:solidFill>
              <a:latin typeface="Aptos" panose="020B0004020202020204" pitchFamily="34" charset="0"/>
            </a:endParaRPr>
          </a:p>
        </p:txBody>
      </p:sp>
    </p:spTree>
    <p:extLst>
      <p:ext uri="{BB962C8B-B14F-4D97-AF65-F5344CB8AC3E}">
        <p14:creationId xmlns:p14="http://schemas.microsoft.com/office/powerpoint/2010/main" val="3072946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99">
          <a:extLst>
            <a:ext uri="{FF2B5EF4-FFF2-40B4-BE49-F238E27FC236}">
              <a16:creationId xmlns:a16="http://schemas.microsoft.com/office/drawing/2014/main" id="{5EBCEF96-9F27-C67F-BA60-30266656EC09}"/>
            </a:ext>
          </a:extLst>
        </p:cNvPr>
        <p:cNvGrpSpPr/>
        <p:nvPr/>
      </p:nvGrpSpPr>
      <p:grpSpPr>
        <a:xfrm>
          <a:off x="0" y="0"/>
          <a:ext cx="0" cy="0"/>
          <a:chOff x="0" y="0"/>
          <a:chExt cx="0" cy="0"/>
        </a:xfrm>
      </p:grpSpPr>
      <p:sp>
        <p:nvSpPr>
          <p:cNvPr id="3900" name="Google Shape;3900;p20">
            <a:extLst>
              <a:ext uri="{FF2B5EF4-FFF2-40B4-BE49-F238E27FC236}">
                <a16:creationId xmlns:a16="http://schemas.microsoft.com/office/drawing/2014/main" id="{AB163940-EC13-5703-ADEA-8B93B58B6A7D}"/>
              </a:ext>
            </a:extLst>
          </p:cNvPr>
          <p:cNvSpPr txBox="1">
            <a:spLocks noGrp="1"/>
          </p:cNvSpPr>
          <p:nvPr>
            <p:ph type="title"/>
          </p:nvPr>
        </p:nvSpPr>
        <p:spPr>
          <a:xfrm>
            <a:off x="522515" y="739375"/>
            <a:ext cx="6956886"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500" b="1" dirty="0">
                <a:latin typeface="Aptos" panose="020B0004020202020204" pitchFamily="34" charset="0"/>
              </a:rPr>
              <a:t>WHY IS AI POPULAR NOW? </a:t>
            </a:r>
            <a:endParaRPr sz="3500" b="1" dirty="0">
              <a:latin typeface="Aptos" panose="020B0004020202020204" pitchFamily="34" charset="0"/>
            </a:endParaRPr>
          </a:p>
        </p:txBody>
      </p:sp>
      <p:sp>
        <p:nvSpPr>
          <p:cNvPr id="3901" name="Google Shape;3901;p20">
            <a:extLst>
              <a:ext uri="{FF2B5EF4-FFF2-40B4-BE49-F238E27FC236}">
                <a16:creationId xmlns:a16="http://schemas.microsoft.com/office/drawing/2014/main" id="{FA40BA02-8920-F026-79DC-0CF4A171341C}"/>
              </a:ext>
            </a:extLst>
          </p:cNvPr>
          <p:cNvSpPr txBox="1">
            <a:spLocks noGrp="1"/>
          </p:cNvSpPr>
          <p:nvPr>
            <p:ph type="body" idx="1"/>
          </p:nvPr>
        </p:nvSpPr>
        <p:spPr>
          <a:xfrm>
            <a:off x="522514" y="1733550"/>
            <a:ext cx="5376262" cy="1813176"/>
          </a:xfrm>
          <a:prstGeom prst="rect">
            <a:avLst/>
          </a:prstGeom>
        </p:spPr>
        <p:txBody>
          <a:bodyPr spcFirstLastPara="1" wrap="square" lIns="91425" tIns="91425" rIns="91425" bIns="91425" anchor="t" anchorCtr="0">
            <a:noAutofit/>
          </a:bodyPr>
          <a:lstStyle/>
          <a:p>
            <a:pPr marL="342900" marR="0" lvl="0" indent="-342900" defTabSz="914400" rtl="0" eaLnBrk="1" fontAlgn="auto" latinLnBrk="0" hangingPunct="1">
              <a:lnSpc>
                <a:spcPct val="85000"/>
              </a:lnSpc>
              <a:spcBef>
                <a:spcPts val="0"/>
              </a:spcBef>
              <a:spcAft>
                <a:spcPts val="600"/>
              </a:spcAft>
              <a:buClr>
                <a:srgbClr val="002060"/>
              </a:buClr>
              <a:buSzPct val="74000"/>
              <a:buFont typeface="Wingdings" pitchFamily="2" charset="2"/>
              <a:buChar char="§"/>
              <a:tabLst/>
              <a:defRPr/>
            </a:pPr>
            <a:r>
              <a:rPr lang="en-US" sz="2000" dirty="0">
                <a:latin typeface="Aptos" panose="020B0004020202020204" pitchFamily="34" charset="0"/>
              </a:rPr>
              <a:t>Big data </a:t>
            </a:r>
          </a:p>
          <a:p>
            <a:pPr marL="342900" marR="0" lvl="0" indent="-342900" defTabSz="914400" rtl="0" eaLnBrk="1" fontAlgn="auto" latinLnBrk="0" hangingPunct="1">
              <a:lnSpc>
                <a:spcPct val="85000"/>
              </a:lnSpc>
              <a:spcBef>
                <a:spcPts val="0"/>
              </a:spcBef>
              <a:spcAft>
                <a:spcPts val="600"/>
              </a:spcAft>
              <a:buClr>
                <a:srgbClr val="002060"/>
              </a:buClr>
              <a:buSzPct val="74000"/>
              <a:buFont typeface="Wingdings" pitchFamily="2" charset="2"/>
              <a:buChar char="§"/>
              <a:tabLst/>
              <a:defRPr/>
            </a:pPr>
            <a:r>
              <a:rPr lang="en-US" sz="2000" dirty="0">
                <a:latin typeface="Aptos" panose="020B0004020202020204" pitchFamily="34" charset="0"/>
              </a:rPr>
              <a:t>Computational power</a:t>
            </a:r>
          </a:p>
          <a:p>
            <a:pPr marL="342900" marR="0" lvl="0" indent="-342900" defTabSz="914400" rtl="0" eaLnBrk="1" fontAlgn="auto" latinLnBrk="0" hangingPunct="1">
              <a:lnSpc>
                <a:spcPct val="85000"/>
              </a:lnSpc>
              <a:spcBef>
                <a:spcPts val="0"/>
              </a:spcBef>
              <a:spcAft>
                <a:spcPts val="600"/>
              </a:spcAft>
              <a:buClr>
                <a:srgbClr val="002060"/>
              </a:buClr>
              <a:buSzPct val="74000"/>
              <a:buFont typeface="Wingdings" pitchFamily="2" charset="2"/>
              <a:buChar char="§"/>
              <a:tabLst/>
              <a:defRPr/>
            </a:pPr>
            <a:r>
              <a:rPr lang="en-US" sz="2000" dirty="0">
                <a:latin typeface="Aptos" panose="020B0004020202020204" pitchFamily="34" charset="0"/>
              </a:rPr>
              <a:t>High quality algorithm </a:t>
            </a:r>
          </a:p>
          <a:p>
            <a:pPr marL="342900" marR="0" lvl="0" indent="-342900" defTabSz="914400" rtl="0" eaLnBrk="1" fontAlgn="auto" latinLnBrk="0" hangingPunct="1">
              <a:lnSpc>
                <a:spcPct val="85000"/>
              </a:lnSpc>
              <a:spcBef>
                <a:spcPts val="0"/>
              </a:spcBef>
              <a:spcAft>
                <a:spcPts val="600"/>
              </a:spcAft>
              <a:buClr>
                <a:srgbClr val="002060"/>
              </a:buClr>
              <a:buSzPct val="74000"/>
              <a:buFont typeface="Wingdings" pitchFamily="2" charset="2"/>
              <a:buChar char="§"/>
              <a:tabLst/>
              <a:defRPr/>
            </a:pPr>
            <a:r>
              <a:rPr lang="en-US" sz="2000" dirty="0">
                <a:latin typeface="Aptos" panose="020B0004020202020204" pitchFamily="34" charset="0"/>
              </a:rPr>
              <a:t>Digital health infrastructure </a:t>
            </a:r>
          </a:p>
          <a:p>
            <a:pPr marL="342900" marR="0" lvl="0" indent="-342900" defTabSz="914400" rtl="0" eaLnBrk="1" fontAlgn="auto" latinLnBrk="0" hangingPunct="1">
              <a:lnSpc>
                <a:spcPct val="85000"/>
              </a:lnSpc>
              <a:spcBef>
                <a:spcPts val="0"/>
              </a:spcBef>
              <a:spcAft>
                <a:spcPts val="600"/>
              </a:spcAft>
              <a:buClr>
                <a:srgbClr val="002060"/>
              </a:buClr>
              <a:buSzPct val="74000"/>
              <a:buFont typeface="Wingdings" pitchFamily="2" charset="2"/>
              <a:buChar char="§"/>
              <a:tabLst/>
              <a:defRPr/>
            </a:pPr>
            <a:r>
              <a:rPr lang="en-US" sz="2000" dirty="0">
                <a:latin typeface="Aptos" panose="020B0004020202020204" pitchFamily="34" charset="0"/>
              </a:rPr>
              <a:t>Innovative leadership</a:t>
            </a:r>
          </a:p>
          <a:p>
            <a:pPr marL="342900" marR="0" lvl="0" indent="-342900" defTabSz="914400" rtl="0" eaLnBrk="1" fontAlgn="auto" latinLnBrk="0" hangingPunct="1">
              <a:lnSpc>
                <a:spcPct val="85000"/>
              </a:lnSpc>
              <a:spcBef>
                <a:spcPts val="0"/>
              </a:spcBef>
              <a:spcAft>
                <a:spcPts val="600"/>
              </a:spcAft>
              <a:buClr>
                <a:srgbClr val="002060"/>
              </a:buClr>
              <a:buSzPct val="74000"/>
              <a:buFont typeface="Wingdings" pitchFamily="2" charset="2"/>
              <a:buChar char="§"/>
              <a:tabLst/>
              <a:defRPr/>
            </a:pPr>
            <a:r>
              <a:rPr kumimoji="0" lang="en-US" sz="2000" i="0" u="none" strike="noStrike" kern="1200" cap="none" spc="0" normalizeH="0" baseline="0" noProof="0" dirty="0">
                <a:ln>
                  <a:noFill/>
                </a:ln>
                <a:effectLst/>
                <a:uLnTx/>
                <a:uFillTx/>
                <a:latin typeface="Aptos" panose="020B0004020202020204" pitchFamily="34" charset="0"/>
              </a:rPr>
              <a:t>Ethics and policy</a:t>
            </a:r>
            <a:endParaRPr sz="2000" dirty="0">
              <a:latin typeface="Aptos" panose="020B0004020202020204" pitchFamily="34" charset="0"/>
            </a:endParaRPr>
          </a:p>
        </p:txBody>
      </p:sp>
      <p:pic>
        <p:nvPicPr>
          <p:cNvPr id="2" name="Picture 1">
            <a:extLst>
              <a:ext uri="{FF2B5EF4-FFF2-40B4-BE49-F238E27FC236}">
                <a16:creationId xmlns:a16="http://schemas.microsoft.com/office/drawing/2014/main" id="{A97DF29A-1467-A604-F0B3-0836138569C6}"/>
              </a:ext>
            </a:extLst>
          </p:cNvPr>
          <p:cNvPicPr>
            <a:picLocks noChangeAspect="1"/>
          </p:cNvPicPr>
          <p:nvPr/>
        </p:nvPicPr>
        <p:blipFill>
          <a:blip r:embed="rId3"/>
          <a:stretch>
            <a:fillRect/>
          </a:stretch>
        </p:blipFill>
        <p:spPr>
          <a:xfrm>
            <a:off x="5968111" y="1727399"/>
            <a:ext cx="2560159" cy="2069462"/>
          </a:xfrm>
          <a:prstGeom prst="rect">
            <a:avLst/>
          </a:prstGeom>
        </p:spPr>
      </p:pic>
      <p:sp>
        <p:nvSpPr>
          <p:cNvPr id="5" name="Google Shape;3844;p14">
            <a:extLst>
              <a:ext uri="{FF2B5EF4-FFF2-40B4-BE49-F238E27FC236}">
                <a16:creationId xmlns:a16="http://schemas.microsoft.com/office/drawing/2014/main" id="{A67AFF76-6C97-E4F6-7D6F-BACE871E0C34}"/>
              </a:ext>
            </a:extLst>
          </p:cNvPr>
          <p:cNvSpPr txBox="1">
            <a:spLocks noGrp="1"/>
          </p:cNvSpPr>
          <p:nvPr>
            <p:ph type="sldNum" idx="12"/>
          </p:nvPr>
        </p:nvSpPr>
        <p:spPr>
          <a:xfrm>
            <a:off x="8773886" y="4749900"/>
            <a:ext cx="370114"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200">
                <a:solidFill>
                  <a:schemeClr val="bg1"/>
                </a:solidFill>
                <a:latin typeface="Aptos" panose="020B0004020202020204" pitchFamily="34" charset="0"/>
              </a:rPr>
              <a:t>12</a:t>
            </a:fld>
            <a:endParaRPr sz="1200" dirty="0">
              <a:solidFill>
                <a:schemeClr val="bg1"/>
              </a:solidFill>
              <a:latin typeface="Aptos" panose="020B0004020202020204" pitchFamily="34" charset="0"/>
            </a:endParaRPr>
          </a:p>
        </p:txBody>
      </p:sp>
      <p:sp>
        <p:nvSpPr>
          <p:cNvPr id="4" name="Google Shape;3900;p20">
            <a:extLst>
              <a:ext uri="{FF2B5EF4-FFF2-40B4-BE49-F238E27FC236}">
                <a16:creationId xmlns:a16="http://schemas.microsoft.com/office/drawing/2014/main" id="{1F5DC022-655F-A26C-58A5-A32BFC888AF4}"/>
              </a:ext>
            </a:extLst>
          </p:cNvPr>
          <p:cNvSpPr txBox="1">
            <a:spLocks/>
          </p:cNvSpPr>
          <p:nvPr/>
        </p:nvSpPr>
        <p:spPr>
          <a:xfrm>
            <a:off x="522514" y="3070085"/>
            <a:ext cx="6761100" cy="857400"/>
          </a:xfrm>
          <a:prstGeom prst="rect">
            <a:avLst/>
          </a:prstGeom>
        </p:spPr>
        <p:txBody>
          <a:bodyPr spcFirstLastPara="1" vert="horz" wrap="square" lIns="91425" tIns="91425" rIns="91425" bIns="91425" rtlCol="0" anchor="b" anchorCtr="0">
            <a:noAutofit/>
          </a:bodyPr>
          <a:lstStyle>
            <a:lvl1pPr lvl="0" algn="l" defTabSz="685800" rtl="0" eaLnBrk="1" latinLnBrk="0" hangingPunct="1">
              <a:lnSpc>
                <a:spcPct val="90000"/>
              </a:lnSpc>
              <a:spcBef>
                <a:spcPts val="0"/>
              </a:spcBef>
              <a:spcAft>
                <a:spcPts val="0"/>
              </a:spcAft>
              <a:buSzPts val="3600"/>
              <a:buNone/>
              <a:defRPr sz="3300" kern="1200">
                <a:solidFill>
                  <a:schemeClr val="tx1"/>
                </a:solidFill>
                <a:latin typeface="+mj-lt"/>
                <a:ea typeface="+mj-ea"/>
                <a:cs typeface="+mj-cs"/>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lang="en-CA" sz="2100" b="1" dirty="0">
              <a:latin typeface="Aptos" panose="020B0004020202020204" pitchFamily="34" charset="0"/>
            </a:endParaRPr>
          </a:p>
        </p:txBody>
      </p:sp>
    </p:spTree>
    <p:extLst>
      <p:ext uri="{BB962C8B-B14F-4D97-AF65-F5344CB8AC3E}">
        <p14:creationId xmlns:p14="http://schemas.microsoft.com/office/powerpoint/2010/main" val="23343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90"/>
        <p:cNvGrpSpPr/>
        <p:nvPr/>
      </p:nvGrpSpPr>
      <p:grpSpPr>
        <a:xfrm>
          <a:off x="0" y="0"/>
          <a:ext cx="0" cy="0"/>
          <a:chOff x="0" y="0"/>
          <a:chExt cx="0" cy="0"/>
        </a:xfrm>
      </p:grpSpPr>
      <p:sp>
        <p:nvSpPr>
          <p:cNvPr id="3891" name="Google Shape;3891;p19"/>
          <p:cNvSpPr txBox="1">
            <a:spLocks noGrp="1"/>
          </p:cNvSpPr>
          <p:nvPr>
            <p:ph type="title"/>
          </p:nvPr>
        </p:nvSpPr>
        <p:spPr>
          <a:xfrm>
            <a:off x="640230" y="183048"/>
            <a:ext cx="8001745"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500" b="1" dirty="0">
                <a:latin typeface="Aptos" panose="020B0004020202020204" pitchFamily="34" charset="0"/>
              </a:rPr>
              <a:t>WHAT IS ARTIFICIAL INTELLIGENCE?</a:t>
            </a:r>
            <a:endParaRPr sz="3500" b="1" dirty="0">
              <a:latin typeface="Aptos" panose="020B0004020202020204" pitchFamily="34" charset="0"/>
            </a:endParaRPr>
          </a:p>
        </p:txBody>
      </p:sp>
      <p:sp>
        <p:nvSpPr>
          <p:cNvPr id="3893" name="Google Shape;3893;p19"/>
          <p:cNvSpPr/>
          <p:nvPr/>
        </p:nvSpPr>
        <p:spPr>
          <a:xfrm>
            <a:off x="842681" y="1111396"/>
            <a:ext cx="3675529" cy="3128910"/>
          </a:xfrm>
          <a:prstGeom prst="ellipse">
            <a:avLst/>
          </a:prstGeom>
          <a:solidFill>
            <a:schemeClr val="accent1">
              <a:lumMod val="40000"/>
              <a:lumOff val="60000"/>
            </a:scheme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dirty="0">
              <a:solidFill>
                <a:schemeClr val="accent4"/>
              </a:solidFill>
              <a:latin typeface="Droid Sans"/>
              <a:ea typeface="Droid Sans"/>
              <a:cs typeface="Droid Sans"/>
              <a:sym typeface="Droid Sans"/>
            </a:endParaRPr>
          </a:p>
          <a:p>
            <a:pPr marL="0" lvl="0" indent="0" algn="l" rtl="0">
              <a:spcBef>
                <a:spcPts val="0"/>
              </a:spcBef>
              <a:spcAft>
                <a:spcPts val="0"/>
              </a:spcAft>
              <a:buNone/>
            </a:pPr>
            <a:endParaRPr sz="1600" b="1" dirty="0">
              <a:solidFill>
                <a:schemeClr val="accent4"/>
              </a:solidFill>
              <a:latin typeface="Droid Sans"/>
              <a:ea typeface="Droid Sans"/>
              <a:cs typeface="Droid Sans"/>
              <a:sym typeface="Droid Sans"/>
            </a:endParaRPr>
          </a:p>
          <a:p>
            <a:pPr marL="0" lvl="0" indent="0" algn="ctr" rtl="0">
              <a:spcBef>
                <a:spcPts val="0"/>
              </a:spcBef>
              <a:spcAft>
                <a:spcPts val="0"/>
              </a:spcAft>
              <a:buNone/>
            </a:pPr>
            <a:endParaRPr sz="1600" b="1" dirty="0">
              <a:solidFill>
                <a:schemeClr val="accent4"/>
              </a:solidFill>
              <a:latin typeface="Droid Sans"/>
              <a:ea typeface="Droid Sans"/>
              <a:cs typeface="Droid Sans"/>
              <a:sym typeface="Droid Sans"/>
            </a:endParaRPr>
          </a:p>
          <a:p>
            <a:pPr marL="0" lvl="0" indent="0" algn="ctr" rtl="0">
              <a:spcBef>
                <a:spcPts val="0"/>
              </a:spcBef>
              <a:spcAft>
                <a:spcPts val="0"/>
              </a:spcAft>
              <a:buNone/>
            </a:pPr>
            <a:endParaRPr sz="1600" b="1" dirty="0">
              <a:solidFill>
                <a:schemeClr val="accent4"/>
              </a:solidFill>
              <a:latin typeface="Droid Sans"/>
              <a:ea typeface="Droid Sans"/>
              <a:cs typeface="Droid Sans"/>
              <a:sym typeface="Droid Sans"/>
            </a:endParaRPr>
          </a:p>
          <a:p>
            <a:pPr marL="0" lvl="0" indent="0" algn="ctr" rtl="0">
              <a:spcBef>
                <a:spcPts val="0"/>
              </a:spcBef>
              <a:spcAft>
                <a:spcPts val="0"/>
              </a:spcAft>
              <a:buNone/>
            </a:pPr>
            <a:endParaRPr sz="1600" b="1" dirty="0">
              <a:solidFill>
                <a:schemeClr val="accent4"/>
              </a:solidFill>
              <a:latin typeface="Droid Sans"/>
              <a:ea typeface="Droid Sans"/>
              <a:cs typeface="Droid Sans"/>
              <a:sym typeface="Droid Sans"/>
            </a:endParaRPr>
          </a:p>
          <a:p>
            <a:pPr marL="0" lvl="0" indent="0" algn="ctr" rtl="0">
              <a:spcBef>
                <a:spcPts val="0"/>
              </a:spcBef>
              <a:spcAft>
                <a:spcPts val="0"/>
              </a:spcAft>
              <a:buNone/>
            </a:pPr>
            <a:endParaRPr sz="1600" b="1" dirty="0">
              <a:solidFill>
                <a:schemeClr val="accent4"/>
              </a:solidFill>
              <a:latin typeface="Droid Sans"/>
              <a:ea typeface="Droid Sans"/>
              <a:cs typeface="Droid Sans"/>
              <a:sym typeface="Droid Sans"/>
            </a:endParaRPr>
          </a:p>
          <a:p>
            <a:pPr marL="0" lvl="0" indent="0" algn="ctr" rtl="0">
              <a:spcBef>
                <a:spcPts val="0"/>
              </a:spcBef>
              <a:spcAft>
                <a:spcPts val="0"/>
              </a:spcAft>
              <a:buNone/>
            </a:pPr>
            <a:endParaRPr sz="1600" b="1" dirty="0">
              <a:solidFill>
                <a:schemeClr val="accent4"/>
              </a:solidFill>
              <a:latin typeface="Droid Sans"/>
              <a:ea typeface="Droid Sans"/>
              <a:cs typeface="Droid Sans"/>
              <a:sym typeface="Droid Sans"/>
            </a:endParaRPr>
          </a:p>
          <a:p>
            <a:pPr marL="0" lvl="0" indent="0" algn="ctr" rtl="0">
              <a:spcBef>
                <a:spcPts val="0"/>
              </a:spcBef>
              <a:spcAft>
                <a:spcPts val="0"/>
              </a:spcAft>
              <a:buNone/>
            </a:pPr>
            <a:endParaRPr sz="1600" b="1" dirty="0">
              <a:solidFill>
                <a:schemeClr val="accent4"/>
              </a:solidFill>
              <a:latin typeface="Droid Sans"/>
              <a:ea typeface="Droid Sans"/>
              <a:cs typeface="Droid Sans"/>
              <a:sym typeface="Droid Sans"/>
            </a:endParaRPr>
          </a:p>
          <a:p>
            <a:pPr marL="0" lvl="0" indent="0" algn="ctr" rtl="0">
              <a:spcBef>
                <a:spcPts val="0"/>
              </a:spcBef>
              <a:spcAft>
                <a:spcPts val="0"/>
              </a:spcAft>
              <a:buNone/>
            </a:pPr>
            <a:endParaRPr sz="1600" b="1" dirty="0">
              <a:solidFill>
                <a:schemeClr val="accent4"/>
              </a:solidFill>
              <a:latin typeface="Droid Sans"/>
              <a:ea typeface="Droid Sans"/>
              <a:cs typeface="Droid Sans"/>
              <a:sym typeface="Droid Sans"/>
            </a:endParaRPr>
          </a:p>
          <a:p>
            <a:pPr marL="0" lvl="0" indent="0" algn="ctr" rtl="0">
              <a:spcBef>
                <a:spcPts val="0"/>
              </a:spcBef>
              <a:spcAft>
                <a:spcPts val="0"/>
              </a:spcAft>
              <a:buNone/>
            </a:pPr>
            <a:endParaRPr sz="1600" b="1" dirty="0">
              <a:solidFill>
                <a:schemeClr val="accent4"/>
              </a:solidFill>
              <a:latin typeface="Droid Sans"/>
              <a:ea typeface="Droid Sans"/>
              <a:cs typeface="Droid Sans"/>
              <a:sym typeface="Droid Sans"/>
            </a:endParaRPr>
          </a:p>
        </p:txBody>
      </p:sp>
      <p:sp>
        <p:nvSpPr>
          <p:cNvPr id="3894" name="Google Shape;3894;p19"/>
          <p:cNvSpPr/>
          <p:nvPr/>
        </p:nvSpPr>
        <p:spPr>
          <a:xfrm>
            <a:off x="1292758" y="1892442"/>
            <a:ext cx="2755991" cy="2221482"/>
          </a:xfrm>
          <a:prstGeom prst="ellipse">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dirty="0">
              <a:solidFill>
                <a:schemeClr val="lt1"/>
              </a:solidFill>
              <a:latin typeface="Droid Sans"/>
              <a:ea typeface="Droid Sans"/>
              <a:cs typeface="Droid Sans"/>
              <a:sym typeface="Droid Sans"/>
            </a:endParaRPr>
          </a:p>
          <a:p>
            <a:pPr marL="0" lvl="0" indent="0" algn="ctr" rtl="0">
              <a:spcBef>
                <a:spcPts val="0"/>
              </a:spcBef>
              <a:spcAft>
                <a:spcPts val="0"/>
              </a:spcAft>
              <a:buNone/>
            </a:pPr>
            <a:endParaRPr sz="1600" b="1" dirty="0">
              <a:solidFill>
                <a:schemeClr val="lt1"/>
              </a:solidFill>
              <a:latin typeface="Droid Sans"/>
              <a:ea typeface="Droid Sans"/>
              <a:cs typeface="Droid Sans"/>
              <a:sym typeface="Droid Sans"/>
            </a:endParaRPr>
          </a:p>
          <a:p>
            <a:pPr marL="0" lvl="0" indent="0" algn="ctr" rtl="0">
              <a:spcBef>
                <a:spcPts val="0"/>
              </a:spcBef>
              <a:spcAft>
                <a:spcPts val="0"/>
              </a:spcAft>
              <a:buNone/>
            </a:pPr>
            <a:endParaRPr sz="1600" b="1" dirty="0">
              <a:solidFill>
                <a:schemeClr val="lt1"/>
              </a:solidFill>
              <a:latin typeface="Droid Sans"/>
              <a:ea typeface="Droid Sans"/>
              <a:cs typeface="Droid Sans"/>
              <a:sym typeface="Droid Sans"/>
            </a:endParaRPr>
          </a:p>
          <a:p>
            <a:pPr marL="0" lvl="0" indent="0" algn="ctr" rtl="0">
              <a:spcBef>
                <a:spcPts val="0"/>
              </a:spcBef>
              <a:spcAft>
                <a:spcPts val="0"/>
              </a:spcAft>
              <a:buNone/>
            </a:pPr>
            <a:r>
              <a:rPr lang="en" sz="1600" b="1" dirty="0">
                <a:solidFill>
                  <a:schemeClr val="lt1"/>
                </a:solidFill>
                <a:latin typeface="Droid Sans"/>
                <a:ea typeface="Droid Sans"/>
                <a:cs typeface="Droid Sans"/>
                <a:sym typeface="Droid Sans"/>
              </a:rPr>
              <a:t> </a:t>
            </a:r>
            <a:endParaRPr sz="1600" b="1" dirty="0">
              <a:solidFill>
                <a:schemeClr val="lt1"/>
              </a:solidFill>
              <a:latin typeface="Droid Sans"/>
              <a:ea typeface="Droid Sans"/>
              <a:cs typeface="Droid Sans"/>
              <a:sym typeface="Droid Sans"/>
            </a:endParaRPr>
          </a:p>
          <a:p>
            <a:pPr marL="0" lvl="0" indent="0" algn="ctr" rtl="0">
              <a:spcBef>
                <a:spcPts val="0"/>
              </a:spcBef>
              <a:spcAft>
                <a:spcPts val="0"/>
              </a:spcAft>
              <a:buNone/>
            </a:pPr>
            <a:endParaRPr sz="1600" b="1" dirty="0">
              <a:solidFill>
                <a:schemeClr val="lt1"/>
              </a:solidFill>
              <a:latin typeface="Droid Sans"/>
              <a:ea typeface="Droid Sans"/>
              <a:cs typeface="Droid Sans"/>
              <a:sym typeface="Droid Sans"/>
            </a:endParaRPr>
          </a:p>
        </p:txBody>
      </p:sp>
      <p:sp>
        <p:nvSpPr>
          <p:cNvPr id="3895" name="Google Shape;3895;p19"/>
          <p:cNvSpPr/>
          <p:nvPr/>
        </p:nvSpPr>
        <p:spPr>
          <a:xfrm>
            <a:off x="1722384" y="2717617"/>
            <a:ext cx="1854942" cy="1267589"/>
          </a:xfrm>
          <a:prstGeom prst="ellipse">
            <a:avLst/>
          </a:prstGeom>
          <a:solidFill>
            <a:srgbClr val="00295C"/>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dirty="0">
              <a:solidFill>
                <a:schemeClr val="accent4"/>
              </a:solidFill>
              <a:latin typeface="Droid Sans"/>
              <a:ea typeface="Droid Sans"/>
              <a:cs typeface="Droid Sans"/>
              <a:sym typeface="Droid Sans"/>
            </a:endParaRPr>
          </a:p>
        </p:txBody>
      </p:sp>
      <p:cxnSp>
        <p:nvCxnSpPr>
          <p:cNvPr id="5" name="Straight Connector 4">
            <a:extLst>
              <a:ext uri="{FF2B5EF4-FFF2-40B4-BE49-F238E27FC236}">
                <a16:creationId xmlns:a16="http://schemas.microsoft.com/office/drawing/2014/main" id="{31548DA2-4E85-36E5-B3E9-CCC7EE7606C6}"/>
              </a:ext>
            </a:extLst>
          </p:cNvPr>
          <p:cNvCxnSpPr>
            <a:cxnSpLocks/>
          </p:cNvCxnSpPr>
          <p:nvPr/>
        </p:nvCxnSpPr>
        <p:spPr>
          <a:xfrm>
            <a:off x="3735854" y="1892442"/>
            <a:ext cx="1196327" cy="0"/>
          </a:xfrm>
          <a:prstGeom prst="line">
            <a:avLst/>
          </a:prstGeom>
          <a:ln w="127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Google Shape;3901;p20">
            <a:extLst>
              <a:ext uri="{FF2B5EF4-FFF2-40B4-BE49-F238E27FC236}">
                <a16:creationId xmlns:a16="http://schemas.microsoft.com/office/drawing/2014/main" id="{FAFBA74B-3177-227E-D8E6-F9F6EC7A41C8}"/>
              </a:ext>
            </a:extLst>
          </p:cNvPr>
          <p:cNvSpPr txBox="1">
            <a:spLocks/>
          </p:cNvSpPr>
          <p:nvPr/>
        </p:nvSpPr>
        <p:spPr>
          <a:xfrm>
            <a:off x="1489393" y="1382657"/>
            <a:ext cx="2973327" cy="528760"/>
          </a:xfrm>
          <a:prstGeom prst="rect">
            <a:avLst/>
          </a:prstGeom>
        </p:spPr>
        <p:txBody>
          <a:bodyPr spcFirstLastPara="1" vert="horz" wrap="square" lIns="91425" tIns="91425" rIns="91425" bIns="91425" rtlCol="0" anchor="t" anchorCtr="0">
            <a:noAutofit/>
          </a:bodyPr>
          <a:lstStyle>
            <a:lvl1pPr marL="457200" lvl="0" indent="-381000" algn="l" defTabSz="685800" rtl="0" eaLnBrk="1" latinLnBrk="0" hangingPunct="1">
              <a:lnSpc>
                <a:spcPct val="90000"/>
              </a:lnSpc>
              <a:spcBef>
                <a:spcPts val="600"/>
              </a:spcBef>
              <a:spcAft>
                <a:spcPts val="0"/>
              </a:spcAft>
              <a:buSzPts val="2400"/>
              <a:buFont typeface="Arial" panose="020B0604020202020204" pitchFamily="34" charset="0"/>
              <a:buChar char="▪"/>
              <a:defRPr sz="2100" kern="1200">
                <a:solidFill>
                  <a:schemeClr val="tx1"/>
                </a:solidFill>
                <a:latin typeface="+mn-lt"/>
                <a:ea typeface="+mn-ea"/>
                <a:cs typeface="+mn-cs"/>
              </a:defRPr>
            </a:lvl1pPr>
            <a:lvl2pPr marL="914400" lvl="1" indent="-381000" algn="l" defTabSz="685800" rtl="0" eaLnBrk="1" latinLnBrk="0" hangingPunct="1">
              <a:lnSpc>
                <a:spcPct val="90000"/>
              </a:lnSpc>
              <a:spcBef>
                <a:spcPts val="0"/>
              </a:spcBef>
              <a:spcAft>
                <a:spcPts val="0"/>
              </a:spcAft>
              <a:buSzPts val="2400"/>
              <a:buFont typeface="Arial" panose="020B0604020202020204" pitchFamily="34" charset="0"/>
              <a:buChar char="▫"/>
              <a:defRPr sz="1800" kern="1200">
                <a:solidFill>
                  <a:schemeClr val="tx1"/>
                </a:solidFill>
                <a:latin typeface="+mn-lt"/>
                <a:ea typeface="+mn-ea"/>
                <a:cs typeface="+mn-cs"/>
              </a:defRPr>
            </a:lvl2pPr>
            <a:lvl3pPr marL="1371600" lvl="2" indent="-381000" algn="l" defTabSz="685800" rtl="0" eaLnBrk="1" latinLnBrk="0" hangingPunct="1">
              <a:lnSpc>
                <a:spcPct val="90000"/>
              </a:lnSpc>
              <a:spcBef>
                <a:spcPts val="0"/>
              </a:spcBef>
              <a:spcAft>
                <a:spcPts val="0"/>
              </a:spcAft>
              <a:buSzPts val="2400"/>
              <a:buFont typeface="Arial" panose="020B0604020202020204" pitchFamily="34" charset="0"/>
              <a:buChar char="▫"/>
              <a:defRPr sz="1500" kern="1200">
                <a:solidFill>
                  <a:schemeClr val="tx1"/>
                </a:solidFill>
                <a:latin typeface="+mn-lt"/>
                <a:ea typeface="+mn-ea"/>
                <a:cs typeface="+mn-cs"/>
              </a:defRPr>
            </a:lvl3pPr>
            <a:lvl4pPr marL="1828800" lvl="3"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4pPr>
            <a:lvl5pPr marL="2286000" lvl="4"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5pPr>
            <a:lvl6pPr marL="2743200" lvl="5"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6pPr>
            <a:lvl7pPr marL="3200400" lvl="6"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7pPr>
            <a:lvl8pPr marL="3657600" lvl="7"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8pPr>
            <a:lvl9pPr marL="4114800" lvl="8"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9pPr>
          </a:lstStyle>
          <a:p>
            <a:pPr marL="76200" indent="0">
              <a:buFont typeface="Arial" panose="020B0604020202020204" pitchFamily="34" charset="0"/>
              <a:buNone/>
            </a:pPr>
            <a:r>
              <a:rPr lang="en-CA" sz="1800" b="1" dirty="0">
                <a:solidFill>
                  <a:srgbClr val="00295C"/>
                </a:solidFill>
                <a:latin typeface="Aptos" panose="020B0004020202020204" pitchFamily="34" charset="0"/>
                <a:ea typeface="Titillium Web"/>
                <a:cs typeface="Titillium Web"/>
                <a:sym typeface="Titillium Web"/>
              </a:rPr>
              <a:t>Artificial Intelligence</a:t>
            </a:r>
          </a:p>
          <a:p>
            <a:pPr marL="76200" indent="0">
              <a:buFont typeface="Arial" panose="020B0604020202020204" pitchFamily="34" charset="0"/>
              <a:buNone/>
            </a:pPr>
            <a:endParaRPr lang="en-CA" sz="1000" dirty="0">
              <a:solidFill>
                <a:schemeClr val="bg1"/>
              </a:solidFill>
              <a:latin typeface="Titillium Web"/>
              <a:sym typeface="Titillium Web"/>
            </a:endParaRPr>
          </a:p>
          <a:p>
            <a:pPr marL="76200" indent="0">
              <a:buFont typeface="Arial" panose="020B0604020202020204" pitchFamily="34" charset="0"/>
              <a:buNone/>
            </a:pPr>
            <a:endParaRPr lang="en-CA" sz="1000" dirty="0">
              <a:solidFill>
                <a:schemeClr val="bg1"/>
              </a:solidFill>
              <a:latin typeface="Titillium Web"/>
              <a:sym typeface="Titillium Web"/>
            </a:endParaRPr>
          </a:p>
        </p:txBody>
      </p:sp>
      <p:sp>
        <p:nvSpPr>
          <p:cNvPr id="9" name="Google Shape;3901;p20">
            <a:extLst>
              <a:ext uri="{FF2B5EF4-FFF2-40B4-BE49-F238E27FC236}">
                <a16:creationId xmlns:a16="http://schemas.microsoft.com/office/drawing/2014/main" id="{8BB054E9-2B18-FCAD-E091-8DEB85E4E13F}"/>
              </a:ext>
            </a:extLst>
          </p:cNvPr>
          <p:cNvSpPr txBox="1">
            <a:spLocks/>
          </p:cNvSpPr>
          <p:nvPr/>
        </p:nvSpPr>
        <p:spPr>
          <a:xfrm>
            <a:off x="4932181" y="1191735"/>
            <a:ext cx="2973327" cy="1029821"/>
          </a:xfrm>
          <a:prstGeom prst="rect">
            <a:avLst/>
          </a:prstGeom>
        </p:spPr>
        <p:txBody>
          <a:bodyPr spcFirstLastPara="1" vert="horz" wrap="square" lIns="91425" tIns="91425" rIns="91425" bIns="91425" rtlCol="0" anchor="t" anchorCtr="0">
            <a:noAutofit/>
          </a:bodyPr>
          <a:lstStyle>
            <a:lvl1pPr marL="457200" lvl="0" indent="-381000" algn="l" defTabSz="685800" rtl="0" eaLnBrk="1" latinLnBrk="0" hangingPunct="1">
              <a:lnSpc>
                <a:spcPct val="90000"/>
              </a:lnSpc>
              <a:spcBef>
                <a:spcPts val="600"/>
              </a:spcBef>
              <a:spcAft>
                <a:spcPts val="0"/>
              </a:spcAft>
              <a:buSzPts val="2400"/>
              <a:buFont typeface="Arial" panose="020B0604020202020204" pitchFamily="34" charset="0"/>
              <a:buChar char="▪"/>
              <a:defRPr sz="2100" kern="1200">
                <a:solidFill>
                  <a:schemeClr val="tx1"/>
                </a:solidFill>
                <a:latin typeface="+mn-lt"/>
                <a:ea typeface="+mn-ea"/>
                <a:cs typeface="+mn-cs"/>
              </a:defRPr>
            </a:lvl1pPr>
            <a:lvl2pPr marL="914400" lvl="1" indent="-381000" algn="l" defTabSz="685800" rtl="0" eaLnBrk="1" latinLnBrk="0" hangingPunct="1">
              <a:lnSpc>
                <a:spcPct val="90000"/>
              </a:lnSpc>
              <a:spcBef>
                <a:spcPts val="0"/>
              </a:spcBef>
              <a:spcAft>
                <a:spcPts val="0"/>
              </a:spcAft>
              <a:buSzPts val="2400"/>
              <a:buFont typeface="Arial" panose="020B0604020202020204" pitchFamily="34" charset="0"/>
              <a:buChar char="▫"/>
              <a:defRPr sz="1800" kern="1200">
                <a:solidFill>
                  <a:schemeClr val="tx1"/>
                </a:solidFill>
                <a:latin typeface="+mn-lt"/>
                <a:ea typeface="+mn-ea"/>
                <a:cs typeface="+mn-cs"/>
              </a:defRPr>
            </a:lvl2pPr>
            <a:lvl3pPr marL="1371600" lvl="2" indent="-381000" algn="l" defTabSz="685800" rtl="0" eaLnBrk="1" latinLnBrk="0" hangingPunct="1">
              <a:lnSpc>
                <a:spcPct val="90000"/>
              </a:lnSpc>
              <a:spcBef>
                <a:spcPts val="0"/>
              </a:spcBef>
              <a:spcAft>
                <a:spcPts val="0"/>
              </a:spcAft>
              <a:buSzPts val="2400"/>
              <a:buFont typeface="Arial" panose="020B0604020202020204" pitchFamily="34" charset="0"/>
              <a:buChar char="▫"/>
              <a:defRPr sz="1500" kern="1200">
                <a:solidFill>
                  <a:schemeClr val="tx1"/>
                </a:solidFill>
                <a:latin typeface="+mn-lt"/>
                <a:ea typeface="+mn-ea"/>
                <a:cs typeface="+mn-cs"/>
              </a:defRPr>
            </a:lvl3pPr>
            <a:lvl4pPr marL="1828800" lvl="3"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4pPr>
            <a:lvl5pPr marL="2286000" lvl="4"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5pPr>
            <a:lvl6pPr marL="2743200" lvl="5"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6pPr>
            <a:lvl7pPr marL="3200400" lvl="6"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7pPr>
            <a:lvl8pPr marL="3657600" lvl="7"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8pPr>
            <a:lvl9pPr marL="4114800" lvl="8"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9pPr>
          </a:lstStyle>
          <a:p>
            <a:pPr marL="76200" indent="0">
              <a:buFont typeface="Arial" panose="020B0604020202020204" pitchFamily="34" charset="0"/>
              <a:buNone/>
            </a:pPr>
            <a:r>
              <a:rPr lang="en-CA" sz="1800" dirty="0">
                <a:latin typeface="Aptos" panose="020B0004020202020204" pitchFamily="34" charset="0"/>
                <a:ea typeface="Titillium Web"/>
                <a:cs typeface="Titillium Web"/>
                <a:sym typeface="Titillium Web"/>
              </a:rPr>
              <a:t>Ability of machine to </a:t>
            </a:r>
            <a:r>
              <a:rPr lang="en-CA" sz="1800" b="1" i="1" dirty="0">
                <a:latin typeface="Aptos" panose="020B0004020202020204" pitchFamily="34" charset="0"/>
                <a:ea typeface="Titillium Web"/>
                <a:cs typeface="Titillium Web"/>
                <a:sym typeface="Titillium Web"/>
              </a:rPr>
              <a:t>imitate</a:t>
            </a:r>
            <a:r>
              <a:rPr lang="en-CA" sz="1800" dirty="0">
                <a:latin typeface="Aptos" panose="020B0004020202020204" pitchFamily="34" charset="0"/>
                <a:ea typeface="Titillium Web"/>
                <a:cs typeface="Titillium Web"/>
                <a:sym typeface="Titillium Web"/>
              </a:rPr>
              <a:t> </a:t>
            </a:r>
            <a:r>
              <a:rPr lang="en-CA" sz="1800" b="1" i="1" dirty="0">
                <a:latin typeface="Aptos" panose="020B0004020202020204" pitchFamily="34" charset="0"/>
                <a:ea typeface="Titillium Web"/>
                <a:cs typeface="Titillium Web"/>
                <a:sym typeface="Titillium Web"/>
              </a:rPr>
              <a:t>intelligent</a:t>
            </a:r>
            <a:r>
              <a:rPr lang="en-CA" sz="1800" dirty="0">
                <a:latin typeface="Aptos" panose="020B0004020202020204" pitchFamily="34" charset="0"/>
                <a:ea typeface="Titillium Web"/>
                <a:cs typeface="Titillium Web"/>
                <a:sym typeface="Titillium Web"/>
              </a:rPr>
              <a:t>  human behaviour</a:t>
            </a:r>
          </a:p>
          <a:p>
            <a:pPr marL="76200" indent="0">
              <a:buFont typeface="Arial" panose="020B0604020202020204" pitchFamily="34" charset="0"/>
              <a:buNone/>
            </a:pPr>
            <a:endParaRPr lang="en-CA" sz="1000" dirty="0">
              <a:latin typeface="Aptos" panose="020B0004020202020204" pitchFamily="34" charset="0"/>
              <a:sym typeface="Titillium Web"/>
            </a:endParaRPr>
          </a:p>
          <a:p>
            <a:pPr marL="76200" indent="0">
              <a:buFont typeface="Arial" panose="020B0604020202020204" pitchFamily="34" charset="0"/>
              <a:buNone/>
            </a:pPr>
            <a:endParaRPr lang="en-CA" sz="1000" dirty="0">
              <a:latin typeface="Aptos" panose="020B0004020202020204" pitchFamily="34" charset="0"/>
              <a:sym typeface="Titillium Web"/>
            </a:endParaRPr>
          </a:p>
        </p:txBody>
      </p:sp>
      <p:sp>
        <p:nvSpPr>
          <p:cNvPr id="6" name="Google Shape;3844;p14">
            <a:extLst>
              <a:ext uri="{FF2B5EF4-FFF2-40B4-BE49-F238E27FC236}">
                <a16:creationId xmlns:a16="http://schemas.microsoft.com/office/drawing/2014/main" id="{7FA1075B-FCA5-5978-E80D-1F8A19166617}"/>
              </a:ext>
            </a:extLst>
          </p:cNvPr>
          <p:cNvSpPr txBox="1">
            <a:spLocks noGrp="1"/>
          </p:cNvSpPr>
          <p:nvPr>
            <p:ph type="sldNum" idx="12"/>
          </p:nvPr>
        </p:nvSpPr>
        <p:spPr>
          <a:xfrm>
            <a:off x="8773886" y="4749900"/>
            <a:ext cx="370114"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200">
                <a:solidFill>
                  <a:schemeClr val="bg1"/>
                </a:solidFill>
                <a:latin typeface="Aptos" panose="020B0004020202020204" pitchFamily="34" charset="0"/>
              </a:rPr>
              <a:t>13</a:t>
            </a:fld>
            <a:endParaRPr sz="1200" dirty="0">
              <a:solidFill>
                <a:schemeClr val="bg1"/>
              </a:solidFill>
              <a:latin typeface="Aptos" panose="020B0004020202020204" pitchFamily="34" charset="0"/>
            </a:endParaRPr>
          </a:p>
        </p:txBody>
      </p:sp>
    </p:spTree>
    <p:extLst>
      <p:ext uri="{BB962C8B-B14F-4D97-AF65-F5344CB8AC3E}">
        <p14:creationId xmlns:p14="http://schemas.microsoft.com/office/powerpoint/2010/main" val="15022373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90"/>
        <p:cNvGrpSpPr/>
        <p:nvPr/>
      </p:nvGrpSpPr>
      <p:grpSpPr>
        <a:xfrm>
          <a:off x="0" y="0"/>
          <a:ext cx="0" cy="0"/>
          <a:chOff x="0" y="0"/>
          <a:chExt cx="0" cy="0"/>
        </a:xfrm>
      </p:grpSpPr>
      <p:sp>
        <p:nvSpPr>
          <p:cNvPr id="3891" name="Google Shape;3891;p19"/>
          <p:cNvSpPr txBox="1">
            <a:spLocks noGrp="1"/>
          </p:cNvSpPr>
          <p:nvPr>
            <p:ph type="title"/>
          </p:nvPr>
        </p:nvSpPr>
        <p:spPr>
          <a:xfrm>
            <a:off x="640230" y="183048"/>
            <a:ext cx="8001745"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500" b="1" dirty="0">
                <a:latin typeface="Aptos" panose="020B0004020202020204" pitchFamily="34" charset="0"/>
              </a:rPr>
              <a:t>WHAT IS ARTIFICIAL INTELLIGENCE?</a:t>
            </a:r>
            <a:endParaRPr sz="3500" b="1" dirty="0">
              <a:latin typeface="Aptos" panose="020B0004020202020204" pitchFamily="34" charset="0"/>
            </a:endParaRPr>
          </a:p>
        </p:txBody>
      </p:sp>
      <p:sp>
        <p:nvSpPr>
          <p:cNvPr id="7" name="Google Shape;3901;p20">
            <a:extLst>
              <a:ext uri="{FF2B5EF4-FFF2-40B4-BE49-F238E27FC236}">
                <a16:creationId xmlns:a16="http://schemas.microsoft.com/office/drawing/2014/main" id="{AAA26BE5-9F04-6418-5E14-1E8216FBF991}"/>
              </a:ext>
            </a:extLst>
          </p:cNvPr>
          <p:cNvSpPr txBox="1">
            <a:spLocks noGrp="1"/>
          </p:cNvSpPr>
          <p:nvPr>
            <p:ph type="body" idx="1"/>
          </p:nvPr>
        </p:nvSpPr>
        <p:spPr>
          <a:xfrm>
            <a:off x="4932181" y="1191735"/>
            <a:ext cx="2973327" cy="1029821"/>
          </a:xfrm>
          <a:prstGeom prst="rect">
            <a:avLst/>
          </a:prstGeom>
        </p:spPr>
        <p:txBody>
          <a:bodyPr spcFirstLastPara="1" wrap="square" lIns="91425" tIns="91425" rIns="91425" bIns="91425" anchor="t" anchorCtr="0">
            <a:noAutofit/>
          </a:bodyPr>
          <a:lstStyle/>
          <a:p>
            <a:pPr marL="76200" lvl="0" indent="0" algn="l" rtl="0">
              <a:spcBef>
                <a:spcPts val="600"/>
              </a:spcBef>
              <a:spcAft>
                <a:spcPts val="0"/>
              </a:spcAft>
              <a:buSzPts val="2400"/>
              <a:buNone/>
            </a:pPr>
            <a:r>
              <a:rPr lang="en-CA" sz="1800" dirty="0">
                <a:latin typeface="Aptos" panose="020B0004020202020204" pitchFamily="34" charset="0"/>
                <a:ea typeface="Titillium Web"/>
                <a:cs typeface="Titillium Web"/>
                <a:sym typeface="Titillium Web"/>
              </a:rPr>
              <a:t>Ability of machine to </a:t>
            </a:r>
            <a:r>
              <a:rPr lang="en-CA" sz="1800" b="1" i="1" dirty="0">
                <a:latin typeface="Aptos" panose="020B0004020202020204" pitchFamily="34" charset="0"/>
                <a:ea typeface="Titillium Web"/>
                <a:cs typeface="Titillium Web"/>
                <a:sym typeface="Titillium Web"/>
              </a:rPr>
              <a:t>imitate</a:t>
            </a:r>
            <a:r>
              <a:rPr lang="en-CA" sz="1800" dirty="0">
                <a:latin typeface="Aptos" panose="020B0004020202020204" pitchFamily="34" charset="0"/>
                <a:ea typeface="Titillium Web"/>
                <a:cs typeface="Titillium Web"/>
                <a:sym typeface="Titillium Web"/>
              </a:rPr>
              <a:t> </a:t>
            </a:r>
            <a:r>
              <a:rPr lang="en-CA" sz="1800" b="1" i="1" dirty="0">
                <a:latin typeface="Aptos" panose="020B0004020202020204" pitchFamily="34" charset="0"/>
                <a:ea typeface="Titillium Web"/>
                <a:cs typeface="Titillium Web"/>
                <a:sym typeface="Titillium Web"/>
              </a:rPr>
              <a:t>intelligent</a:t>
            </a:r>
            <a:r>
              <a:rPr lang="en-CA" sz="1800" dirty="0">
                <a:latin typeface="Aptos" panose="020B0004020202020204" pitchFamily="34" charset="0"/>
                <a:ea typeface="Titillium Web"/>
                <a:cs typeface="Titillium Web"/>
                <a:sym typeface="Titillium Web"/>
              </a:rPr>
              <a:t>  human behaviour</a:t>
            </a:r>
          </a:p>
          <a:p>
            <a:pPr marL="76200" lvl="0" indent="0" algn="l" rtl="0">
              <a:spcBef>
                <a:spcPts val="600"/>
              </a:spcBef>
              <a:spcAft>
                <a:spcPts val="0"/>
              </a:spcAft>
              <a:buSzPts val="2400"/>
              <a:buNone/>
            </a:pPr>
            <a:endParaRPr lang="en-CA" sz="1000" dirty="0">
              <a:latin typeface="Aptos" panose="020B0004020202020204" pitchFamily="34" charset="0"/>
              <a:sym typeface="Titillium Web"/>
            </a:endParaRPr>
          </a:p>
          <a:p>
            <a:pPr marL="76200" lvl="0" indent="0" algn="l" rtl="0">
              <a:spcBef>
                <a:spcPts val="600"/>
              </a:spcBef>
              <a:spcAft>
                <a:spcPts val="0"/>
              </a:spcAft>
              <a:buSzPts val="2400"/>
              <a:buNone/>
            </a:pPr>
            <a:endParaRPr lang="en-CA" sz="1000" dirty="0">
              <a:latin typeface="Aptos" panose="020B0004020202020204" pitchFamily="34" charset="0"/>
              <a:sym typeface="Titillium Web"/>
            </a:endParaRPr>
          </a:p>
        </p:txBody>
      </p:sp>
      <p:sp>
        <p:nvSpPr>
          <p:cNvPr id="3893" name="Google Shape;3893;p19"/>
          <p:cNvSpPr/>
          <p:nvPr/>
        </p:nvSpPr>
        <p:spPr>
          <a:xfrm>
            <a:off x="842681" y="1111396"/>
            <a:ext cx="3675529" cy="3128910"/>
          </a:xfrm>
          <a:prstGeom prst="ellipse">
            <a:avLst/>
          </a:prstGeom>
          <a:solidFill>
            <a:schemeClr val="accent1">
              <a:lumMod val="40000"/>
              <a:lumOff val="60000"/>
            </a:scheme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dirty="0">
              <a:solidFill>
                <a:schemeClr val="accent4"/>
              </a:solidFill>
              <a:latin typeface="Droid Sans"/>
              <a:ea typeface="Droid Sans"/>
              <a:cs typeface="Droid Sans"/>
              <a:sym typeface="Droid Sans"/>
            </a:endParaRPr>
          </a:p>
          <a:p>
            <a:pPr marL="0" lvl="0" indent="0" algn="l" rtl="0">
              <a:spcBef>
                <a:spcPts val="0"/>
              </a:spcBef>
              <a:spcAft>
                <a:spcPts val="0"/>
              </a:spcAft>
              <a:buNone/>
            </a:pPr>
            <a:endParaRPr sz="1600" b="1" dirty="0">
              <a:solidFill>
                <a:schemeClr val="accent4"/>
              </a:solidFill>
              <a:latin typeface="Droid Sans"/>
              <a:ea typeface="Droid Sans"/>
              <a:cs typeface="Droid Sans"/>
              <a:sym typeface="Droid Sans"/>
            </a:endParaRPr>
          </a:p>
          <a:p>
            <a:pPr marL="0" lvl="0" indent="0" algn="ctr" rtl="0">
              <a:spcBef>
                <a:spcPts val="0"/>
              </a:spcBef>
              <a:spcAft>
                <a:spcPts val="0"/>
              </a:spcAft>
              <a:buNone/>
            </a:pPr>
            <a:endParaRPr sz="1600" b="1" dirty="0">
              <a:solidFill>
                <a:schemeClr val="accent4"/>
              </a:solidFill>
              <a:latin typeface="Droid Sans"/>
              <a:ea typeface="Droid Sans"/>
              <a:cs typeface="Droid Sans"/>
              <a:sym typeface="Droid Sans"/>
            </a:endParaRPr>
          </a:p>
          <a:p>
            <a:pPr marL="0" lvl="0" indent="0" algn="ctr" rtl="0">
              <a:spcBef>
                <a:spcPts val="0"/>
              </a:spcBef>
              <a:spcAft>
                <a:spcPts val="0"/>
              </a:spcAft>
              <a:buNone/>
            </a:pPr>
            <a:endParaRPr sz="1600" b="1" dirty="0">
              <a:solidFill>
                <a:schemeClr val="accent4"/>
              </a:solidFill>
              <a:latin typeface="Droid Sans"/>
              <a:ea typeface="Droid Sans"/>
              <a:cs typeface="Droid Sans"/>
              <a:sym typeface="Droid Sans"/>
            </a:endParaRPr>
          </a:p>
          <a:p>
            <a:pPr marL="0" lvl="0" indent="0" algn="ctr" rtl="0">
              <a:spcBef>
                <a:spcPts val="0"/>
              </a:spcBef>
              <a:spcAft>
                <a:spcPts val="0"/>
              </a:spcAft>
              <a:buNone/>
            </a:pPr>
            <a:endParaRPr sz="1600" b="1" dirty="0">
              <a:solidFill>
                <a:schemeClr val="accent4"/>
              </a:solidFill>
              <a:latin typeface="Droid Sans"/>
              <a:ea typeface="Droid Sans"/>
              <a:cs typeface="Droid Sans"/>
              <a:sym typeface="Droid Sans"/>
            </a:endParaRPr>
          </a:p>
          <a:p>
            <a:pPr marL="0" lvl="0" indent="0" algn="ctr" rtl="0">
              <a:spcBef>
                <a:spcPts val="0"/>
              </a:spcBef>
              <a:spcAft>
                <a:spcPts val="0"/>
              </a:spcAft>
              <a:buNone/>
            </a:pPr>
            <a:endParaRPr sz="1600" b="1" dirty="0">
              <a:solidFill>
                <a:schemeClr val="accent4"/>
              </a:solidFill>
              <a:latin typeface="Droid Sans"/>
              <a:ea typeface="Droid Sans"/>
              <a:cs typeface="Droid Sans"/>
              <a:sym typeface="Droid Sans"/>
            </a:endParaRPr>
          </a:p>
          <a:p>
            <a:pPr marL="0" lvl="0" indent="0" algn="ctr" rtl="0">
              <a:spcBef>
                <a:spcPts val="0"/>
              </a:spcBef>
              <a:spcAft>
                <a:spcPts val="0"/>
              </a:spcAft>
              <a:buNone/>
            </a:pPr>
            <a:endParaRPr sz="1600" b="1" dirty="0">
              <a:solidFill>
                <a:schemeClr val="accent4"/>
              </a:solidFill>
              <a:latin typeface="Droid Sans"/>
              <a:ea typeface="Droid Sans"/>
              <a:cs typeface="Droid Sans"/>
              <a:sym typeface="Droid Sans"/>
            </a:endParaRPr>
          </a:p>
          <a:p>
            <a:pPr marL="0" lvl="0" indent="0" algn="ctr" rtl="0">
              <a:spcBef>
                <a:spcPts val="0"/>
              </a:spcBef>
              <a:spcAft>
                <a:spcPts val="0"/>
              </a:spcAft>
              <a:buNone/>
            </a:pPr>
            <a:endParaRPr sz="1600" b="1" dirty="0">
              <a:solidFill>
                <a:schemeClr val="accent4"/>
              </a:solidFill>
              <a:latin typeface="Droid Sans"/>
              <a:ea typeface="Droid Sans"/>
              <a:cs typeface="Droid Sans"/>
              <a:sym typeface="Droid Sans"/>
            </a:endParaRPr>
          </a:p>
          <a:p>
            <a:pPr marL="0" lvl="0" indent="0" algn="ctr" rtl="0">
              <a:spcBef>
                <a:spcPts val="0"/>
              </a:spcBef>
              <a:spcAft>
                <a:spcPts val="0"/>
              </a:spcAft>
              <a:buNone/>
            </a:pPr>
            <a:endParaRPr sz="1600" b="1" dirty="0">
              <a:solidFill>
                <a:schemeClr val="accent4"/>
              </a:solidFill>
              <a:latin typeface="Droid Sans"/>
              <a:ea typeface="Droid Sans"/>
              <a:cs typeface="Droid Sans"/>
              <a:sym typeface="Droid Sans"/>
            </a:endParaRPr>
          </a:p>
          <a:p>
            <a:pPr marL="0" lvl="0" indent="0" algn="ctr" rtl="0">
              <a:spcBef>
                <a:spcPts val="0"/>
              </a:spcBef>
              <a:spcAft>
                <a:spcPts val="0"/>
              </a:spcAft>
              <a:buNone/>
            </a:pPr>
            <a:endParaRPr sz="1600" b="1" dirty="0">
              <a:solidFill>
                <a:schemeClr val="accent4"/>
              </a:solidFill>
              <a:latin typeface="Droid Sans"/>
              <a:ea typeface="Droid Sans"/>
              <a:cs typeface="Droid Sans"/>
              <a:sym typeface="Droid Sans"/>
            </a:endParaRPr>
          </a:p>
        </p:txBody>
      </p:sp>
      <p:sp>
        <p:nvSpPr>
          <p:cNvPr id="3894" name="Google Shape;3894;p19"/>
          <p:cNvSpPr/>
          <p:nvPr/>
        </p:nvSpPr>
        <p:spPr>
          <a:xfrm>
            <a:off x="1292758" y="1892442"/>
            <a:ext cx="2755991" cy="2221482"/>
          </a:xfrm>
          <a:prstGeom prst="ellipse">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dirty="0">
              <a:solidFill>
                <a:schemeClr val="lt1"/>
              </a:solidFill>
              <a:latin typeface="Droid Sans"/>
              <a:ea typeface="Droid Sans"/>
              <a:cs typeface="Droid Sans"/>
              <a:sym typeface="Droid Sans"/>
            </a:endParaRPr>
          </a:p>
          <a:p>
            <a:pPr marL="0" lvl="0" indent="0" algn="ctr" rtl="0">
              <a:spcBef>
                <a:spcPts val="0"/>
              </a:spcBef>
              <a:spcAft>
                <a:spcPts val="0"/>
              </a:spcAft>
              <a:buNone/>
            </a:pPr>
            <a:endParaRPr sz="1600" b="1" dirty="0">
              <a:solidFill>
                <a:schemeClr val="lt1"/>
              </a:solidFill>
              <a:latin typeface="Droid Sans"/>
              <a:ea typeface="Droid Sans"/>
              <a:cs typeface="Droid Sans"/>
              <a:sym typeface="Droid Sans"/>
            </a:endParaRPr>
          </a:p>
          <a:p>
            <a:pPr marL="0" lvl="0" indent="0" algn="ctr" rtl="0">
              <a:spcBef>
                <a:spcPts val="0"/>
              </a:spcBef>
              <a:spcAft>
                <a:spcPts val="0"/>
              </a:spcAft>
              <a:buNone/>
            </a:pPr>
            <a:endParaRPr sz="1600" b="1" dirty="0">
              <a:solidFill>
                <a:schemeClr val="lt1"/>
              </a:solidFill>
              <a:latin typeface="Droid Sans"/>
              <a:ea typeface="Droid Sans"/>
              <a:cs typeface="Droid Sans"/>
              <a:sym typeface="Droid Sans"/>
            </a:endParaRPr>
          </a:p>
          <a:p>
            <a:pPr marL="0" lvl="0" indent="0" algn="ctr" rtl="0">
              <a:spcBef>
                <a:spcPts val="0"/>
              </a:spcBef>
              <a:spcAft>
                <a:spcPts val="0"/>
              </a:spcAft>
              <a:buNone/>
            </a:pPr>
            <a:r>
              <a:rPr lang="en" sz="1600" b="1" dirty="0">
                <a:solidFill>
                  <a:schemeClr val="lt1"/>
                </a:solidFill>
                <a:latin typeface="Droid Sans"/>
                <a:ea typeface="Droid Sans"/>
                <a:cs typeface="Droid Sans"/>
                <a:sym typeface="Droid Sans"/>
              </a:rPr>
              <a:t> </a:t>
            </a:r>
            <a:endParaRPr sz="1600" b="1" dirty="0">
              <a:solidFill>
                <a:schemeClr val="lt1"/>
              </a:solidFill>
              <a:latin typeface="Droid Sans"/>
              <a:ea typeface="Droid Sans"/>
              <a:cs typeface="Droid Sans"/>
              <a:sym typeface="Droid Sans"/>
            </a:endParaRPr>
          </a:p>
          <a:p>
            <a:pPr marL="0" lvl="0" indent="0" algn="ctr" rtl="0">
              <a:spcBef>
                <a:spcPts val="0"/>
              </a:spcBef>
              <a:spcAft>
                <a:spcPts val="0"/>
              </a:spcAft>
              <a:buNone/>
            </a:pPr>
            <a:endParaRPr sz="1600" b="1" dirty="0">
              <a:solidFill>
                <a:schemeClr val="lt1"/>
              </a:solidFill>
              <a:latin typeface="Droid Sans"/>
              <a:ea typeface="Droid Sans"/>
              <a:cs typeface="Droid Sans"/>
              <a:sym typeface="Droid Sans"/>
            </a:endParaRPr>
          </a:p>
        </p:txBody>
      </p:sp>
      <p:sp>
        <p:nvSpPr>
          <p:cNvPr id="3895" name="Google Shape;3895;p19"/>
          <p:cNvSpPr/>
          <p:nvPr/>
        </p:nvSpPr>
        <p:spPr>
          <a:xfrm>
            <a:off x="1722384" y="2717617"/>
            <a:ext cx="1854942" cy="1267589"/>
          </a:xfrm>
          <a:prstGeom prst="ellipse">
            <a:avLst/>
          </a:prstGeom>
          <a:solidFill>
            <a:srgbClr val="00295C"/>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dirty="0">
              <a:solidFill>
                <a:schemeClr val="accent4"/>
              </a:solidFill>
              <a:latin typeface="Droid Sans"/>
              <a:ea typeface="Droid Sans"/>
              <a:cs typeface="Droid Sans"/>
              <a:sym typeface="Droid Sans"/>
            </a:endParaRPr>
          </a:p>
        </p:txBody>
      </p:sp>
      <p:cxnSp>
        <p:nvCxnSpPr>
          <p:cNvPr id="5" name="Straight Connector 4">
            <a:extLst>
              <a:ext uri="{FF2B5EF4-FFF2-40B4-BE49-F238E27FC236}">
                <a16:creationId xmlns:a16="http://schemas.microsoft.com/office/drawing/2014/main" id="{31548DA2-4E85-36E5-B3E9-CCC7EE7606C6}"/>
              </a:ext>
            </a:extLst>
          </p:cNvPr>
          <p:cNvCxnSpPr>
            <a:cxnSpLocks/>
          </p:cNvCxnSpPr>
          <p:nvPr/>
        </p:nvCxnSpPr>
        <p:spPr>
          <a:xfrm>
            <a:off x="3735854" y="1892442"/>
            <a:ext cx="1196327" cy="0"/>
          </a:xfrm>
          <a:prstGeom prst="line">
            <a:avLst/>
          </a:prstGeom>
          <a:ln w="127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Google Shape;3901;p20">
            <a:extLst>
              <a:ext uri="{FF2B5EF4-FFF2-40B4-BE49-F238E27FC236}">
                <a16:creationId xmlns:a16="http://schemas.microsoft.com/office/drawing/2014/main" id="{FAFBA74B-3177-227E-D8E6-F9F6EC7A41C8}"/>
              </a:ext>
            </a:extLst>
          </p:cNvPr>
          <p:cNvSpPr txBox="1">
            <a:spLocks/>
          </p:cNvSpPr>
          <p:nvPr/>
        </p:nvSpPr>
        <p:spPr>
          <a:xfrm>
            <a:off x="1489393" y="1382657"/>
            <a:ext cx="2973327" cy="528760"/>
          </a:xfrm>
          <a:prstGeom prst="rect">
            <a:avLst/>
          </a:prstGeom>
        </p:spPr>
        <p:txBody>
          <a:bodyPr spcFirstLastPara="1" vert="horz" wrap="square" lIns="91425" tIns="91425" rIns="91425" bIns="91425" rtlCol="0" anchor="t" anchorCtr="0">
            <a:noAutofit/>
          </a:bodyPr>
          <a:lstStyle>
            <a:lvl1pPr marL="457200" lvl="0" indent="-381000" algn="l" defTabSz="685800" rtl="0" eaLnBrk="1" latinLnBrk="0" hangingPunct="1">
              <a:lnSpc>
                <a:spcPct val="90000"/>
              </a:lnSpc>
              <a:spcBef>
                <a:spcPts val="600"/>
              </a:spcBef>
              <a:spcAft>
                <a:spcPts val="0"/>
              </a:spcAft>
              <a:buSzPts val="2400"/>
              <a:buFont typeface="Arial" panose="020B0604020202020204" pitchFamily="34" charset="0"/>
              <a:buChar char="▪"/>
              <a:defRPr sz="2100" kern="1200">
                <a:solidFill>
                  <a:schemeClr val="tx1"/>
                </a:solidFill>
                <a:latin typeface="+mn-lt"/>
                <a:ea typeface="+mn-ea"/>
                <a:cs typeface="+mn-cs"/>
              </a:defRPr>
            </a:lvl1pPr>
            <a:lvl2pPr marL="914400" lvl="1" indent="-381000" algn="l" defTabSz="685800" rtl="0" eaLnBrk="1" latinLnBrk="0" hangingPunct="1">
              <a:lnSpc>
                <a:spcPct val="90000"/>
              </a:lnSpc>
              <a:spcBef>
                <a:spcPts val="0"/>
              </a:spcBef>
              <a:spcAft>
                <a:spcPts val="0"/>
              </a:spcAft>
              <a:buSzPts val="2400"/>
              <a:buFont typeface="Arial" panose="020B0604020202020204" pitchFamily="34" charset="0"/>
              <a:buChar char="▫"/>
              <a:defRPr sz="1800" kern="1200">
                <a:solidFill>
                  <a:schemeClr val="tx1"/>
                </a:solidFill>
                <a:latin typeface="+mn-lt"/>
                <a:ea typeface="+mn-ea"/>
                <a:cs typeface="+mn-cs"/>
              </a:defRPr>
            </a:lvl2pPr>
            <a:lvl3pPr marL="1371600" lvl="2" indent="-381000" algn="l" defTabSz="685800" rtl="0" eaLnBrk="1" latinLnBrk="0" hangingPunct="1">
              <a:lnSpc>
                <a:spcPct val="90000"/>
              </a:lnSpc>
              <a:spcBef>
                <a:spcPts val="0"/>
              </a:spcBef>
              <a:spcAft>
                <a:spcPts val="0"/>
              </a:spcAft>
              <a:buSzPts val="2400"/>
              <a:buFont typeface="Arial" panose="020B0604020202020204" pitchFamily="34" charset="0"/>
              <a:buChar char="▫"/>
              <a:defRPr sz="1500" kern="1200">
                <a:solidFill>
                  <a:schemeClr val="tx1"/>
                </a:solidFill>
                <a:latin typeface="+mn-lt"/>
                <a:ea typeface="+mn-ea"/>
                <a:cs typeface="+mn-cs"/>
              </a:defRPr>
            </a:lvl3pPr>
            <a:lvl4pPr marL="1828800" lvl="3"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4pPr>
            <a:lvl5pPr marL="2286000" lvl="4"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5pPr>
            <a:lvl6pPr marL="2743200" lvl="5"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6pPr>
            <a:lvl7pPr marL="3200400" lvl="6"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7pPr>
            <a:lvl8pPr marL="3657600" lvl="7"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8pPr>
            <a:lvl9pPr marL="4114800" lvl="8"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9pPr>
          </a:lstStyle>
          <a:p>
            <a:pPr marL="76200" indent="0">
              <a:buFont typeface="Arial" panose="020B0604020202020204" pitchFamily="34" charset="0"/>
              <a:buNone/>
            </a:pPr>
            <a:r>
              <a:rPr lang="en-CA" sz="1800" b="1" dirty="0">
                <a:solidFill>
                  <a:srgbClr val="00295C"/>
                </a:solidFill>
                <a:latin typeface="Aptos" panose="020B0004020202020204" pitchFamily="34" charset="0"/>
                <a:ea typeface="Titillium Web"/>
                <a:cs typeface="Titillium Web"/>
                <a:sym typeface="Titillium Web"/>
              </a:rPr>
              <a:t>Artificial Intelligence</a:t>
            </a:r>
          </a:p>
          <a:p>
            <a:pPr marL="76200" indent="0">
              <a:buFont typeface="Arial" panose="020B0604020202020204" pitchFamily="34" charset="0"/>
              <a:buNone/>
            </a:pPr>
            <a:endParaRPr lang="en-CA" sz="1000" dirty="0">
              <a:solidFill>
                <a:schemeClr val="bg1"/>
              </a:solidFill>
              <a:latin typeface="Titillium Web"/>
              <a:sym typeface="Titillium Web"/>
            </a:endParaRPr>
          </a:p>
          <a:p>
            <a:pPr marL="76200" indent="0">
              <a:buFont typeface="Arial" panose="020B0604020202020204" pitchFamily="34" charset="0"/>
              <a:buNone/>
            </a:pPr>
            <a:endParaRPr lang="en-CA" sz="1000" dirty="0">
              <a:solidFill>
                <a:schemeClr val="bg1"/>
              </a:solidFill>
              <a:latin typeface="Titillium Web"/>
              <a:sym typeface="Titillium Web"/>
            </a:endParaRPr>
          </a:p>
        </p:txBody>
      </p:sp>
      <p:sp>
        <p:nvSpPr>
          <p:cNvPr id="4" name="Google Shape;3901;p20">
            <a:extLst>
              <a:ext uri="{FF2B5EF4-FFF2-40B4-BE49-F238E27FC236}">
                <a16:creationId xmlns:a16="http://schemas.microsoft.com/office/drawing/2014/main" id="{F3ED75EA-114C-A638-0A89-32B165775919}"/>
              </a:ext>
            </a:extLst>
          </p:cNvPr>
          <p:cNvSpPr txBox="1">
            <a:spLocks/>
          </p:cNvSpPr>
          <p:nvPr/>
        </p:nvSpPr>
        <p:spPr>
          <a:xfrm>
            <a:off x="4968287" y="2227170"/>
            <a:ext cx="2973327" cy="1029821"/>
          </a:xfrm>
          <a:prstGeom prst="rect">
            <a:avLst/>
          </a:prstGeom>
        </p:spPr>
        <p:txBody>
          <a:bodyPr spcFirstLastPara="1" vert="horz" wrap="square" lIns="91425" tIns="91425" rIns="91425" bIns="91425" rtlCol="0" anchor="t" anchorCtr="0">
            <a:noAutofit/>
          </a:bodyPr>
          <a:lstStyle>
            <a:lvl1pPr marL="457200" lvl="0" indent="-381000" algn="l" defTabSz="685800" rtl="0" eaLnBrk="1" latinLnBrk="0" hangingPunct="1">
              <a:lnSpc>
                <a:spcPct val="90000"/>
              </a:lnSpc>
              <a:spcBef>
                <a:spcPts val="600"/>
              </a:spcBef>
              <a:spcAft>
                <a:spcPts val="0"/>
              </a:spcAft>
              <a:buSzPts val="2400"/>
              <a:buFont typeface="Arial" panose="020B0604020202020204" pitchFamily="34" charset="0"/>
              <a:buChar char="▪"/>
              <a:defRPr sz="2100" kern="1200">
                <a:solidFill>
                  <a:schemeClr val="tx1"/>
                </a:solidFill>
                <a:latin typeface="+mn-lt"/>
                <a:ea typeface="+mn-ea"/>
                <a:cs typeface="+mn-cs"/>
              </a:defRPr>
            </a:lvl1pPr>
            <a:lvl2pPr marL="914400" lvl="1" indent="-381000" algn="l" defTabSz="685800" rtl="0" eaLnBrk="1" latinLnBrk="0" hangingPunct="1">
              <a:lnSpc>
                <a:spcPct val="90000"/>
              </a:lnSpc>
              <a:spcBef>
                <a:spcPts val="0"/>
              </a:spcBef>
              <a:spcAft>
                <a:spcPts val="0"/>
              </a:spcAft>
              <a:buSzPts val="2400"/>
              <a:buFont typeface="Arial" panose="020B0604020202020204" pitchFamily="34" charset="0"/>
              <a:buChar char="▫"/>
              <a:defRPr sz="1800" kern="1200">
                <a:solidFill>
                  <a:schemeClr val="tx1"/>
                </a:solidFill>
                <a:latin typeface="+mn-lt"/>
                <a:ea typeface="+mn-ea"/>
                <a:cs typeface="+mn-cs"/>
              </a:defRPr>
            </a:lvl2pPr>
            <a:lvl3pPr marL="1371600" lvl="2" indent="-381000" algn="l" defTabSz="685800" rtl="0" eaLnBrk="1" latinLnBrk="0" hangingPunct="1">
              <a:lnSpc>
                <a:spcPct val="90000"/>
              </a:lnSpc>
              <a:spcBef>
                <a:spcPts val="0"/>
              </a:spcBef>
              <a:spcAft>
                <a:spcPts val="0"/>
              </a:spcAft>
              <a:buSzPts val="2400"/>
              <a:buFont typeface="Arial" panose="020B0604020202020204" pitchFamily="34" charset="0"/>
              <a:buChar char="▫"/>
              <a:defRPr sz="1500" kern="1200">
                <a:solidFill>
                  <a:schemeClr val="tx1"/>
                </a:solidFill>
                <a:latin typeface="+mn-lt"/>
                <a:ea typeface="+mn-ea"/>
                <a:cs typeface="+mn-cs"/>
              </a:defRPr>
            </a:lvl3pPr>
            <a:lvl4pPr marL="1828800" lvl="3"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4pPr>
            <a:lvl5pPr marL="2286000" lvl="4"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5pPr>
            <a:lvl6pPr marL="2743200" lvl="5"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6pPr>
            <a:lvl7pPr marL="3200400" lvl="6"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7pPr>
            <a:lvl8pPr marL="3657600" lvl="7"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8pPr>
            <a:lvl9pPr marL="4114800" lvl="8"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9pPr>
          </a:lstStyle>
          <a:p>
            <a:pPr marL="76200" indent="0">
              <a:buNone/>
            </a:pPr>
            <a:r>
              <a:rPr lang="en-CA" sz="1800" dirty="0">
                <a:latin typeface="Aptos" panose="020B0004020202020204" pitchFamily="34" charset="0"/>
                <a:sym typeface="Titillium Web"/>
              </a:rPr>
              <a:t>Ability to </a:t>
            </a:r>
            <a:r>
              <a:rPr lang="en-CA" sz="1800" b="1" i="1" dirty="0">
                <a:latin typeface="Aptos" panose="020B0004020202020204" pitchFamily="34" charset="0"/>
                <a:sym typeface="Titillium Web"/>
              </a:rPr>
              <a:t>learn automatically </a:t>
            </a:r>
            <a:r>
              <a:rPr lang="en-CA" sz="1800" dirty="0">
                <a:latin typeface="Aptos" panose="020B0004020202020204" pitchFamily="34" charset="0"/>
                <a:sym typeface="Titillium Web"/>
              </a:rPr>
              <a:t>(e.g. without explicit programming)</a:t>
            </a:r>
          </a:p>
          <a:p>
            <a:pPr marL="76200" indent="0">
              <a:buFont typeface="Arial" panose="020B0604020202020204" pitchFamily="34" charset="0"/>
              <a:buNone/>
            </a:pPr>
            <a:endParaRPr lang="en-CA" sz="1800" dirty="0">
              <a:latin typeface="Aptos" panose="020B0004020202020204" pitchFamily="34" charset="0"/>
              <a:ea typeface="Titillium Web"/>
              <a:cs typeface="Titillium Web"/>
              <a:sym typeface="Titillium Web"/>
            </a:endParaRPr>
          </a:p>
          <a:p>
            <a:pPr marL="76200" indent="0">
              <a:buFont typeface="Arial" panose="020B0604020202020204" pitchFamily="34" charset="0"/>
              <a:buNone/>
            </a:pPr>
            <a:endParaRPr lang="en-CA" sz="1000" dirty="0">
              <a:latin typeface="Aptos" panose="020B0004020202020204" pitchFamily="34" charset="0"/>
              <a:sym typeface="Titillium Web"/>
            </a:endParaRPr>
          </a:p>
          <a:p>
            <a:pPr marL="76200" indent="0">
              <a:buFont typeface="Arial" panose="020B0604020202020204" pitchFamily="34" charset="0"/>
              <a:buNone/>
            </a:pPr>
            <a:endParaRPr lang="en-CA" sz="1000" dirty="0">
              <a:latin typeface="Aptos" panose="020B0004020202020204" pitchFamily="34" charset="0"/>
              <a:sym typeface="Titillium Web"/>
            </a:endParaRPr>
          </a:p>
        </p:txBody>
      </p:sp>
      <p:cxnSp>
        <p:nvCxnSpPr>
          <p:cNvPr id="6" name="Straight Connector 5">
            <a:extLst>
              <a:ext uri="{FF2B5EF4-FFF2-40B4-BE49-F238E27FC236}">
                <a16:creationId xmlns:a16="http://schemas.microsoft.com/office/drawing/2014/main" id="{57D0F4D0-AB33-0192-5A7E-EDFB16153125}"/>
              </a:ext>
            </a:extLst>
          </p:cNvPr>
          <p:cNvCxnSpPr>
            <a:cxnSpLocks/>
          </p:cNvCxnSpPr>
          <p:nvPr/>
        </p:nvCxnSpPr>
        <p:spPr>
          <a:xfrm>
            <a:off x="3487271" y="2793406"/>
            <a:ext cx="1481016" cy="0"/>
          </a:xfrm>
          <a:prstGeom prst="line">
            <a:avLst/>
          </a:prstGeom>
          <a:ln w="127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 name="Google Shape;3901;p20">
            <a:extLst>
              <a:ext uri="{FF2B5EF4-FFF2-40B4-BE49-F238E27FC236}">
                <a16:creationId xmlns:a16="http://schemas.microsoft.com/office/drawing/2014/main" id="{B4FB51C4-E2F8-0E29-5845-BA57B95F9491}"/>
              </a:ext>
            </a:extLst>
          </p:cNvPr>
          <p:cNvSpPr txBox="1">
            <a:spLocks/>
          </p:cNvSpPr>
          <p:nvPr/>
        </p:nvSpPr>
        <p:spPr>
          <a:xfrm>
            <a:off x="1610585" y="2176765"/>
            <a:ext cx="2973327" cy="528760"/>
          </a:xfrm>
          <a:prstGeom prst="rect">
            <a:avLst/>
          </a:prstGeom>
        </p:spPr>
        <p:txBody>
          <a:bodyPr spcFirstLastPara="1" vert="horz" wrap="square" lIns="91425" tIns="91425" rIns="91425" bIns="91425" rtlCol="0" anchor="t" anchorCtr="0">
            <a:noAutofit/>
          </a:bodyPr>
          <a:lstStyle>
            <a:lvl1pPr marL="457200" lvl="0" indent="-381000" algn="l" defTabSz="685800" rtl="0" eaLnBrk="1" latinLnBrk="0" hangingPunct="1">
              <a:lnSpc>
                <a:spcPct val="90000"/>
              </a:lnSpc>
              <a:spcBef>
                <a:spcPts val="600"/>
              </a:spcBef>
              <a:spcAft>
                <a:spcPts val="0"/>
              </a:spcAft>
              <a:buSzPts val="2400"/>
              <a:buFont typeface="Arial" panose="020B0604020202020204" pitchFamily="34" charset="0"/>
              <a:buChar char="▪"/>
              <a:defRPr sz="2100" kern="1200">
                <a:solidFill>
                  <a:schemeClr val="tx1"/>
                </a:solidFill>
                <a:latin typeface="+mn-lt"/>
                <a:ea typeface="+mn-ea"/>
                <a:cs typeface="+mn-cs"/>
              </a:defRPr>
            </a:lvl1pPr>
            <a:lvl2pPr marL="914400" lvl="1" indent="-381000" algn="l" defTabSz="685800" rtl="0" eaLnBrk="1" latinLnBrk="0" hangingPunct="1">
              <a:lnSpc>
                <a:spcPct val="90000"/>
              </a:lnSpc>
              <a:spcBef>
                <a:spcPts val="0"/>
              </a:spcBef>
              <a:spcAft>
                <a:spcPts val="0"/>
              </a:spcAft>
              <a:buSzPts val="2400"/>
              <a:buFont typeface="Arial" panose="020B0604020202020204" pitchFamily="34" charset="0"/>
              <a:buChar char="▫"/>
              <a:defRPr sz="1800" kern="1200">
                <a:solidFill>
                  <a:schemeClr val="tx1"/>
                </a:solidFill>
                <a:latin typeface="+mn-lt"/>
                <a:ea typeface="+mn-ea"/>
                <a:cs typeface="+mn-cs"/>
              </a:defRPr>
            </a:lvl2pPr>
            <a:lvl3pPr marL="1371600" lvl="2" indent="-381000" algn="l" defTabSz="685800" rtl="0" eaLnBrk="1" latinLnBrk="0" hangingPunct="1">
              <a:lnSpc>
                <a:spcPct val="90000"/>
              </a:lnSpc>
              <a:spcBef>
                <a:spcPts val="0"/>
              </a:spcBef>
              <a:spcAft>
                <a:spcPts val="0"/>
              </a:spcAft>
              <a:buSzPts val="2400"/>
              <a:buFont typeface="Arial" panose="020B0604020202020204" pitchFamily="34" charset="0"/>
              <a:buChar char="▫"/>
              <a:defRPr sz="1500" kern="1200">
                <a:solidFill>
                  <a:schemeClr val="tx1"/>
                </a:solidFill>
                <a:latin typeface="+mn-lt"/>
                <a:ea typeface="+mn-ea"/>
                <a:cs typeface="+mn-cs"/>
              </a:defRPr>
            </a:lvl3pPr>
            <a:lvl4pPr marL="1828800" lvl="3"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4pPr>
            <a:lvl5pPr marL="2286000" lvl="4"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5pPr>
            <a:lvl6pPr marL="2743200" lvl="5"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6pPr>
            <a:lvl7pPr marL="3200400" lvl="6"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7pPr>
            <a:lvl8pPr marL="3657600" lvl="7"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8pPr>
            <a:lvl9pPr marL="4114800" lvl="8"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9pPr>
          </a:lstStyle>
          <a:p>
            <a:pPr marL="76200" indent="0">
              <a:buFont typeface="Arial" panose="020B0604020202020204" pitchFamily="34" charset="0"/>
              <a:buNone/>
            </a:pPr>
            <a:r>
              <a:rPr lang="en-CA" sz="1800" b="1" dirty="0">
                <a:solidFill>
                  <a:srgbClr val="00295C"/>
                </a:solidFill>
                <a:latin typeface="Aptos" panose="020B0004020202020204" pitchFamily="34" charset="0"/>
                <a:ea typeface="Titillium Web"/>
                <a:cs typeface="Titillium Web"/>
                <a:sym typeface="Titillium Web"/>
              </a:rPr>
              <a:t>Machine Learning</a:t>
            </a:r>
          </a:p>
          <a:p>
            <a:pPr marL="76200" indent="0">
              <a:buFont typeface="Arial" panose="020B0604020202020204" pitchFamily="34" charset="0"/>
              <a:buNone/>
            </a:pPr>
            <a:endParaRPr lang="en-CA" sz="1000" dirty="0">
              <a:solidFill>
                <a:schemeClr val="bg1"/>
              </a:solidFill>
              <a:latin typeface="Titillium Web"/>
              <a:sym typeface="Titillium Web"/>
            </a:endParaRPr>
          </a:p>
          <a:p>
            <a:pPr marL="76200" indent="0">
              <a:buFont typeface="Arial" panose="020B0604020202020204" pitchFamily="34" charset="0"/>
              <a:buNone/>
            </a:pPr>
            <a:endParaRPr lang="en-CA" sz="1000" dirty="0">
              <a:solidFill>
                <a:schemeClr val="bg1"/>
              </a:solidFill>
              <a:latin typeface="Titillium Web"/>
              <a:sym typeface="Titillium Web"/>
            </a:endParaRPr>
          </a:p>
        </p:txBody>
      </p:sp>
      <p:sp>
        <p:nvSpPr>
          <p:cNvPr id="13" name="Google Shape;3901;p20">
            <a:extLst>
              <a:ext uri="{FF2B5EF4-FFF2-40B4-BE49-F238E27FC236}">
                <a16:creationId xmlns:a16="http://schemas.microsoft.com/office/drawing/2014/main" id="{C2820A1F-E500-2CD4-F1F3-C77A93A6889B}"/>
              </a:ext>
            </a:extLst>
          </p:cNvPr>
          <p:cNvSpPr txBox="1">
            <a:spLocks/>
          </p:cNvSpPr>
          <p:nvPr/>
        </p:nvSpPr>
        <p:spPr>
          <a:xfrm>
            <a:off x="1832189" y="2923668"/>
            <a:ext cx="1542585" cy="528760"/>
          </a:xfrm>
          <a:prstGeom prst="rect">
            <a:avLst/>
          </a:prstGeom>
        </p:spPr>
        <p:txBody>
          <a:bodyPr spcFirstLastPara="1" vert="horz" wrap="square" lIns="91425" tIns="91425" rIns="91425" bIns="91425" rtlCol="0" anchor="t" anchorCtr="0">
            <a:noAutofit/>
          </a:bodyPr>
          <a:lstStyle>
            <a:lvl1pPr marL="457200" lvl="0" indent="-381000" algn="l" defTabSz="685800" rtl="0" eaLnBrk="1" latinLnBrk="0" hangingPunct="1">
              <a:lnSpc>
                <a:spcPct val="90000"/>
              </a:lnSpc>
              <a:spcBef>
                <a:spcPts val="600"/>
              </a:spcBef>
              <a:spcAft>
                <a:spcPts val="0"/>
              </a:spcAft>
              <a:buSzPts val="2400"/>
              <a:buFont typeface="Arial" panose="020B0604020202020204" pitchFamily="34" charset="0"/>
              <a:buChar char="▪"/>
              <a:defRPr sz="2100" kern="1200">
                <a:solidFill>
                  <a:schemeClr val="tx1"/>
                </a:solidFill>
                <a:latin typeface="+mn-lt"/>
                <a:ea typeface="+mn-ea"/>
                <a:cs typeface="+mn-cs"/>
              </a:defRPr>
            </a:lvl1pPr>
            <a:lvl2pPr marL="914400" lvl="1" indent="-381000" algn="l" defTabSz="685800" rtl="0" eaLnBrk="1" latinLnBrk="0" hangingPunct="1">
              <a:lnSpc>
                <a:spcPct val="90000"/>
              </a:lnSpc>
              <a:spcBef>
                <a:spcPts val="0"/>
              </a:spcBef>
              <a:spcAft>
                <a:spcPts val="0"/>
              </a:spcAft>
              <a:buSzPts val="2400"/>
              <a:buFont typeface="Arial" panose="020B0604020202020204" pitchFamily="34" charset="0"/>
              <a:buChar char="▫"/>
              <a:defRPr sz="1800" kern="1200">
                <a:solidFill>
                  <a:schemeClr val="tx1"/>
                </a:solidFill>
                <a:latin typeface="+mn-lt"/>
                <a:ea typeface="+mn-ea"/>
                <a:cs typeface="+mn-cs"/>
              </a:defRPr>
            </a:lvl2pPr>
            <a:lvl3pPr marL="1371600" lvl="2" indent="-381000" algn="l" defTabSz="685800" rtl="0" eaLnBrk="1" latinLnBrk="0" hangingPunct="1">
              <a:lnSpc>
                <a:spcPct val="90000"/>
              </a:lnSpc>
              <a:spcBef>
                <a:spcPts val="0"/>
              </a:spcBef>
              <a:spcAft>
                <a:spcPts val="0"/>
              </a:spcAft>
              <a:buSzPts val="2400"/>
              <a:buFont typeface="Arial" panose="020B0604020202020204" pitchFamily="34" charset="0"/>
              <a:buChar char="▫"/>
              <a:defRPr sz="1500" kern="1200">
                <a:solidFill>
                  <a:schemeClr val="tx1"/>
                </a:solidFill>
                <a:latin typeface="+mn-lt"/>
                <a:ea typeface="+mn-ea"/>
                <a:cs typeface="+mn-cs"/>
              </a:defRPr>
            </a:lvl3pPr>
            <a:lvl4pPr marL="1828800" lvl="3"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4pPr>
            <a:lvl5pPr marL="2286000" lvl="4"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5pPr>
            <a:lvl6pPr marL="2743200" lvl="5"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6pPr>
            <a:lvl7pPr marL="3200400" lvl="6"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7pPr>
            <a:lvl8pPr marL="3657600" lvl="7"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8pPr>
            <a:lvl9pPr marL="4114800" lvl="8"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9pPr>
          </a:lstStyle>
          <a:p>
            <a:pPr marL="76200" indent="0" algn="ctr">
              <a:buFont typeface="Arial" panose="020B0604020202020204" pitchFamily="34" charset="0"/>
              <a:buNone/>
            </a:pPr>
            <a:endParaRPr lang="en-CA" sz="1000" dirty="0">
              <a:solidFill>
                <a:schemeClr val="bg1"/>
              </a:solidFill>
              <a:latin typeface="Titillium Web"/>
              <a:sym typeface="Titillium Web"/>
            </a:endParaRPr>
          </a:p>
        </p:txBody>
      </p:sp>
      <p:sp>
        <p:nvSpPr>
          <p:cNvPr id="10" name="Google Shape;3844;p14">
            <a:extLst>
              <a:ext uri="{FF2B5EF4-FFF2-40B4-BE49-F238E27FC236}">
                <a16:creationId xmlns:a16="http://schemas.microsoft.com/office/drawing/2014/main" id="{2046112B-0516-645B-6A35-76FC3C8B52FB}"/>
              </a:ext>
            </a:extLst>
          </p:cNvPr>
          <p:cNvSpPr txBox="1">
            <a:spLocks noGrp="1"/>
          </p:cNvSpPr>
          <p:nvPr>
            <p:ph type="sldNum" idx="12"/>
          </p:nvPr>
        </p:nvSpPr>
        <p:spPr>
          <a:xfrm>
            <a:off x="8773886" y="4749900"/>
            <a:ext cx="370114"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200">
                <a:solidFill>
                  <a:schemeClr val="bg1"/>
                </a:solidFill>
                <a:latin typeface="Aptos" panose="020B0004020202020204" pitchFamily="34" charset="0"/>
              </a:rPr>
              <a:t>14</a:t>
            </a:fld>
            <a:endParaRPr sz="1200" dirty="0">
              <a:solidFill>
                <a:schemeClr val="bg1"/>
              </a:solidFill>
              <a:latin typeface="Aptos" panose="020B0004020202020204" pitchFamily="34" charset="0"/>
            </a:endParaRPr>
          </a:p>
        </p:txBody>
      </p:sp>
    </p:spTree>
    <p:extLst>
      <p:ext uri="{BB962C8B-B14F-4D97-AF65-F5344CB8AC3E}">
        <p14:creationId xmlns:p14="http://schemas.microsoft.com/office/powerpoint/2010/main" val="603325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90"/>
        <p:cNvGrpSpPr/>
        <p:nvPr/>
      </p:nvGrpSpPr>
      <p:grpSpPr>
        <a:xfrm>
          <a:off x="0" y="0"/>
          <a:ext cx="0" cy="0"/>
          <a:chOff x="0" y="0"/>
          <a:chExt cx="0" cy="0"/>
        </a:xfrm>
      </p:grpSpPr>
      <p:sp>
        <p:nvSpPr>
          <p:cNvPr id="3891" name="Google Shape;3891;p19"/>
          <p:cNvSpPr txBox="1">
            <a:spLocks noGrp="1"/>
          </p:cNvSpPr>
          <p:nvPr>
            <p:ph type="title"/>
          </p:nvPr>
        </p:nvSpPr>
        <p:spPr>
          <a:xfrm>
            <a:off x="640230" y="183048"/>
            <a:ext cx="8001745"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500" b="1" dirty="0">
                <a:latin typeface="Aptos" panose="020B0004020202020204" pitchFamily="34" charset="0"/>
              </a:rPr>
              <a:t>WHAT IS ARTIFICIAL INTELLIGENCE?</a:t>
            </a:r>
            <a:endParaRPr sz="3500" b="1" dirty="0">
              <a:latin typeface="Aptos" panose="020B0004020202020204" pitchFamily="34" charset="0"/>
            </a:endParaRPr>
          </a:p>
        </p:txBody>
      </p:sp>
      <p:sp>
        <p:nvSpPr>
          <p:cNvPr id="7" name="Google Shape;3901;p20">
            <a:extLst>
              <a:ext uri="{FF2B5EF4-FFF2-40B4-BE49-F238E27FC236}">
                <a16:creationId xmlns:a16="http://schemas.microsoft.com/office/drawing/2014/main" id="{AAA26BE5-9F04-6418-5E14-1E8216FBF991}"/>
              </a:ext>
            </a:extLst>
          </p:cNvPr>
          <p:cNvSpPr txBox="1">
            <a:spLocks noGrp="1"/>
          </p:cNvSpPr>
          <p:nvPr>
            <p:ph type="body" idx="1"/>
          </p:nvPr>
        </p:nvSpPr>
        <p:spPr>
          <a:xfrm>
            <a:off x="4932181" y="1191735"/>
            <a:ext cx="2973327" cy="1029821"/>
          </a:xfrm>
          <a:prstGeom prst="rect">
            <a:avLst/>
          </a:prstGeom>
        </p:spPr>
        <p:txBody>
          <a:bodyPr spcFirstLastPara="1" wrap="square" lIns="91425" tIns="91425" rIns="91425" bIns="91425" anchor="t" anchorCtr="0">
            <a:noAutofit/>
          </a:bodyPr>
          <a:lstStyle/>
          <a:p>
            <a:pPr marL="76200" lvl="0" indent="0" algn="l" rtl="0">
              <a:spcBef>
                <a:spcPts val="600"/>
              </a:spcBef>
              <a:spcAft>
                <a:spcPts val="0"/>
              </a:spcAft>
              <a:buSzPts val="2400"/>
              <a:buNone/>
            </a:pPr>
            <a:r>
              <a:rPr lang="en-CA" sz="1800" dirty="0">
                <a:latin typeface="Aptos" panose="020B0004020202020204" pitchFamily="34" charset="0"/>
                <a:ea typeface="Titillium Web"/>
                <a:cs typeface="Titillium Web"/>
                <a:sym typeface="Titillium Web"/>
              </a:rPr>
              <a:t>Ability of machine to </a:t>
            </a:r>
            <a:r>
              <a:rPr lang="en-CA" sz="1800" b="1" i="1" dirty="0">
                <a:latin typeface="Aptos" panose="020B0004020202020204" pitchFamily="34" charset="0"/>
                <a:ea typeface="Titillium Web"/>
                <a:cs typeface="Titillium Web"/>
                <a:sym typeface="Titillium Web"/>
              </a:rPr>
              <a:t>imitate</a:t>
            </a:r>
            <a:r>
              <a:rPr lang="en-CA" sz="1800" dirty="0">
                <a:latin typeface="Aptos" panose="020B0004020202020204" pitchFamily="34" charset="0"/>
                <a:ea typeface="Titillium Web"/>
                <a:cs typeface="Titillium Web"/>
                <a:sym typeface="Titillium Web"/>
              </a:rPr>
              <a:t> </a:t>
            </a:r>
            <a:r>
              <a:rPr lang="en-CA" sz="1800" b="1" i="1" dirty="0">
                <a:latin typeface="Aptos" panose="020B0004020202020204" pitchFamily="34" charset="0"/>
                <a:ea typeface="Titillium Web"/>
                <a:cs typeface="Titillium Web"/>
                <a:sym typeface="Titillium Web"/>
              </a:rPr>
              <a:t>intelligent</a:t>
            </a:r>
            <a:r>
              <a:rPr lang="en-CA" sz="1800" dirty="0">
                <a:latin typeface="Aptos" panose="020B0004020202020204" pitchFamily="34" charset="0"/>
                <a:ea typeface="Titillium Web"/>
                <a:cs typeface="Titillium Web"/>
                <a:sym typeface="Titillium Web"/>
              </a:rPr>
              <a:t>  human behaviour</a:t>
            </a:r>
          </a:p>
          <a:p>
            <a:pPr marL="76200" lvl="0" indent="0" algn="l" rtl="0">
              <a:spcBef>
                <a:spcPts val="600"/>
              </a:spcBef>
              <a:spcAft>
                <a:spcPts val="0"/>
              </a:spcAft>
              <a:buSzPts val="2400"/>
              <a:buNone/>
            </a:pPr>
            <a:endParaRPr lang="en-CA" sz="1000" dirty="0">
              <a:latin typeface="Aptos" panose="020B0004020202020204" pitchFamily="34" charset="0"/>
              <a:sym typeface="Titillium Web"/>
            </a:endParaRPr>
          </a:p>
          <a:p>
            <a:pPr marL="76200" lvl="0" indent="0" algn="l" rtl="0">
              <a:spcBef>
                <a:spcPts val="600"/>
              </a:spcBef>
              <a:spcAft>
                <a:spcPts val="0"/>
              </a:spcAft>
              <a:buSzPts val="2400"/>
              <a:buNone/>
            </a:pPr>
            <a:endParaRPr lang="en-CA" sz="1000" dirty="0">
              <a:latin typeface="Aptos" panose="020B0004020202020204" pitchFamily="34" charset="0"/>
              <a:sym typeface="Titillium Web"/>
            </a:endParaRPr>
          </a:p>
        </p:txBody>
      </p:sp>
      <p:sp>
        <p:nvSpPr>
          <p:cNvPr id="3893" name="Google Shape;3893;p19"/>
          <p:cNvSpPr/>
          <p:nvPr/>
        </p:nvSpPr>
        <p:spPr>
          <a:xfrm>
            <a:off x="842681" y="1111396"/>
            <a:ext cx="3675529" cy="3128910"/>
          </a:xfrm>
          <a:prstGeom prst="ellipse">
            <a:avLst/>
          </a:prstGeom>
          <a:solidFill>
            <a:schemeClr val="accent1">
              <a:lumMod val="40000"/>
              <a:lumOff val="60000"/>
            </a:scheme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dirty="0">
              <a:solidFill>
                <a:schemeClr val="accent4"/>
              </a:solidFill>
              <a:latin typeface="Droid Sans"/>
              <a:ea typeface="Droid Sans"/>
              <a:cs typeface="Droid Sans"/>
              <a:sym typeface="Droid Sans"/>
            </a:endParaRPr>
          </a:p>
          <a:p>
            <a:pPr marL="0" lvl="0" indent="0" algn="l" rtl="0">
              <a:spcBef>
                <a:spcPts val="0"/>
              </a:spcBef>
              <a:spcAft>
                <a:spcPts val="0"/>
              </a:spcAft>
              <a:buNone/>
            </a:pPr>
            <a:endParaRPr sz="1600" b="1" dirty="0">
              <a:solidFill>
                <a:schemeClr val="accent4"/>
              </a:solidFill>
              <a:latin typeface="Droid Sans"/>
              <a:ea typeface="Droid Sans"/>
              <a:cs typeface="Droid Sans"/>
              <a:sym typeface="Droid Sans"/>
            </a:endParaRPr>
          </a:p>
          <a:p>
            <a:pPr marL="0" lvl="0" indent="0" algn="ctr" rtl="0">
              <a:spcBef>
                <a:spcPts val="0"/>
              </a:spcBef>
              <a:spcAft>
                <a:spcPts val="0"/>
              </a:spcAft>
              <a:buNone/>
            </a:pPr>
            <a:endParaRPr sz="1600" b="1" dirty="0">
              <a:solidFill>
                <a:schemeClr val="accent4"/>
              </a:solidFill>
              <a:latin typeface="Droid Sans"/>
              <a:ea typeface="Droid Sans"/>
              <a:cs typeface="Droid Sans"/>
              <a:sym typeface="Droid Sans"/>
            </a:endParaRPr>
          </a:p>
          <a:p>
            <a:pPr marL="0" lvl="0" indent="0" algn="ctr" rtl="0">
              <a:spcBef>
                <a:spcPts val="0"/>
              </a:spcBef>
              <a:spcAft>
                <a:spcPts val="0"/>
              </a:spcAft>
              <a:buNone/>
            </a:pPr>
            <a:endParaRPr sz="1600" b="1" dirty="0">
              <a:solidFill>
                <a:schemeClr val="accent4"/>
              </a:solidFill>
              <a:latin typeface="Droid Sans"/>
              <a:ea typeface="Droid Sans"/>
              <a:cs typeface="Droid Sans"/>
              <a:sym typeface="Droid Sans"/>
            </a:endParaRPr>
          </a:p>
          <a:p>
            <a:pPr marL="0" lvl="0" indent="0" algn="ctr" rtl="0">
              <a:spcBef>
                <a:spcPts val="0"/>
              </a:spcBef>
              <a:spcAft>
                <a:spcPts val="0"/>
              </a:spcAft>
              <a:buNone/>
            </a:pPr>
            <a:endParaRPr sz="1600" b="1" dirty="0">
              <a:solidFill>
                <a:schemeClr val="accent4"/>
              </a:solidFill>
              <a:latin typeface="Droid Sans"/>
              <a:ea typeface="Droid Sans"/>
              <a:cs typeface="Droid Sans"/>
              <a:sym typeface="Droid Sans"/>
            </a:endParaRPr>
          </a:p>
          <a:p>
            <a:pPr marL="0" lvl="0" indent="0" algn="ctr" rtl="0">
              <a:spcBef>
                <a:spcPts val="0"/>
              </a:spcBef>
              <a:spcAft>
                <a:spcPts val="0"/>
              </a:spcAft>
              <a:buNone/>
            </a:pPr>
            <a:endParaRPr sz="1600" b="1" dirty="0">
              <a:solidFill>
                <a:schemeClr val="accent4"/>
              </a:solidFill>
              <a:latin typeface="Droid Sans"/>
              <a:ea typeface="Droid Sans"/>
              <a:cs typeface="Droid Sans"/>
              <a:sym typeface="Droid Sans"/>
            </a:endParaRPr>
          </a:p>
          <a:p>
            <a:pPr marL="0" lvl="0" indent="0" algn="ctr" rtl="0">
              <a:spcBef>
                <a:spcPts val="0"/>
              </a:spcBef>
              <a:spcAft>
                <a:spcPts val="0"/>
              </a:spcAft>
              <a:buNone/>
            </a:pPr>
            <a:endParaRPr sz="1600" b="1" dirty="0">
              <a:solidFill>
                <a:schemeClr val="accent4"/>
              </a:solidFill>
              <a:latin typeface="Droid Sans"/>
              <a:ea typeface="Droid Sans"/>
              <a:cs typeface="Droid Sans"/>
              <a:sym typeface="Droid Sans"/>
            </a:endParaRPr>
          </a:p>
          <a:p>
            <a:pPr marL="0" lvl="0" indent="0" algn="ctr" rtl="0">
              <a:spcBef>
                <a:spcPts val="0"/>
              </a:spcBef>
              <a:spcAft>
                <a:spcPts val="0"/>
              </a:spcAft>
              <a:buNone/>
            </a:pPr>
            <a:endParaRPr sz="1600" b="1" dirty="0">
              <a:solidFill>
                <a:schemeClr val="accent4"/>
              </a:solidFill>
              <a:latin typeface="Droid Sans"/>
              <a:ea typeface="Droid Sans"/>
              <a:cs typeface="Droid Sans"/>
              <a:sym typeface="Droid Sans"/>
            </a:endParaRPr>
          </a:p>
          <a:p>
            <a:pPr marL="0" lvl="0" indent="0" algn="ctr" rtl="0">
              <a:spcBef>
                <a:spcPts val="0"/>
              </a:spcBef>
              <a:spcAft>
                <a:spcPts val="0"/>
              </a:spcAft>
              <a:buNone/>
            </a:pPr>
            <a:endParaRPr sz="1600" b="1" dirty="0">
              <a:solidFill>
                <a:schemeClr val="accent4"/>
              </a:solidFill>
              <a:latin typeface="Droid Sans"/>
              <a:ea typeface="Droid Sans"/>
              <a:cs typeface="Droid Sans"/>
              <a:sym typeface="Droid Sans"/>
            </a:endParaRPr>
          </a:p>
          <a:p>
            <a:pPr marL="0" lvl="0" indent="0" algn="ctr" rtl="0">
              <a:spcBef>
                <a:spcPts val="0"/>
              </a:spcBef>
              <a:spcAft>
                <a:spcPts val="0"/>
              </a:spcAft>
              <a:buNone/>
            </a:pPr>
            <a:endParaRPr sz="1600" b="1" dirty="0">
              <a:solidFill>
                <a:schemeClr val="accent4"/>
              </a:solidFill>
              <a:latin typeface="Droid Sans"/>
              <a:ea typeface="Droid Sans"/>
              <a:cs typeface="Droid Sans"/>
              <a:sym typeface="Droid Sans"/>
            </a:endParaRPr>
          </a:p>
        </p:txBody>
      </p:sp>
      <p:sp>
        <p:nvSpPr>
          <p:cNvPr id="3894" name="Google Shape;3894;p19"/>
          <p:cNvSpPr/>
          <p:nvPr/>
        </p:nvSpPr>
        <p:spPr>
          <a:xfrm>
            <a:off x="1292758" y="1892442"/>
            <a:ext cx="2755991" cy="2221482"/>
          </a:xfrm>
          <a:prstGeom prst="ellipse">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dirty="0">
              <a:solidFill>
                <a:schemeClr val="lt1"/>
              </a:solidFill>
              <a:latin typeface="Droid Sans"/>
              <a:ea typeface="Droid Sans"/>
              <a:cs typeface="Droid Sans"/>
              <a:sym typeface="Droid Sans"/>
            </a:endParaRPr>
          </a:p>
          <a:p>
            <a:pPr marL="0" lvl="0" indent="0" algn="ctr" rtl="0">
              <a:spcBef>
                <a:spcPts val="0"/>
              </a:spcBef>
              <a:spcAft>
                <a:spcPts val="0"/>
              </a:spcAft>
              <a:buNone/>
            </a:pPr>
            <a:endParaRPr sz="1600" b="1" dirty="0">
              <a:solidFill>
                <a:schemeClr val="lt1"/>
              </a:solidFill>
              <a:latin typeface="Droid Sans"/>
              <a:ea typeface="Droid Sans"/>
              <a:cs typeface="Droid Sans"/>
              <a:sym typeface="Droid Sans"/>
            </a:endParaRPr>
          </a:p>
          <a:p>
            <a:pPr marL="0" lvl="0" indent="0" algn="ctr" rtl="0">
              <a:spcBef>
                <a:spcPts val="0"/>
              </a:spcBef>
              <a:spcAft>
                <a:spcPts val="0"/>
              </a:spcAft>
              <a:buNone/>
            </a:pPr>
            <a:endParaRPr sz="1600" b="1" dirty="0">
              <a:solidFill>
                <a:schemeClr val="lt1"/>
              </a:solidFill>
              <a:latin typeface="Droid Sans"/>
              <a:ea typeface="Droid Sans"/>
              <a:cs typeface="Droid Sans"/>
              <a:sym typeface="Droid Sans"/>
            </a:endParaRPr>
          </a:p>
          <a:p>
            <a:pPr marL="0" lvl="0" indent="0" algn="ctr" rtl="0">
              <a:spcBef>
                <a:spcPts val="0"/>
              </a:spcBef>
              <a:spcAft>
                <a:spcPts val="0"/>
              </a:spcAft>
              <a:buNone/>
            </a:pPr>
            <a:r>
              <a:rPr lang="en" sz="1600" b="1" dirty="0">
                <a:solidFill>
                  <a:schemeClr val="lt1"/>
                </a:solidFill>
                <a:latin typeface="Droid Sans"/>
                <a:ea typeface="Droid Sans"/>
                <a:cs typeface="Droid Sans"/>
                <a:sym typeface="Droid Sans"/>
              </a:rPr>
              <a:t> </a:t>
            </a:r>
            <a:endParaRPr sz="1600" b="1" dirty="0">
              <a:solidFill>
                <a:schemeClr val="lt1"/>
              </a:solidFill>
              <a:latin typeface="Droid Sans"/>
              <a:ea typeface="Droid Sans"/>
              <a:cs typeface="Droid Sans"/>
              <a:sym typeface="Droid Sans"/>
            </a:endParaRPr>
          </a:p>
          <a:p>
            <a:pPr marL="0" lvl="0" indent="0" algn="ctr" rtl="0">
              <a:spcBef>
                <a:spcPts val="0"/>
              </a:spcBef>
              <a:spcAft>
                <a:spcPts val="0"/>
              </a:spcAft>
              <a:buNone/>
            </a:pPr>
            <a:endParaRPr sz="1600" b="1" dirty="0">
              <a:solidFill>
                <a:schemeClr val="lt1"/>
              </a:solidFill>
              <a:latin typeface="Droid Sans"/>
              <a:ea typeface="Droid Sans"/>
              <a:cs typeface="Droid Sans"/>
              <a:sym typeface="Droid Sans"/>
            </a:endParaRPr>
          </a:p>
        </p:txBody>
      </p:sp>
      <p:sp>
        <p:nvSpPr>
          <p:cNvPr id="3895" name="Google Shape;3895;p19"/>
          <p:cNvSpPr/>
          <p:nvPr/>
        </p:nvSpPr>
        <p:spPr>
          <a:xfrm>
            <a:off x="1722384" y="2717617"/>
            <a:ext cx="1854942" cy="1267589"/>
          </a:xfrm>
          <a:prstGeom prst="ellipse">
            <a:avLst/>
          </a:prstGeom>
          <a:solidFill>
            <a:srgbClr val="00295C"/>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dirty="0">
              <a:solidFill>
                <a:schemeClr val="accent4"/>
              </a:solidFill>
              <a:latin typeface="Droid Sans"/>
              <a:ea typeface="Droid Sans"/>
              <a:cs typeface="Droid Sans"/>
              <a:sym typeface="Droid Sans"/>
            </a:endParaRPr>
          </a:p>
        </p:txBody>
      </p:sp>
      <p:cxnSp>
        <p:nvCxnSpPr>
          <p:cNvPr id="5" name="Straight Connector 4">
            <a:extLst>
              <a:ext uri="{FF2B5EF4-FFF2-40B4-BE49-F238E27FC236}">
                <a16:creationId xmlns:a16="http://schemas.microsoft.com/office/drawing/2014/main" id="{31548DA2-4E85-36E5-B3E9-CCC7EE7606C6}"/>
              </a:ext>
            </a:extLst>
          </p:cNvPr>
          <p:cNvCxnSpPr>
            <a:cxnSpLocks/>
          </p:cNvCxnSpPr>
          <p:nvPr/>
        </p:nvCxnSpPr>
        <p:spPr>
          <a:xfrm>
            <a:off x="3735854" y="1892442"/>
            <a:ext cx="1196327" cy="0"/>
          </a:xfrm>
          <a:prstGeom prst="line">
            <a:avLst/>
          </a:prstGeom>
          <a:ln w="127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Google Shape;3901;p20">
            <a:extLst>
              <a:ext uri="{FF2B5EF4-FFF2-40B4-BE49-F238E27FC236}">
                <a16:creationId xmlns:a16="http://schemas.microsoft.com/office/drawing/2014/main" id="{FAFBA74B-3177-227E-D8E6-F9F6EC7A41C8}"/>
              </a:ext>
            </a:extLst>
          </p:cNvPr>
          <p:cNvSpPr txBox="1">
            <a:spLocks/>
          </p:cNvSpPr>
          <p:nvPr/>
        </p:nvSpPr>
        <p:spPr>
          <a:xfrm>
            <a:off x="1489393" y="1382657"/>
            <a:ext cx="2973327" cy="528760"/>
          </a:xfrm>
          <a:prstGeom prst="rect">
            <a:avLst/>
          </a:prstGeom>
        </p:spPr>
        <p:txBody>
          <a:bodyPr spcFirstLastPara="1" vert="horz" wrap="square" lIns="91425" tIns="91425" rIns="91425" bIns="91425" rtlCol="0" anchor="t" anchorCtr="0">
            <a:noAutofit/>
          </a:bodyPr>
          <a:lstStyle>
            <a:lvl1pPr marL="457200" lvl="0" indent="-381000" algn="l" defTabSz="685800" rtl="0" eaLnBrk="1" latinLnBrk="0" hangingPunct="1">
              <a:lnSpc>
                <a:spcPct val="90000"/>
              </a:lnSpc>
              <a:spcBef>
                <a:spcPts val="600"/>
              </a:spcBef>
              <a:spcAft>
                <a:spcPts val="0"/>
              </a:spcAft>
              <a:buSzPts val="2400"/>
              <a:buFont typeface="Arial" panose="020B0604020202020204" pitchFamily="34" charset="0"/>
              <a:buChar char="▪"/>
              <a:defRPr sz="2100" kern="1200">
                <a:solidFill>
                  <a:schemeClr val="tx1"/>
                </a:solidFill>
                <a:latin typeface="+mn-lt"/>
                <a:ea typeface="+mn-ea"/>
                <a:cs typeface="+mn-cs"/>
              </a:defRPr>
            </a:lvl1pPr>
            <a:lvl2pPr marL="914400" lvl="1" indent="-381000" algn="l" defTabSz="685800" rtl="0" eaLnBrk="1" latinLnBrk="0" hangingPunct="1">
              <a:lnSpc>
                <a:spcPct val="90000"/>
              </a:lnSpc>
              <a:spcBef>
                <a:spcPts val="0"/>
              </a:spcBef>
              <a:spcAft>
                <a:spcPts val="0"/>
              </a:spcAft>
              <a:buSzPts val="2400"/>
              <a:buFont typeface="Arial" panose="020B0604020202020204" pitchFamily="34" charset="0"/>
              <a:buChar char="▫"/>
              <a:defRPr sz="1800" kern="1200">
                <a:solidFill>
                  <a:schemeClr val="tx1"/>
                </a:solidFill>
                <a:latin typeface="+mn-lt"/>
                <a:ea typeface="+mn-ea"/>
                <a:cs typeface="+mn-cs"/>
              </a:defRPr>
            </a:lvl2pPr>
            <a:lvl3pPr marL="1371600" lvl="2" indent="-381000" algn="l" defTabSz="685800" rtl="0" eaLnBrk="1" latinLnBrk="0" hangingPunct="1">
              <a:lnSpc>
                <a:spcPct val="90000"/>
              </a:lnSpc>
              <a:spcBef>
                <a:spcPts val="0"/>
              </a:spcBef>
              <a:spcAft>
                <a:spcPts val="0"/>
              </a:spcAft>
              <a:buSzPts val="2400"/>
              <a:buFont typeface="Arial" panose="020B0604020202020204" pitchFamily="34" charset="0"/>
              <a:buChar char="▫"/>
              <a:defRPr sz="1500" kern="1200">
                <a:solidFill>
                  <a:schemeClr val="tx1"/>
                </a:solidFill>
                <a:latin typeface="+mn-lt"/>
                <a:ea typeface="+mn-ea"/>
                <a:cs typeface="+mn-cs"/>
              </a:defRPr>
            </a:lvl3pPr>
            <a:lvl4pPr marL="1828800" lvl="3"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4pPr>
            <a:lvl5pPr marL="2286000" lvl="4"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5pPr>
            <a:lvl6pPr marL="2743200" lvl="5"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6pPr>
            <a:lvl7pPr marL="3200400" lvl="6"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7pPr>
            <a:lvl8pPr marL="3657600" lvl="7"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8pPr>
            <a:lvl9pPr marL="4114800" lvl="8"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9pPr>
          </a:lstStyle>
          <a:p>
            <a:pPr marL="76200" indent="0">
              <a:buFont typeface="Arial" panose="020B0604020202020204" pitchFamily="34" charset="0"/>
              <a:buNone/>
            </a:pPr>
            <a:r>
              <a:rPr lang="en-CA" sz="1800" b="1" dirty="0">
                <a:solidFill>
                  <a:srgbClr val="00295C"/>
                </a:solidFill>
                <a:latin typeface="Aptos" panose="020B0004020202020204" pitchFamily="34" charset="0"/>
                <a:ea typeface="Titillium Web"/>
                <a:cs typeface="Titillium Web"/>
                <a:sym typeface="Titillium Web"/>
              </a:rPr>
              <a:t>Artificial Intelligence</a:t>
            </a:r>
          </a:p>
          <a:p>
            <a:pPr marL="76200" indent="0">
              <a:buFont typeface="Arial" panose="020B0604020202020204" pitchFamily="34" charset="0"/>
              <a:buNone/>
            </a:pPr>
            <a:endParaRPr lang="en-CA" sz="1000" dirty="0">
              <a:solidFill>
                <a:schemeClr val="bg1"/>
              </a:solidFill>
              <a:latin typeface="Titillium Web"/>
              <a:sym typeface="Titillium Web"/>
            </a:endParaRPr>
          </a:p>
          <a:p>
            <a:pPr marL="76200" indent="0">
              <a:buFont typeface="Arial" panose="020B0604020202020204" pitchFamily="34" charset="0"/>
              <a:buNone/>
            </a:pPr>
            <a:endParaRPr lang="en-CA" sz="1000" dirty="0">
              <a:solidFill>
                <a:schemeClr val="bg1"/>
              </a:solidFill>
              <a:latin typeface="Titillium Web"/>
              <a:sym typeface="Titillium Web"/>
            </a:endParaRPr>
          </a:p>
        </p:txBody>
      </p:sp>
      <p:sp>
        <p:nvSpPr>
          <p:cNvPr id="4" name="Google Shape;3901;p20">
            <a:extLst>
              <a:ext uri="{FF2B5EF4-FFF2-40B4-BE49-F238E27FC236}">
                <a16:creationId xmlns:a16="http://schemas.microsoft.com/office/drawing/2014/main" id="{F3ED75EA-114C-A638-0A89-32B165775919}"/>
              </a:ext>
            </a:extLst>
          </p:cNvPr>
          <p:cNvSpPr txBox="1">
            <a:spLocks/>
          </p:cNvSpPr>
          <p:nvPr/>
        </p:nvSpPr>
        <p:spPr>
          <a:xfrm>
            <a:off x="4968287" y="2227170"/>
            <a:ext cx="2973327" cy="1029821"/>
          </a:xfrm>
          <a:prstGeom prst="rect">
            <a:avLst/>
          </a:prstGeom>
        </p:spPr>
        <p:txBody>
          <a:bodyPr spcFirstLastPara="1" vert="horz" wrap="square" lIns="91425" tIns="91425" rIns="91425" bIns="91425" rtlCol="0" anchor="t" anchorCtr="0">
            <a:noAutofit/>
          </a:bodyPr>
          <a:lstStyle>
            <a:lvl1pPr marL="457200" lvl="0" indent="-381000" algn="l" defTabSz="685800" rtl="0" eaLnBrk="1" latinLnBrk="0" hangingPunct="1">
              <a:lnSpc>
                <a:spcPct val="90000"/>
              </a:lnSpc>
              <a:spcBef>
                <a:spcPts val="600"/>
              </a:spcBef>
              <a:spcAft>
                <a:spcPts val="0"/>
              </a:spcAft>
              <a:buSzPts val="2400"/>
              <a:buFont typeface="Arial" panose="020B0604020202020204" pitchFamily="34" charset="0"/>
              <a:buChar char="▪"/>
              <a:defRPr sz="2100" kern="1200">
                <a:solidFill>
                  <a:schemeClr val="tx1"/>
                </a:solidFill>
                <a:latin typeface="+mn-lt"/>
                <a:ea typeface="+mn-ea"/>
                <a:cs typeface="+mn-cs"/>
              </a:defRPr>
            </a:lvl1pPr>
            <a:lvl2pPr marL="914400" lvl="1" indent="-381000" algn="l" defTabSz="685800" rtl="0" eaLnBrk="1" latinLnBrk="0" hangingPunct="1">
              <a:lnSpc>
                <a:spcPct val="90000"/>
              </a:lnSpc>
              <a:spcBef>
                <a:spcPts val="0"/>
              </a:spcBef>
              <a:spcAft>
                <a:spcPts val="0"/>
              </a:spcAft>
              <a:buSzPts val="2400"/>
              <a:buFont typeface="Arial" panose="020B0604020202020204" pitchFamily="34" charset="0"/>
              <a:buChar char="▫"/>
              <a:defRPr sz="1800" kern="1200">
                <a:solidFill>
                  <a:schemeClr val="tx1"/>
                </a:solidFill>
                <a:latin typeface="+mn-lt"/>
                <a:ea typeface="+mn-ea"/>
                <a:cs typeface="+mn-cs"/>
              </a:defRPr>
            </a:lvl2pPr>
            <a:lvl3pPr marL="1371600" lvl="2" indent="-381000" algn="l" defTabSz="685800" rtl="0" eaLnBrk="1" latinLnBrk="0" hangingPunct="1">
              <a:lnSpc>
                <a:spcPct val="90000"/>
              </a:lnSpc>
              <a:spcBef>
                <a:spcPts val="0"/>
              </a:spcBef>
              <a:spcAft>
                <a:spcPts val="0"/>
              </a:spcAft>
              <a:buSzPts val="2400"/>
              <a:buFont typeface="Arial" panose="020B0604020202020204" pitchFamily="34" charset="0"/>
              <a:buChar char="▫"/>
              <a:defRPr sz="1500" kern="1200">
                <a:solidFill>
                  <a:schemeClr val="tx1"/>
                </a:solidFill>
                <a:latin typeface="+mn-lt"/>
                <a:ea typeface="+mn-ea"/>
                <a:cs typeface="+mn-cs"/>
              </a:defRPr>
            </a:lvl3pPr>
            <a:lvl4pPr marL="1828800" lvl="3"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4pPr>
            <a:lvl5pPr marL="2286000" lvl="4"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5pPr>
            <a:lvl6pPr marL="2743200" lvl="5"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6pPr>
            <a:lvl7pPr marL="3200400" lvl="6"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7pPr>
            <a:lvl8pPr marL="3657600" lvl="7"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8pPr>
            <a:lvl9pPr marL="4114800" lvl="8"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9pPr>
          </a:lstStyle>
          <a:p>
            <a:pPr marL="76200" indent="0">
              <a:buNone/>
            </a:pPr>
            <a:r>
              <a:rPr lang="en-CA" sz="1800" dirty="0">
                <a:latin typeface="Aptos" panose="020B0004020202020204" pitchFamily="34" charset="0"/>
                <a:sym typeface="Titillium Web"/>
              </a:rPr>
              <a:t>Ability to </a:t>
            </a:r>
            <a:r>
              <a:rPr lang="en-CA" sz="1800" b="1" i="1" dirty="0">
                <a:latin typeface="Aptos" panose="020B0004020202020204" pitchFamily="34" charset="0"/>
                <a:sym typeface="Titillium Web"/>
              </a:rPr>
              <a:t>learn automatically </a:t>
            </a:r>
            <a:r>
              <a:rPr lang="en-CA" sz="1800" dirty="0">
                <a:latin typeface="Aptos" panose="020B0004020202020204" pitchFamily="34" charset="0"/>
                <a:sym typeface="Titillium Web"/>
              </a:rPr>
              <a:t>(e.g. without explicit programming)</a:t>
            </a:r>
          </a:p>
          <a:p>
            <a:pPr marL="76200" indent="0">
              <a:buFont typeface="Arial" panose="020B0604020202020204" pitchFamily="34" charset="0"/>
              <a:buNone/>
            </a:pPr>
            <a:endParaRPr lang="en-CA" sz="1800" dirty="0">
              <a:latin typeface="Aptos" panose="020B0004020202020204" pitchFamily="34" charset="0"/>
              <a:ea typeface="Titillium Web"/>
              <a:cs typeface="Titillium Web"/>
              <a:sym typeface="Titillium Web"/>
            </a:endParaRPr>
          </a:p>
          <a:p>
            <a:pPr marL="76200" indent="0">
              <a:buFont typeface="Arial" panose="020B0604020202020204" pitchFamily="34" charset="0"/>
              <a:buNone/>
            </a:pPr>
            <a:endParaRPr lang="en-CA" sz="1000" dirty="0">
              <a:latin typeface="Aptos" panose="020B0004020202020204" pitchFamily="34" charset="0"/>
              <a:sym typeface="Titillium Web"/>
            </a:endParaRPr>
          </a:p>
          <a:p>
            <a:pPr marL="76200" indent="0">
              <a:buFont typeface="Arial" panose="020B0604020202020204" pitchFamily="34" charset="0"/>
              <a:buNone/>
            </a:pPr>
            <a:endParaRPr lang="en-CA" sz="1000" dirty="0">
              <a:latin typeface="Aptos" panose="020B0004020202020204" pitchFamily="34" charset="0"/>
              <a:sym typeface="Titillium Web"/>
            </a:endParaRPr>
          </a:p>
        </p:txBody>
      </p:sp>
      <p:cxnSp>
        <p:nvCxnSpPr>
          <p:cNvPr id="6" name="Straight Connector 5">
            <a:extLst>
              <a:ext uri="{FF2B5EF4-FFF2-40B4-BE49-F238E27FC236}">
                <a16:creationId xmlns:a16="http://schemas.microsoft.com/office/drawing/2014/main" id="{57D0F4D0-AB33-0192-5A7E-EDFB16153125}"/>
              </a:ext>
            </a:extLst>
          </p:cNvPr>
          <p:cNvCxnSpPr>
            <a:cxnSpLocks/>
          </p:cNvCxnSpPr>
          <p:nvPr/>
        </p:nvCxnSpPr>
        <p:spPr>
          <a:xfrm>
            <a:off x="3487271" y="2793406"/>
            <a:ext cx="1481016" cy="0"/>
          </a:xfrm>
          <a:prstGeom prst="line">
            <a:avLst/>
          </a:prstGeom>
          <a:ln w="127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Google Shape;3901;p20">
            <a:extLst>
              <a:ext uri="{FF2B5EF4-FFF2-40B4-BE49-F238E27FC236}">
                <a16:creationId xmlns:a16="http://schemas.microsoft.com/office/drawing/2014/main" id="{B297F948-2320-B391-D4B2-A25A1B4AC466}"/>
              </a:ext>
            </a:extLst>
          </p:cNvPr>
          <p:cNvSpPr txBox="1">
            <a:spLocks/>
          </p:cNvSpPr>
          <p:nvPr/>
        </p:nvSpPr>
        <p:spPr>
          <a:xfrm>
            <a:off x="4968287" y="3210485"/>
            <a:ext cx="2973327" cy="1029821"/>
          </a:xfrm>
          <a:prstGeom prst="rect">
            <a:avLst/>
          </a:prstGeom>
        </p:spPr>
        <p:txBody>
          <a:bodyPr spcFirstLastPara="1" vert="horz" wrap="square" lIns="91425" tIns="91425" rIns="91425" bIns="91425" rtlCol="0" anchor="t" anchorCtr="0">
            <a:noAutofit/>
          </a:bodyPr>
          <a:lstStyle>
            <a:lvl1pPr marL="457200" lvl="0" indent="-381000" algn="l" defTabSz="685800" rtl="0" eaLnBrk="1" latinLnBrk="0" hangingPunct="1">
              <a:lnSpc>
                <a:spcPct val="90000"/>
              </a:lnSpc>
              <a:spcBef>
                <a:spcPts val="600"/>
              </a:spcBef>
              <a:spcAft>
                <a:spcPts val="0"/>
              </a:spcAft>
              <a:buSzPts val="2400"/>
              <a:buFont typeface="Arial" panose="020B0604020202020204" pitchFamily="34" charset="0"/>
              <a:buChar char="▪"/>
              <a:defRPr sz="2100" kern="1200">
                <a:solidFill>
                  <a:schemeClr val="tx1"/>
                </a:solidFill>
                <a:latin typeface="+mn-lt"/>
                <a:ea typeface="+mn-ea"/>
                <a:cs typeface="+mn-cs"/>
              </a:defRPr>
            </a:lvl1pPr>
            <a:lvl2pPr marL="914400" lvl="1" indent="-381000" algn="l" defTabSz="685800" rtl="0" eaLnBrk="1" latinLnBrk="0" hangingPunct="1">
              <a:lnSpc>
                <a:spcPct val="90000"/>
              </a:lnSpc>
              <a:spcBef>
                <a:spcPts val="0"/>
              </a:spcBef>
              <a:spcAft>
                <a:spcPts val="0"/>
              </a:spcAft>
              <a:buSzPts val="2400"/>
              <a:buFont typeface="Arial" panose="020B0604020202020204" pitchFamily="34" charset="0"/>
              <a:buChar char="▫"/>
              <a:defRPr sz="1800" kern="1200">
                <a:solidFill>
                  <a:schemeClr val="tx1"/>
                </a:solidFill>
                <a:latin typeface="+mn-lt"/>
                <a:ea typeface="+mn-ea"/>
                <a:cs typeface="+mn-cs"/>
              </a:defRPr>
            </a:lvl2pPr>
            <a:lvl3pPr marL="1371600" lvl="2" indent="-381000" algn="l" defTabSz="685800" rtl="0" eaLnBrk="1" latinLnBrk="0" hangingPunct="1">
              <a:lnSpc>
                <a:spcPct val="90000"/>
              </a:lnSpc>
              <a:spcBef>
                <a:spcPts val="0"/>
              </a:spcBef>
              <a:spcAft>
                <a:spcPts val="0"/>
              </a:spcAft>
              <a:buSzPts val="2400"/>
              <a:buFont typeface="Arial" panose="020B0604020202020204" pitchFamily="34" charset="0"/>
              <a:buChar char="▫"/>
              <a:defRPr sz="1500" kern="1200">
                <a:solidFill>
                  <a:schemeClr val="tx1"/>
                </a:solidFill>
                <a:latin typeface="+mn-lt"/>
                <a:ea typeface="+mn-ea"/>
                <a:cs typeface="+mn-cs"/>
              </a:defRPr>
            </a:lvl3pPr>
            <a:lvl4pPr marL="1828800" lvl="3"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4pPr>
            <a:lvl5pPr marL="2286000" lvl="4"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5pPr>
            <a:lvl6pPr marL="2743200" lvl="5"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6pPr>
            <a:lvl7pPr marL="3200400" lvl="6"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7pPr>
            <a:lvl8pPr marL="3657600" lvl="7"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8pPr>
            <a:lvl9pPr marL="4114800" lvl="8"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9pPr>
          </a:lstStyle>
          <a:p>
            <a:pPr marL="76200" lvl="0" indent="0" algn="l" rtl="0">
              <a:spcBef>
                <a:spcPts val="600"/>
              </a:spcBef>
              <a:spcAft>
                <a:spcPts val="0"/>
              </a:spcAft>
              <a:buSzPts val="2400"/>
              <a:buNone/>
            </a:pPr>
            <a:r>
              <a:rPr lang="en-CA" sz="1800" dirty="0">
                <a:latin typeface="Aptos" panose="020B0004020202020204" pitchFamily="34" charset="0"/>
                <a:sym typeface="Titillium Web"/>
              </a:rPr>
              <a:t>More complexity in algorithm structure (e.g., neural network)</a:t>
            </a:r>
          </a:p>
          <a:p>
            <a:pPr marL="76200" indent="0">
              <a:buFont typeface="Arial" panose="020B0604020202020204" pitchFamily="34" charset="0"/>
              <a:buNone/>
            </a:pPr>
            <a:endParaRPr lang="en-CA" sz="1000" dirty="0">
              <a:latin typeface="Aptos" panose="020B0004020202020204" pitchFamily="34" charset="0"/>
              <a:sym typeface="Titillium Web"/>
            </a:endParaRPr>
          </a:p>
        </p:txBody>
      </p:sp>
      <p:cxnSp>
        <p:nvCxnSpPr>
          <p:cNvPr id="10" name="Straight Connector 9">
            <a:extLst>
              <a:ext uri="{FF2B5EF4-FFF2-40B4-BE49-F238E27FC236}">
                <a16:creationId xmlns:a16="http://schemas.microsoft.com/office/drawing/2014/main" id="{95B7797B-1514-2212-DDFC-791634307EFD}"/>
              </a:ext>
            </a:extLst>
          </p:cNvPr>
          <p:cNvCxnSpPr>
            <a:cxnSpLocks/>
          </p:cNvCxnSpPr>
          <p:nvPr/>
        </p:nvCxnSpPr>
        <p:spPr>
          <a:xfrm>
            <a:off x="2832847" y="3730230"/>
            <a:ext cx="2135440" cy="0"/>
          </a:xfrm>
          <a:prstGeom prst="line">
            <a:avLst/>
          </a:prstGeom>
          <a:ln w="127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 name="Google Shape;3901;p20">
            <a:extLst>
              <a:ext uri="{FF2B5EF4-FFF2-40B4-BE49-F238E27FC236}">
                <a16:creationId xmlns:a16="http://schemas.microsoft.com/office/drawing/2014/main" id="{B4FB51C4-E2F8-0E29-5845-BA57B95F9491}"/>
              </a:ext>
            </a:extLst>
          </p:cNvPr>
          <p:cNvSpPr txBox="1">
            <a:spLocks/>
          </p:cNvSpPr>
          <p:nvPr/>
        </p:nvSpPr>
        <p:spPr>
          <a:xfrm>
            <a:off x="1610585" y="2176765"/>
            <a:ext cx="2973327" cy="528760"/>
          </a:xfrm>
          <a:prstGeom prst="rect">
            <a:avLst/>
          </a:prstGeom>
        </p:spPr>
        <p:txBody>
          <a:bodyPr spcFirstLastPara="1" vert="horz" wrap="square" lIns="91425" tIns="91425" rIns="91425" bIns="91425" rtlCol="0" anchor="t" anchorCtr="0">
            <a:noAutofit/>
          </a:bodyPr>
          <a:lstStyle>
            <a:lvl1pPr marL="457200" lvl="0" indent="-381000" algn="l" defTabSz="685800" rtl="0" eaLnBrk="1" latinLnBrk="0" hangingPunct="1">
              <a:lnSpc>
                <a:spcPct val="90000"/>
              </a:lnSpc>
              <a:spcBef>
                <a:spcPts val="600"/>
              </a:spcBef>
              <a:spcAft>
                <a:spcPts val="0"/>
              </a:spcAft>
              <a:buSzPts val="2400"/>
              <a:buFont typeface="Arial" panose="020B0604020202020204" pitchFamily="34" charset="0"/>
              <a:buChar char="▪"/>
              <a:defRPr sz="2100" kern="1200">
                <a:solidFill>
                  <a:schemeClr val="tx1"/>
                </a:solidFill>
                <a:latin typeface="+mn-lt"/>
                <a:ea typeface="+mn-ea"/>
                <a:cs typeface="+mn-cs"/>
              </a:defRPr>
            </a:lvl1pPr>
            <a:lvl2pPr marL="914400" lvl="1" indent="-381000" algn="l" defTabSz="685800" rtl="0" eaLnBrk="1" latinLnBrk="0" hangingPunct="1">
              <a:lnSpc>
                <a:spcPct val="90000"/>
              </a:lnSpc>
              <a:spcBef>
                <a:spcPts val="0"/>
              </a:spcBef>
              <a:spcAft>
                <a:spcPts val="0"/>
              </a:spcAft>
              <a:buSzPts val="2400"/>
              <a:buFont typeface="Arial" panose="020B0604020202020204" pitchFamily="34" charset="0"/>
              <a:buChar char="▫"/>
              <a:defRPr sz="1800" kern="1200">
                <a:solidFill>
                  <a:schemeClr val="tx1"/>
                </a:solidFill>
                <a:latin typeface="+mn-lt"/>
                <a:ea typeface="+mn-ea"/>
                <a:cs typeface="+mn-cs"/>
              </a:defRPr>
            </a:lvl2pPr>
            <a:lvl3pPr marL="1371600" lvl="2" indent="-381000" algn="l" defTabSz="685800" rtl="0" eaLnBrk="1" latinLnBrk="0" hangingPunct="1">
              <a:lnSpc>
                <a:spcPct val="90000"/>
              </a:lnSpc>
              <a:spcBef>
                <a:spcPts val="0"/>
              </a:spcBef>
              <a:spcAft>
                <a:spcPts val="0"/>
              </a:spcAft>
              <a:buSzPts val="2400"/>
              <a:buFont typeface="Arial" panose="020B0604020202020204" pitchFamily="34" charset="0"/>
              <a:buChar char="▫"/>
              <a:defRPr sz="1500" kern="1200">
                <a:solidFill>
                  <a:schemeClr val="tx1"/>
                </a:solidFill>
                <a:latin typeface="+mn-lt"/>
                <a:ea typeface="+mn-ea"/>
                <a:cs typeface="+mn-cs"/>
              </a:defRPr>
            </a:lvl3pPr>
            <a:lvl4pPr marL="1828800" lvl="3"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4pPr>
            <a:lvl5pPr marL="2286000" lvl="4"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5pPr>
            <a:lvl6pPr marL="2743200" lvl="5"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6pPr>
            <a:lvl7pPr marL="3200400" lvl="6"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7pPr>
            <a:lvl8pPr marL="3657600" lvl="7"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8pPr>
            <a:lvl9pPr marL="4114800" lvl="8"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9pPr>
          </a:lstStyle>
          <a:p>
            <a:pPr marL="76200" indent="0">
              <a:buFont typeface="Arial" panose="020B0604020202020204" pitchFamily="34" charset="0"/>
              <a:buNone/>
            </a:pPr>
            <a:r>
              <a:rPr lang="en-CA" sz="1800" b="1" dirty="0">
                <a:solidFill>
                  <a:srgbClr val="00295C"/>
                </a:solidFill>
                <a:latin typeface="Aptos" panose="020B0004020202020204" pitchFamily="34" charset="0"/>
                <a:ea typeface="Titillium Web"/>
                <a:cs typeface="Titillium Web"/>
                <a:sym typeface="Titillium Web"/>
              </a:rPr>
              <a:t>Machine Learning</a:t>
            </a:r>
          </a:p>
          <a:p>
            <a:pPr marL="76200" indent="0">
              <a:buFont typeface="Arial" panose="020B0604020202020204" pitchFamily="34" charset="0"/>
              <a:buNone/>
            </a:pPr>
            <a:endParaRPr lang="en-CA" sz="1000" dirty="0">
              <a:solidFill>
                <a:schemeClr val="bg1"/>
              </a:solidFill>
              <a:latin typeface="Titillium Web"/>
              <a:sym typeface="Titillium Web"/>
            </a:endParaRPr>
          </a:p>
          <a:p>
            <a:pPr marL="76200" indent="0">
              <a:buFont typeface="Arial" panose="020B0604020202020204" pitchFamily="34" charset="0"/>
              <a:buNone/>
            </a:pPr>
            <a:endParaRPr lang="en-CA" sz="1000" dirty="0">
              <a:solidFill>
                <a:schemeClr val="bg1"/>
              </a:solidFill>
              <a:latin typeface="Titillium Web"/>
              <a:sym typeface="Titillium Web"/>
            </a:endParaRPr>
          </a:p>
        </p:txBody>
      </p:sp>
      <p:sp>
        <p:nvSpPr>
          <p:cNvPr id="13" name="Google Shape;3901;p20">
            <a:extLst>
              <a:ext uri="{FF2B5EF4-FFF2-40B4-BE49-F238E27FC236}">
                <a16:creationId xmlns:a16="http://schemas.microsoft.com/office/drawing/2014/main" id="{C2820A1F-E500-2CD4-F1F3-C77A93A6889B}"/>
              </a:ext>
            </a:extLst>
          </p:cNvPr>
          <p:cNvSpPr txBox="1">
            <a:spLocks/>
          </p:cNvSpPr>
          <p:nvPr/>
        </p:nvSpPr>
        <p:spPr>
          <a:xfrm>
            <a:off x="1832189" y="2923668"/>
            <a:ext cx="1542585" cy="528760"/>
          </a:xfrm>
          <a:prstGeom prst="rect">
            <a:avLst/>
          </a:prstGeom>
        </p:spPr>
        <p:txBody>
          <a:bodyPr spcFirstLastPara="1" vert="horz" wrap="square" lIns="91425" tIns="91425" rIns="91425" bIns="91425" rtlCol="0" anchor="t" anchorCtr="0">
            <a:noAutofit/>
          </a:bodyPr>
          <a:lstStyle>
            <a:lvl1pPr marL="457200" lvl="0" indent="-381000" algn="l" defTabSz="685800" rtl="0" eaLnBrk="1" latinLnBrk="0" hangingPunct="1">
              <a:lnSpc>
                <a:spcPct val="90000"/>
              </a:lnSpc>
              <a:spcBef>
                <a:spcPts val="600"/>
              </a:spcBef>
              <a:spcAft>
                <a:spcPts val="0"/>
              </a:spcAft>
              <a:buSzPts val="2400"/>
              <a:buFont typeface="Arial" panose="020B0604020202020204" pitchFamily="34" charset="0"/>
              <a:buChar char="▪"/>
              <a:defRPr sz="2100" kern="1200">
                <a:solidFill>
                  <a:schemeClr val="tx1"/>
                </a:solidFill>
                <a:latin typeface="+mn-lt"/>
                <a:ea typeface="+mn-ea"/>
                <a:cs typeface="+mn-cs"/>
              </a:defRPr>
            </a:lvl1pPr>
            <a:lvl2pPr marL="914400" lvl="1" indent="-381000" algn="l" defTabSz="685800" rtl="0" eaLnBrk="1" latinLnBrk="0" hangingPunct="1">
              <a:lnSpc>
                <a:spcPct val="90000"/>
              </a:lnSpc>
              <a:spcBef>
                <a:spcPts val="0"/>
              </a:spcBef>
              <a:spcAft>
                <a:spcPts val="0"/>
              </a:spcAft>
              <a:buSzPts val="2400"/>
              <a:buFont typeface="Arial" panose="020B0604020202020204" pitchFamily="34" charset="0"/>
              <a:buChar char="▫"/>
              <a:defRPr sz="1800" kern="1200">
                <a:solidFill>
                  <a:schemeClr val="tx1"/>
                </a:solidFill>
                <a:latin typeface="+mn-lt"/>
                <a:ea typeface="+mn-ea"/>
                <a:cs typeface="+mn-cs"/>
              </a:defRPr>
            </a:lvl2pPr>
            <a:lvl3pPr marL="1371600" lvl="2" indent="-381000" algn="l" defTabSz="685800" rtl="0" eaLnBrk="1" latinLnBrk="0" hangingPunct="1">
              <a:lnSpc>
                <a:spcPct val="90000"/>
              </a:lnSpc>
              <a:spcBef>
                <a:spcPts val="0"/>
              </a:spcBef>
              <a:spcAft>
                <a:spcPts val="0"/>
              </a:spcAft>
              <a:buSzPts val="2400"/>
              <a:buFont typeface="Arial" panose="020B0604020202020204" pitchFamily="34" charset="0"/>
              <a:buChar char="▫"/>
              <a:defRPr sz="1500" kern="1200">
                <a:solidFill>
                  <a:schemeClr val="tx1"/>
                </a:solidFill>
                <a:latin typeface="+mn-lt"/>
                <a:ea typeface="+mn-ea"/>
                <a:cs typeface="+mn-cs"/>
              </a:defRPr>
            </a:lvl3pPr>
            <a:lvl4pPr marL="1828800" lvl="3"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4pPr>
            <a:lvl5pPr marL="2286000" lvl="4"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5pPr>
            <a:lvl6pPr marL="2743200" lvl="5"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6pPr>
            <a:lvl7pPr marL="3200400" lvl="6"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7pPr>
            <a:lvl8pPr marL="3657600" lvl="7"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8pPr>
            <a:lvl9pPr marL="4114800" lvl="8"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9pPr>
          </a:lstStyle>
          <a:p>
            <a:pPr marL="76200" indent="0" algn="ctr">
              <a:buFont typeface="Arial" panose="020B0604020202020204" pitchFamily="34" charset="0"/>
              <a:buNone/>
            </a:pPr>
            <a:r>
              <a:rPr lang="en-CA" sz="1800" b="1" dirty="0">
                <a:solidFill>
                  <a:schemeClr val="bg1"/>
                </a:solidFill>
                <a:latin typeface="Aptos" panose="020B0004020202020204" pitchFamily="34" charset="0"/>
                <a:ea typeface="Titillium Web"/>
                <a:cs typeface="Titillium Web"/>
                <a:sym typeface="Titillium Web"/>
              </a:rPr>
              <a:t>Deep </a:t>
            </a:r>
          </a:p>
          <a:p>
            <a:pPr marL="76200" indent="0" algn="ctr">
              <a:buFont typeface="Arial" panose="020B0604020202020204" pitchFamily="34" charset="0"/>
              <a:buNone/>
            </a:pPr>
            <a:r>
              <a:rPr lang="en-CA" sz="1800" b="1" dirty="0">
                <a:solidFill>
                  <a:schemeClr val="bg1"/>
                </a:solidFill>
                <a:latin typeface="Aptos" panose="020B0004020202020204" pitchFamily="34" charset="0"/>
                <a:ea typeface="Titillium Web"/>
                <a:cs typeface="Titillium Web"/>
                <a:sym typeface="Titillium Web"/>
              </a:rPr>
              <a:t>Learning</a:t>
            </a:r>
          </a:p>
          <a:p>
            <a:pPr marL="76200" indent="0" algn="ctr">
              <a:buFont typeface="Arial" panose="020B0604020202020204" pitchFamily="34" charset="0"/>
              <a:buNone/>
            </a:pPr>
            <a:endParaRPr lang="en-CA" sz="1000" dirty="0">
              <a:solidFill>
                <a:schemeClr val="bg1"/>
              </a:solidFill>
              <a:latin typeface="Titillium Web"/>
              <a:sym typeface="Titillium Web"/>
            </a:endParaRPr>
          </a:p>
          <a:p>
            <a:pPr marL="76200" indent="0" algn="ctr">
              <a:buFont typeface="Arial" panose="020B0604020202020204" pitchFamily="34" charset="0"/>
              <a:buNone/>
            </a:pPr>
            <a:endParaRPr lang="en-CA" sz="1000" dirty="0">
              <a:solidFill>
                <a:schemeClr val="bg1"/>
              </a:solidFill>
              <a:latin typeface="Titillium Web"/>
              <a:sym typeface="Titillium Web"/>
            </a:endParaRPr>
          </a:p>
        </p:txBody>
      </p:sp>
      <p:sp>
        <p:nvSpPr>
          <p:cNvPr id="14" name="Google Shape;3844;p14">
            <a:extLst>
              <a:ext uri="{FF2B5EF4-FFF2-40B4-BE49-F238E27FC236}">
                <a16:creationId xmlns:a16="http://schemas.microsoft.com/office/drawing/2014/main" id="{37F5B0E8-8CA2-34DC-B649-AC6A0787095C}"/>
              </a:ext>
            </a:extLst>
          </p:cNvPr>
          <p:cNvSpPr txBox="1">
            <a:spLocks noGrp="1"/>
          </p:cNvSpPr>
          <p:nvPr>
            <p:ph type="sldNum" idx="12"/>
          </p:nvPr>
        </p:nvSpPr>
        <p:spPr>
          <a:xfrm>
            <a:off x="8773886" y="4749900"/>
            <a:ext cx="370114"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200">
                <a:solidFill>
                  <a:schemeClr val="bg1"/>
                </a:solidFill>
                <a:latin typeface="Aptos" panose="020B0004020202020204" pitchFamily="34" charset="0"/>
              </a:rPr>
              <a:t>15</a:t>
            </a:fld>
            <a:endParaRPr sz="1200" dirty="0">
              <a:solidFill>
                <a:schemeClr val="bg1"/>
              </a:solidFill>
              <a:latin typeface="Aptos" panose="020B0004020202020204" pitchFamily="34" charset="0"/>
            </a:endParaRPr>
          </a:p>
        </p:txBody>
      </p:sp>
    </p:spTree>
    <p:extLst>
      <p:ext uri="{BB962C8B-B14F-4D97-AF65-F5344CB8AC3E}">
        <p14:creationId xmlns:p14="http://schemas.microsoft.com/office/powerpoint/2010/main" val="431649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99">
          <a:extLst>
            <a:ext uri="{FF2B5EF4-FFF2-40B4-BE49-F238E27FC236}">
              <a16:creationId xmlns:a16="http://schemas.microsoft.com/office/drawing/2014/main" id="{09F8CB20-4B74-D518-8721-F73A4390C45E}"/>
            </a:ext>
          </a:extLst>
        </p:cNvPr>
        <p:cNvGrpSpPr/>
        <p:nvPr/>
      </p:nvGrpSpPr>
      <p:grpSpPr>
        <a:xfrm>
          <a:off x="0" y="0"/>
          <a:ext cx="0" cy="0"/>
          <a:chOff x="0" y="0"/>
          <a:chExt cx="0" cy="0"/>
        </a:xfrm>
      </p:grpSpPr>
      <p:sp>
        <p:nvSpPr>
          <p:cNvPr id="3900" name="Google Shape;3900;p20">
            <a:extLst>
              <a:ext uri="{FF2B5EF4-FFF2-40B4-BE49-F238E27FC236}">
                <a16:creationId xmlns:a16="http://schemas.microsoft.com/office/drawing/2014/main" id="{8DF6E6F9-672A-D51D-63A0-9FE40E40E0E4}"/>
              </a:ext>
            </a:extLst>
          </p:cNvPr>
          <p:cNvSpPr txBox="1">
            <a:spLocks noGrp="1"/>
          </p:cNvSpPr>
          <p:nvPr>
            <p:ph type="title"/>
          </p:nvPr>
        </p:nvSpPr>
        <p:spPr>
          <a:xfrm>
            <a:off x="718299" y="311358"/>
            <a:ext cx="7616403"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500" b="1" dirty="0">
                <a:latin typeface="Aptos" panose="020B0004020202020204" pitchFamily="34" charset="0"/>
              </a:rPr>
              <a:t>AI TERMINOLOGY FOR CLINICIANS</a:t>
            </a:r>
            <a:endParaRPr sz="3500" b="1" dirty="0">
              <a:latin typeface="Aptos" panose="020B0004020202020204" pitchFamily="34" charset="0"/>
            </a:endParaRPr>
          </a:p>
        </p:txBody>
      </p:sp>
      <p:sp>
        <p:nvSpPr>
          <p:cNvPr id="3901" name="Google Shape;3901;p20">
            <a:extLst>
              <a:ext uri="{FF2B5EF4-FFF2-40B4-BE49-F238E27FC236}">
                <a16:creationId xmlns:a16="http://schemas.microsoft.com/office/drawing/2014/main" id="{E9C1B1ED-6231-D4B5-42AD-CEB1B998C7FB}"/>
              </a:ext>
            </a:extLst>
          </p:cNvPr>
          <p:cNvSpPr txBox="1">
            <a:spLocks noGrp="1"/>
          </p:cNvSpPr>
          <p:nvPr>
            <p:ph type="body" idx="1"/>
          </p:nvPr>
        </p:nvSpPr>
        <p:spPr>
          <a:xfrm>
            <a:off x="208344" y="1123876"/>
            <a:ext cx="8935656" cy="3545292"/>
          </a:xfrm>
          <a:prstGeom prst="rect">
            <a:avLst/>
          </a:prstGeom>
        </p:spPr>
        <p:txBody>
          <a:bodyPr spcFirstLastPara="1" wrap="square" lIns="91425" tIns="91425" rIns="91425" bIns="91425" anchor="t" anchorCtr="0">
            <a:noAutofit/>
          </a:bodyPr>
          <a:lstStyle/>
          <a:p>
            <a:pPr lvl="0" algn="l" rtl="0">
              <a:spcBef>
                <a:spcPts val="1000"/>
              </a:spcBef>
              <a:spcAft>
                <a:spcPts val="0"/>
              </a:spcAft>
              <a:buSzPts val="2400"/>
              <a:buFont typeface="Wingdings" pitchFamily="2" charset="2"/>
              <a:buChar char="§"/>
            </a:pPr>
            <a:r>
              <a:rPr lang="en-CA" sz="1800" b="1" dirty="0">
                <a:latin typeface="Aptos" panose="020B0004020202020204" pitchFamily="34" charset="0"/>
              </a:rPr>
              <a:t>Feature</a:t>
            </a:r>
            <a:r>
              <a:rPr lang="en-CA" sz="1800" dirty="0">
                <a:latin typeface="Aptos" panose="020B0004020202020204" pitchFamily="34" charset="0"/>
              </a:rPr>
              <a:t> – akin to a variable in a model </a:t>
            </a:r>
          </a:p>
          <a:p>
            <a:pPr lvl="0" algn="l" rtl="0">
              <a:spcBef>
                <a:spcPts val="1000"/>
              </a:spcBef>
              <a:spcAft>
                <a:spcPts val="0"/>
              </a:spcAft>
              <a:buSzPts val="2400"/>
              <a:buFont typeface="Wingdings" pitchFamily="2" charset="2"/>
              <a:buChar char="§"/>
            </a:pPr>
            <a:r>
              <a:rPr lang="en-CA" sz="1800" b="1" dirty="0">
                <a:latin typeface="Aptos" panose="020B0004020202020204" pitchFamily="34" charset="0"/>
              </a:rPr>
              <a:t>Big data </a:t>
            </a:r>
            <a:r>
              <a:rPr lang="en-CA" sz="1800" dirty="0">
                <a:latin typeface="Aptos" panose="020B0004020202020204" pitchFamily="34" charset="0"/>
              </a:rPr>
              <a:t>– data of size large enough that traditional manipulation and management is logistically/feasibly challenging</a:t>
            </a:r>
          </a:p>
          <a:p>
            <a:pPr lvl="0" algn="l" rtl="0">
              <a:spcBef>
                <a:spcPts val="1000"/>
              </a:spcBef>
              <a:spcAft>
                <a:spcPts val="0"/>
              </a:spcAft>
              <a:buSzPts val="2400"/>
              <a:buFont typeface="Wingdings" pitchFamily="2" charset="2"/>
              <a:buChar char="§"/>
            </a:pPr>
            <a:r>
              <a:rPr lang="en-CA" sz="1800" b="1" dirty="0">
                <a:latin typeface="Aptos" panose="020B0004020202020204" pitchFamily="34" charset="0"/>
              </a:rPr>
              <a:t>Algorithm</a:t>
            </a:r>
            <a:r>
              <a:rPr lang="en-CA" sz="1800" dirty="0">
                <a:latin typeface="Aptos" panose="020B0004020202020204" pitchFamily="34" charset="0"/>
              </a:rPr>
              <a:t> – a set of rules provided to AI that allows the machine to perform certain tasks, such as classification </a:t>
            </a:r>
          </a:p>
          <a:p>
            <a:pPr>
              <a:spcBef>
                <a:spcPts val="1000"/>
              </a:spcBef>
              <a:buFont typeface="Wingdings" pitchFamily="2" charset="2"/>
              <a:buChar char="§"/>
            </a:pPr>
            <a:r>
              <a:rPr lang="en-CA" sz="1800" b="1" dirty="0">
                <a:latin typeface="Aptos" panose="020B0004020202020204" pitchFamily="34" charset="0"/>
              </a:rPr>
              <a:t>Classifier</a:t>
            </a:r>
            <a:r>
              <a:rPr lang="en-CA" sz="1800" dirty="0">
                <a:latin typeface="Aptos" panose="020B0004020202020204" pitchFamily="34" charset="0"/>
              </a:rPr>
              <a:t> – a machine learning algorithm that sorts data into predefined categories (e.g. healthy vs. sick)</a:t>
            </a:r>
          </a:p>
          <a:p>
            <a:pPr lvl="0" algn="l" rtl="0">
              <a:spcBef>
                <a:spcPts val="1000"/>
              </a:spcBef>
              <a:spcAft>
                <a:spcPts val="0"/>
              </a:spcAft>
              <a:buSzPts val="2400"/>
              <a:buFont typeface="Wingdings" pitchFamily="2" charset="2"/>
              <a:buChar char="§"/>
            </a:pPr>
            <a:r>
              <a:rPr lang="en-CA" sz="1800" b="1" dirty="0">
                <a:latin typeface="Aptos" panose="020B0004020202020204" pitchFamily="34" charset="0"/>
              </a:rPr>
              <a:t>Neural network </a:t>
            </a:r>
            <a:r>
              <a:rPr lang="en-CA" sz="1800" dirty="0">
                <a:latin typeface="Aptos" panose="020B0004020202020204" pitchFamily="34" charset="0"/>
              </a:rPr>
              <a:t>– ML approaches that work by mimicking human brain function with each neuron performing its own simple calculation and feeding this information into a network to ultimately produce an output</a:t>
            </a:r>
          </a:p>
        </p:txBody>
      </p:sp>
      <p:sp>
        <p:nvSpPr>
          <p:cNvPr id="3" name="Google Shape;3844;p14">
            <a:extLst>
              <a:ext uri="{FF2B5EF4-FFF2-40B4-BE49-F238E27FC236}">
                <a16:creationId xmlns:a16="http://schemas.microsoft.com/office/drawing/2014/main" id="{3D37EEE8-9984-0D8A-303C-2B5675195358}"/>
              </a:ext>
            </a:extLst>
          </p:cNvPr>
          <p:cNvSpPr txBox="1">
            <a:spLocks noGrp="1"/>
          </p:cNvSpPr>
          <p:nvPr>
            <p:ph type="sldNum" idx="12"/>
          </p:nvPr>
        </p:nvSpPr>
        <p:spPr>
          <a:xfrm>
            <a:off x="8773886" y="4749900"/>
            <a:ext cx="370114"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200">
                <a:solidFill>
                  <a:schemeClr val="bg1"/>
                </a:solidFill>
                <a:latin typeface="Aptos" panose="020B0004020202020204" pitchFamily="34" charset="0"/>
              </a:rPr>
              <a:t>16</a:t>
            </a:fld>
            <a:endParaRPr sz="1200" dirty="0">
              <a:solidFill>
                <a:schemeClr val="bg1"/>
              </a:solidFill>
              <a:latin typeface="Aptos" panose="020B0004020202020204" pitchFamily="34" charset="0"/>
            </a:endParaRPr>
          </a:p>
        </p:txBody>
      </p:sp>
    </p:spTree>
    <p:extLst>
      <p:ext uri="{BB962C8B-B14F-4D97-AF65-F5344CB8AC3E}">
        <p14:creationId xmlns:p14="http://schemas.microsoft.com/office/powerpoint/2010/main" val="937006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99">
          <a:extLst>
            <a:ext uri="{FF2B5EF4-FFF2-40B4-BE49-F238E27FC236}">
              <a16:creationId xmlns:a16="http://schemas.microsoft.com/office/drawing/2014/main" id="{CA45FFEF-E480-1B3B-61B7-B190B22C5787}"/>
            </a:ext>
          </a:extLst>
        </p:cNvPr>
        <p:cNvGrpSpPr/>
        <p:nvPr/>
      </p:nvGrpSpPr>
      <p:grpSpPr>
        <a:xfrm>
          <a:off x="0" y="0"/>
          <a:ext cx="0" cy="0"/>
          <a:chOff x="0" y="0"/>
          <a:chExt cx="0" cy="0"/>
        </a:xfrm>
      </p:grpSpPr>
      <p:sp>
        <p:nvSpPr>
          <p:cNvPr id="3900" name="Google Shape;3900;p20">
            <a:extLst>
              <a:ext uri="{FF2B5EF4-FFF2-40B4-BE49-F238E27FC236}">
                <a16:creationId xmlns:a16="http://schemas.microsoft.com/office/drawing/2014/main" id="{3A6B39D4-5FFA-1F03-758B-A1AF10E99E32}"/>
              </a:ext>
            </a:extLst>
          </p:cNvPr>
          <p:cNvSpPr txBox="1">
            <a:spLocks noGrp="1"/>
          </p:cNvSpPr>
          <p:nvPr>
            <p:ph type="title"/>
          </p:nvPr>
        </p:nvSpPr>
        <p:spPr>
          <a:xfrm>
            <a:off x="718299" y="311358"/>
            <a:ext cx="7616403"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500" b="1" dirty="0">
                <a:latin typeface="Aptos" panose="020B0004020202020204" pitchFamily="34" charset="0"/>
              </a:rPr>
              <a:t>AI TERMINOLOGY FOR CLINICIANS</a:t>
            </a:r>
            <a:endParaRPr sz="3500" b="1" dirty="0">
              <a:latin typeface="Aptos" panose="020B0004020202020204" pitchFamily="34" charset="0"/>
            </a:endParaRPr>
          </a:p>
        </p:txBody>
      </p:sp>
      <p:sp>
        <p:nvSpPr>
          <p:cNvPr id="3901" name="Google Shape;3901;p20">
            <a:extLst>
              <a:ext uri="{FF2B5EF4-FFF2-40B4-BE49-F238E27FC236}">
                <a16:creationId xmlns:a16="http://schemas.microsoft.com/office/drawing/2014/main" id="{CF03E0DC-0D67-4982-5FD5-F5263CC28B0E}"/>
              </a:ext>
            </a:extLst>
          </p:cNvPr>
          <p:cNvSpPr txBox="1">
            <a:spLocks noGrp="1"/>
          </p:cNvSpPr>
          <p:nvPr>
            <p:ph type="body" idx="1"/>
          </p:nvPr>
        </p:nvSpPr>
        <p:spPr>
          <a:xfrm>
            <a:off x="208344" y="1221534"/>
            <a:ext cx="8935656" cy="2060509"/>
          </a:xfrm>
          <a:prstGeom prst="rect">
            <a:avLst/>
          </a:prstGeom>
        </p:spPr>
        <p:txBody>
          <a:bodyPr spcFirstLastPara="1" wrap="square" lIns="91425" tIns="91425" rIns="91425" bIns="91425" anchor="t" anchorCtr="0">
            <a:noAutofit/>
          </a:bodyPr>
          <a:lstStyle/>
          <a:p>
            <a:pPr lvl="0" algn="l" rtl="0">
              <a:spcBef>
                <a:spcPts val="1000"/>
              </a:spcBef>
              <a:spcAft>
                <a:spcPts val="0"/>
              </a:spcAft>
              <a:buSzPts val="2400"/>
              <a:buFont typeface="Wingdings" pitchFamily="2" charset="2"/>
              <a:buChar char="§"/>
            </a:pPr>
            <a:r>
              <a:rPr lang="en-CA" sz="1800" b="1" dirty="0">
                <a:latin typeface="Aptos" panose="020B0004020202020204" pitchFamily="34" charset="0"/>
              </a:rPr>
              <a:t>Large Language Model (LLM)</a:t>
            </a:r>
            <a:r>
              <a:rPr lang="en-CA" sz="1800" dirty="0">
                <a:latin typeface="Aptos" panose="020B0004020202020204" pitchFamily="34" charset="0"/>
              </a:rPr>
              <a:t> – a model capable of language generation or other language processing tasks</a:t>
            </a:r>
          </a:p>
          <a:p>
            <a:pPr lvl="0" algn="l" rtl="0">
              <a:spcBef>
                <a:spcPts val="1000"/>
              </a:spcBef>
              <a:spcAft>
                <a:spcPts val="0"/>
              </a:spcAft>
              <a:buSzPts val="2400"/>
              <a:buFont typeface="Wingdings" pitchFamily="2" charset="2"/>
              <a:buChar char="§"/>
            </a:pPr>
            <a:r>
              <a:rPr lang="en-CA" sz="1800" b="1" dirty="0">
                <a:latin typeface="Aptos" panose="020B0004020202020204" pitchFamily="34" charset="0"/>
              </a:rPr>
              <a:t>Hallucination</a:t>
            </a:r>
            <a:r>
              <a:rPr lang="en-CA" sz="1800" dirty="0">
                <a:latin typeface="Aptos" panose="020B0004020202020204" pitchFamily="34" charset="0"/>
              </a:rPr>
              <a:t> – a response generated by an LLM that contains false or misleading information presented as facts </a:t>
            </a:r>
          </a:p>
        </p:txBody>
      </p:sp>
      <p:sp>
        <p:nvSpPr>
          <p:cNvPr id="3" name="Google Shape;3844;p14">
            <a:extLst>
              <a:ext uri="{FF2B5EF4-FFF2-40B4-BE49-F238E27FC236}">
                <a16:creationId xmlns:a16="http://schemas.microsoft.com/office/drawing/2014/main" id="{4B118581-E5B7-7B93-AF96-0D216869D168}"/>
              </a:ext>
            </a:extLst>
          </p:cNvPr>
          <p:cNvSpPr txBox="1">
            <a:spLocks noGrp="1"/>
          </p:cNvSpPr>
          <p:nvPr>
            <p:ph type="sldNum" idx="12"/>
          </p:nvPr>
        </p:nvSpPr>
        <p:spPr>
          <a:xfrm>
            <a:off x="8773886" y="4749900"/>
            <a:ext cx="370114"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200">
                <a:solidFill>
                  <a:schemeClr val="bg1"/>
                </a:solidFill>
                <a:latin typeface="Aptos" panose="020B0004020202020204" pitchFamily="34" charset="0"/>
              </a:rPr>
              <a:t>17</a:t>
            </a:fld>
            <a:endParaRPr sz="1200" dirty="0">
              <a:solidFill>
                <a:schemeClr val="bg1"/>
              </a:solidFill>
              <a:latin typeface="Aptos" panose="020B0004020202020204" pitchFamily="34" charset="0"/>
            </a:endParaRPr>
          </a:p>
        </p:txBody>
      </p:sp>
      <p:sp>
        <p:nvSpPr>
          <p:cNvPr id="2" name="Google Shape;3901;p20">
            <a:extLst>
              <a:ext uri="{FF2B5EF4-FFF2-40B4-BE49-F238E27FC236}">
                <a16:creationId xmlns:a16="http://schemas.microsoft.com/office/drawing/2014/main" id="{45F097E4-516C-ABE9-AAA0-2F91669FF928}"/>
              </a:ext>
            </a:extLst>
          </p:cNvPr>
          <p:cNvSpPr txBox="1">
            <a:spLocks/>
          </p:cNvSpPr>
          <p:nvPr/>
        </p:nvSpPr>
        <p:spPr>
          <a:xfrm>
            <a:off x="1045029" y="2539093"/>
            <a:ext cx="8098971" cy="698204"/>
          </a:xfrm>
          <a:prstGeom prst="rect">
            <a:avLst/>
          </a:prstGeom>
        </p:spPr>
        <p:txBody>
          <a:bodyPr spcFirstLastPara="1" vert="horz" wrap="square" lIns="91425" tIns="91425" rIns="91425" bIns="91425" rtlCol="0" anchor="t" anchorCtr="0">
            <a:noAutofit/>
          </a:bodyPr>
          <a:lstStyle>
            <a:lvl1pPr marL="457200" lvl="0" indent="-381000" algn="l" defTabSz="685800" rtl="0" eaLnBrk="1" latinLnBrk="0" hangingPunct="1">
              <a:lnSpc>
                <a:spcPct val="90000"/>
              </a:lnSpc>
              <a:spcBef>
                <a:spcPts val="600"/>
              </a:spcBef>
              <a:spcAft>
                <a:spcPts val="0"/>
              </a:spcAft>
              <a:buSzPts val="2400"/>
              <a:buFont typeface="Arial" panose="020B0604020202020204" pitchFamily="34" charset="0"/>
              <a:buChar char="▪"/>
              <a:defRPr sz="2100" kern="1200">
                <a:solidFill>
                  <a:schemeClr val="tx1"/>
                </a:solidFill>
                <a:latin typeface="+mn-lt"/>
                <a:ea typeface="+mn-ea"/>
                <a:cs typeface="+mn-cs"/>
              </a:defRPr>
            </a:lvl1pPr>
            <a:lvl2pPr marL="914400" lvl="1" indent="-381000" algn="l" defTabSz="685800" rtl="0" eaLnBrk="1" latinLnBrk="0" hangingPunct="1">
              <a:lnSpc>
                <a:spcPct val="90000"/>
              </a:lnSpc>
              <a:spcBef>
                <a:spcPts val="0"/>
              </a:spcBef>
              <a:spcAft>
                <a:spcPts val="0"/>
              </a:spcAft>
              <a:buSzPts val="2400"/>
              <a:buFont typeface="Arial" panose="020B0604020202020204" pitchFamily="34" charset="0"/>
              <a:buChar char="▫"/>
              <a:defRPr sz="1800" kern="1200">
                <a:solidFill>
                  <a:schemeClr val="tx1"/>
                </a:solidFill>
                <a:latin typeface="+mn-lt"/>
                <a:ea typeface="+mn-ea"/>
                <a:cs typeface="+mn-cs"/>
              </a:defRPr>
            </a:lvl2pPr>
            <a:lvl3pPr marL="1371600" lvl="2" indent="-381000" algn="l" defTabSz="685800" rtl="0" eaLnBrk="1" latinLnBrk="0" hangingPunct="1">
              <a:lnSpc>
                <a:spcPct val="90000"/>
              </a:lnSpc>
              <a:spcBef>
                <a:spcPts val="0"/>
              </a:spcBef>
              <a:spcAft>
                <a:spcPts val="0"/>
              </a:spcAft>
              <a:buSzPts val="2400"/>
              <a:buFont typeface="Arial" panose="020B0604020202020204" pitchFamily="34" charset="0"/>
              <a:buChar char="▫"/>
              <a:defRPr sz="1500" kern="1200">
                <a:solidFill>
                  <a:schemeClr val="tx1"/>
                </a:solidFill>
                <a:latin typeface="+mn-lt"/>
                <a:ea typeface="+mn-ea"/>
                <a:cs typeface="+mn-cs"/>
              </a:defRPr>
            </a:lvl3pPr>
            <a:lvl4pPr marL="1828800" lvl="3"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4pPr>
            <a:lvl5pPr marL="2286000" lvl="4"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5pPr>
            <a:lvl6pPr marL="2743200" lvl="5"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6pPr>
            <a:lvl7pPr marL="3200400" lvl="6"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7pPr>
            <a:lvl8pPr marL="3657600" lvl="7"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8pPr>
            <a:lvl9pPr marL="4114800" lvl="8"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9pPr>
          </a:lstStyle>
          <a:p>
            <a:pPr>
              <a:spcBef>
                <a:spcPts val="1000"/>
              </a:spcBef>
              <a:buFont typeface="Wingdings" pitchFamily="2" charset="2"/>
              <a:buChar char="§"/>
            </a:pPr>
            <a:r>
              <a:rPr lang="en-CA" sz="1800" b="1" dirty="0">
                <a:latin typeface="Aptos" panose="020B0004020202020204" pitchFamily="34" charset="0"/>
              </a:rPr>
              <a:t>Why?</a:t>
            </a:r>
            <a:endParaRPr lang="en-CA" sz="1800" dirty="0">
              <a:latin typeface="Aptos" panose="020B0004020202020204" pitchFamily="34" charset="0"/>
            </a:endParaRPr>
          </a:p>
        </p:txBody>
      </p:sp>
      <p:sp>
        <p:nvSpPr>
          <p:cNvPr id="5" name="Google Shape;3901;p20">
            <a:extLst>
              <a:ext uri="{FF2B5EF4-FFF2-40B4-BE49-F238E27FC236}">
                <a16:creationId xmlns:a16="http://schemas.microsoft.com/office/drawing/2014/main" id="{E73AB5E8-5AB3-6652-D209-5B13119F4155}"/>
              </a:ext>
            </a:extLst>
          </p:cNvPr>
          <p:cNvSpPr txBox="1">
            <a:spLocks/>
          </p:cNvSpPr>
          <p:nvPr/>
        </p:nvSpPr>
        <p:spPr>
          <a:xfrm>
            <a:off x="3068258" y="3096134"/>
            <a:ext cx="4419599" cy="698204"/>
          </a:xfrm>
          <a:prstGeom prst="rect">
            <a:avLst/>
          </a:prstGeom>
        </p:spPr>
        <p:txBody>
          <a:bodyPr spcFirstLastPara="1" vert="horz" wrap="square" lIns="91425" tIns="91425" rIns="91425" bIns="91425" rtlCol="0" anchor="t" anchorCtr="0">
            <a:noAutofit/>
          </a:bodyPr>
          <a:lstStyle>
            <a:lvl1pPr marL="457200" lvl="0" indent="-381000" algn="l" defTabSz="685800" rtl="0" eaLnBrk="1" latinLnBrk="0" hangingPunct="1">
              <a:lnSpc>
                <a:spcPct val="90000"/>
              </a:lnSpc>
              <a:spcBef>
                <a:spcPts val="600"/>
              </a:spcBef>
              <a:spcAft>
                <a:spcPts val="0"/>
              </a:spcAft>
              <a:buSzPts val="2400"/>
              <a:buFont typeface="Arial" panose="020B0604020202020204" pitchFamily="34" charset="0"/>
              <a:buChar char="▪"/>
              <a:defRPr sz="2100" kern="1200">
                <a:solidFill>
                  <a:schemeClr val="tx1"/>
                </a:solidFill>
                <a:latin typeface="+mn-lt"/>
                <a:ea typeface="+mn-ea"/>
                <a:cs typeface="+mn-cs"/>
              </a:defRPr>
            </a:lvl1pPr>
            <a:lvl2pPr marL="914400" lvl="1" indent="-381000" algn="l" defTabSz="685800" rtl="0" eaLnBrk="1" latinLnBrk="0" hangingPunct="1">
              <a:lnSpc>
                <a:spcPct val="90000"/>
              </a:lnSpc>
              <a:spcBef>
                <a:spcPts val="0"/>
              </a:spcBef>
              <a:spcAft>
                <a:spcPts val="0"/>
              </a:spcAft>
              <a:buSzPts val="2400"/>
              <a:buFont typeface="Arial" panose="020B0604020202020204" pitchFamily="34" charset="0"/>
              <a:buChar char="▫"/>
              <a:defRPr sz="1800" kern="1200">
                <a:solidFill>
                  <a:schemeClr val="tx1"/>
                </a:solidFill>
                <a:latin typeface="+mn-lt"/>
                <a:ea typeface="+mn-ea"/>
                <a:cs typeface="+mn-cs"/>
              </a:defRPr>
            </a:lvl2pPr>
            <a:lvl3pPr marL="1371600" lvl="2" indent="-381000" algn="l" defTabSz="685800" rtl="0" eaLnBrk="1" latinLnBrk="0" hangingPunct="1">
              <a:lnSpc>
                <a:spcPct val="90000"/>
              </a:lnSpc>
              <a:spcBef>
                <a:spcPts val="0"/>
              </a:spcBef>
              <a:spcAft>
                <a:spcPts val="0"/>
              </a:spcAft>
              <a:buSzPts val="2400"/>
              <a:buFont typeface="Arial" panose="020B0604020202020204" pitchFamily="34" charset="0"/>
              <a:buChar char="▫"/>
              <a:defRPr sz="1500" kern="1200">
                <a:solidFill>
                  <a:schemeClr val="tx1"/>
                </a:solidFill>
                <a:latin typeface="+mn-lt"/>
                <a:ea typeface="+mn-ea"/>
                <a:cs typeface="+mn-cs"/>
              </a:defRPr>
            </a:lvl3pPr>
            <a:lvl4pPr marL="1828800" lvl="3"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4pPr>
            <a:lvl5pPr marL="2286000" lvl="4"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5pPr>
            <a:lvl6pPr marL="2743200" lvl="5"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6pPr>
            <a:lvl7pPr marL="3200400" lvl="6"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7pPr>
            <a:lvl8pPr marL="3657600" lvl="7"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8pPr>
            <a:lvl9pPr marL="4114800" lvl="8"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9pPr>
          </a:lstStyle>
          <a:p>
            <a:pPr marL="76200" indent="0">
              <a:spcBef>
                <a:spcPts val="1000"/>
              </a:spcBef>
              <a:buNone/>
            </a:pPr>
            <a:r>
              <a:rPr lang="en-CA" sz="1800" dirty="0">
                <a:latin typeface="Aptos" panose="020B0004020202020204" pitchFamily="34" charset="0"/>
              </a:rPr>
              <a:t>LLM perceives a pattern (or object) that may be non-existent  </a:t>
            </a:r>
          </a:p>
        </p:txBody>
      </p:sp>
      <p:sp>
        <p:nvSpPr>
          <p:cNvPr id="6" name="Bent Arrow 5">
            <a:extLst>
              <a:ext uri="{FF2B5EF4-FFF2-40B4-BE49-F238E27FC236}">
                <a16:creationId xmlns:a16="http://schemas.microsoft.com/office/drawing/2014/main" id="{B66E340C-24C6-C58D-0629-A89373F0D408}"/>
              </a:ext>
            </a:extLst>
          </p:cNvPr>
          <p:cNvSpPr/>
          <p:nvPr/>
        </p:nvSpPr>
        <p:spPr>
          <a:xfrm flipV="1">
            <a:off x="1736430" y="3178567"/>
            <a:ext cx="1224485" cy="473528"/>
          </a:xfrm>
          <a:prstGeom prst="bentArrow">
            <a:avLst/>
          </a:prstGeom>
          <a:solidFill>
            <a:srgbClr val="00295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Tree>
    <p:extLst>
      <p:ext uri="{BB962C8B-B14F-4D97-AF65-F5344CB8AC3E}">
        <p14:creationId xmlns:p14="http://schemas.microsoft.com/office/powerpoint/2010/main" val="1825211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22">
          <a:extLst>
            <a:ext uri="{FF2B5EF4-FFF2-40B4-BE49-F238E27FC236}">
              <a16:creationId xmlns:a16="http://schemas.microsoft.com/office/drawing/2014/main" id="{AA4670FA-A592-6FAF-0E41-7AC5D081E2C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E6C6038-C54A-A471-5F83-CD04D6A9EDD6}"/>
              </a:ext>
            </a:extLst>
          </p:cNvPr>
          <p:cNvSpPr/>
          <p:nvPr/>
        </p:nvSpPr>
        <p:spPr>
          <a:xfrm>
            <a:off x="-80682" y="-71718"/>
            <a:ext cx="9224682" cy="521521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023" name="Google Shape;4023;p27">
            <a:extLst>
              <a:ext uri="{FF2B5EF4-FFF2-40B4-BE49-F238E27FC236}">
                <a16:creationId xmlns:a16="http://schemas.microsoft.com/office/drawing/2014/main" id="{BE4A7F4F-3B73-4355-85F6-AE71DC1C3476}"/>
              </a:ext>
            </a:extLst>
          </p:cNvPr>
          <p:cNvSpPr txBox="1">
            <a:spLocks noGrp="1"/>
          </p:cNvSpPr>
          <p:nvPr>
            <p:ph type="body" idx="1"/>
          </p:nvPr>
        </p:nvSpPr>
        <p:spPr>
          <a:xfrm>
            <a:off x="551050" y="2194700"/>
            <a:ext cx="7158786" cy="2601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4000" b="1" i="0" dirty="0">
                <a:latin typeface="Titillium Web"/>
                <a:ea typeface="Titillium Web"/>
                <a:cs typeface="Titillium Web"/>
                <a:sym typeface="Titillium Web"/>
              </a:rPr>
              <a:t>2. HOW DOES MACHINE LEARNING WORK? </a:t>
            </a:r>
            <a:endParaRPr sz="4000" b="1" i="0" dirty="0">
              <a:latin typeface="Titillium Web"/>
              <a:ea typeface="Titillium Web"/>
              <a:cs typeface="Titillium Web"/>
              <a:sym typeface="Titillium Web"/>
            </a:endParaRPr>
          </a:p>
          <a:p>
            <a:pPr marL="0" lvl="0" indent="0" algn="l" rtl="0">
              <a:spcBef>
                <a:spcPts val="600"/>
              </a:spcBef>
              <a:spcAft>
                <a:spcPts val="0"/>
              </a:spcAft>
              <a:buNone/>
            </a:pPr>
            <a:r>
              <a:rPr lang="en" sz="2800" i="0" dirty="0">
                <a:latin typeface="Aptos" panose="020B0004020202020204" pitchFamily="34" charset="0"/>
              </a:rPr>
              <a:t>How does it help with </a:t>
            </a:r>
            <a:r>
              <a:rPr lang="en" sz="2800" b="1" dirty="0">
                <a:latin typeface="Aptos" panose="020B0004020202020204" pitchFamily="34" charset="0"/>
              </a:rPr>
              <a:t>healthcare </a:t>
            </a:r>
            <a:r>
              <a:rPr lang="en" sz="2800" i="0" dirty="0">
                <a:latin typeface="Aptos" panose="020B0004020202020204" pitchFamily="34" charset="0"/>
              </a:rPr>
              <a:t>tasks? </a:t>
            </a:r>
            <a:endParaRPr sz="2800" i="0" dirty="0">
              <a:latin typeface="Aptos" panose="020B0004020202020204" pitchFamily="34" charset="0"/>
            </a:endParaRPr>
          </a:p>
        </p:txBody>
      </p:sp>
      <p:sp>
        <p:nvSpPr>
          <p:cNvPr id="4024" name="Google Shape;4024;p27">
            <a:extLst>
              <a:ext uri="{FF2B5EF4-FFF2-40B4-BE49-F238E27FC236}">
                <a16:creationId xmlns:a16="http://schemas.microsoft.com/office/drawing/2014/main" id="{880EFBF7-B6B8-F0AD-0198-81BD533ECABB}"/>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18</a:t>
            </a:fld>
            <a:endParaRPr dirty="0"/>
          </a:p>
        </p:txBody>
      </p:sp>
    </p:spTree>
    <p:extLst>
      <p:ext uri="{BB962C8B-B14F-4D97-AF65-F5344CB8AC3E}">
        <p14:creationId xmlns:p14="http://schemas.microsoft.com/office/powerpoint/2010/main" val="22161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06"/>
        <p:cNvGrpSpPr/>
        <p:nvPr/>
      </p:nvGrpSpPr>
      <p:grpSpPr>
        <a:xfrm>
          <a:off x="0" y="0"/>
          <a:ext cx="0" cy="0"/>
          <a:chOff x="0" y="0"/>
          <a:chExt cx="0" cy="0"/>
        </a:xfrm>
      </p:grpSpPr>
      <p:sp>
        <p:nvSpPr>
          <p:cNvPr id="3907" name="Google Shape;3907;p21"/>
          <p:cNvSpPr txBox="1">
            <a:spLocks noGrp="1"/>
          </p:cNvSpPr>
          <p:nvPr>
            <p:ph type="title"/>
          </p:nvPr>
        </p:nvSpPr>
        <p:spPr>
          <a:xfrm>
            <a:off x="718300" y="282175"/>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500" b="1" dirty="0">
                <a:latin typeface="Aptos" panose="020B0004020202020204" pitchFamily="34" charset="0"/>
              </a:rPr>
              <a:t>WHAT IS MACHINE LEARNING?</a:t>
            </a:r>
            <a:endParaRPr sz="3500" b="1" dirty="0">
              <a:latin typeface="Aptos" panose="020B0004020202020204" pitchFamily="34" charset="0"/>
            </a:endParaRPr>
          </a:p>
        </p:txBody>
      </p:sp>
      <p:sp>
        <p:nvSpPr>
          <p:cNvPr id="3912" name="Google Shape;3912;p21"/>
          <p:cNvSpPr txBox="1">
            <a:spLocks noGrp="1"/>
          </p:cNvSpPr>
          <p:nvPr>
            <p:ph type="body" idx="1"/>
          </p:nvPr>
        </p:nvSpPr>
        <p:spPr>
          <a:xfrm>
            <a:off x="3276973" y="2561238"/>
            <a:ext cx="2354340" cy="153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rgbClr val="00295C"/>
                </a:solidFill>
                <a:latin typeface="Aptos" panose="020B0004020202020204" pitchFamily="34" charset="0"/>
                <a:ea typeface="Droid Sans"/>
                <a:cs typeface="Droid Sans"/>
                <a:sym typeface="Droid Sans"/>
              </a:rPr>
              <a:t>2. Unsupervised Learning</a:t>
            </a:r>
            <a:endParaRPr sz="1800" b="1" dirty="0">
              <a:solidFill>
                <a:srgbClr val="00295C"/>
              </a:solidFill>
              <a:latin typeface="Aptos" panose="020B0004020202020204" pitchFamily="34" charset="0"/>
              <a:ea typeface="Droid Sans"/>
              <a:cs typeface="Droid Sans"/>
              <a:sym typeface="Droid Sans"/>
            </a:endParaRPr>
          </a:p>
          <a:p>
            <a:pPr marL="0" lvl="0" indent="0" algn="l" rtl="0">
              <a:spcBef>
                <a:spcPts val="0"/>
              </a:spcBef>
              <a:spcAft>
                <a:spcPts val="0"/>
              </a:spcAft>
              <a:buNone/>
            </a:pPr>
            <a:endParaRPr sz="700" dirty="0">
              <a:solidFill>
                <a:srgbClr val="263238"/>
              </a:solidFill>
              <a:latin typeface="Aptos" panose="020B0004020202020204" pitchFamily="34" charset="0"/>
              <a:ea typeface="Droid Sans"/>
              <a:cs typeface="Droid Sans"/>
              <a:sym typeface="Droid Sans"/>
            </a:endParaRPr>
          </a:p>
          <a:p>
            <a:pPr marL="0" lvl="0" indent="0" algn="l" rtl="0">
              <a:spcBef>
                <a:spcPts val="0"/>
              </a:spcBef>
              <a:spcAft>
                <a:spcPts val="0"/>
              </a:spcAft>
              <a:buNone/>
            </a:pPr>
            <a:r>
              <a:rPr lang="en-CA" sz="1400" dirty="0">
                <a:solidFill>
                  <a:srgbClr val="263238"/>
                </a:solidFill>
                <a:latin typeface="Aptos" panose="020B0004020202020204" pitchFamily="34" charset="0"/>
                <a:ea typeface="Droid Sans"/>
                <a:cs typeface="Droid Sans"/>
                <a:sym typeface="Droid Sans"/>
              </a:rPr>
              <a:t>Training a computer model to understand </a:t>
            </a:r>
            <a:r>
              <a:rPr lang="en-CA" sz="1400" b="1" dirty="0">
                <a:solidFill>
                  <a:srgbClr val="263238"/>
                </a:solidFill>
                <a:latin typeface="Aptos" panose="020B0004020202020204" pitchFamily="34" charset="0"/>
                <a:ea typeface="Droid Sans"/>
                <a:cs typeface="Droid Sans"/>
                <a:sym typeface="Droid Sans"/>
              </a:rPr>
              <a:t>patterns within data without explicit guidance of the label</a:t>
            </a:r>
            <a:r>
              <a:rPr lang="en-CA" sz="1400" dirty="0">
                <a:solidFill>
                  <a:srgbClr val="263238"/>
                </a:solidFill>
                <a:latin typeface="Aptos" panose="020B0004020202020204" pitchFamily="34" charset="0"/>
                <a:ea typeface="Droid Sans"/>
                <a:cs typeface="Droid Sans"/>
                <a:sym typeface="Droid Sans"/>
              </a:rPr>
              <a:t> (e.g., outcome) </a:t>
            </a:r>
            <a:endParaRPr sz="1400" dirty="0">
              <a:solidFill>
                <a:srgbClr val="263238"/>
              </a:solidFill>
              <a:latin typeface="Aptos" panose="020B0004020202020204" pitchFamily="34" charset="0"/>
              <a:ea typeface="Droid Sans"/>
              <a:cs typeface="Droid Sans"/>
              <a:sym typeface="Droid Sans"/>
            </a:endParaRPr>
          </a:p>
        </p:txBody>
      </p:sp>
      <p:sp>
        <p:nvSpPr>
          <p:cNvPr id="3921" name="Google Shape;3921;p21"/>
          <p:cNvSpPr txBox="1">
            <a:spLocks noGrp="1"/>
          </p:cNvSpPr>
          <p:nvPr>
            <p:ph type="body" idx="4294967295"/>
          </p:nvPr>
        </p:nvSpPr>
        <p:spPr>
          <a:xfrm>
            <a:off x="5921627" y="2597756"/>
            <a:ext cx="2268537" cy="199866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700" b="1" dirty="0">
                <a:solidFill>
                  <a:srgbClr val="00295C"/>
                </a:solidFill>
                <a:latin typeface="Aptos" panose="020B0004020202020204" pitchFamily="34" charset="0"/>
                <a:ea typeface="Droid Sans"/>
                <a:cs typeface="Droid Sans"/>
                <a:sym typeface="Droid Sans"/>
              </a:rPr>
              <a:t>3. Reinforcement Learning  </a:t>
            </a:r>
            <a:endParaRPr sz="1700" b="1" dirty="0">
              <a:solidFill>
                <a:srgbClr val="00295C"/>
              </a:solidFill>
              <a:latin typeface="Aptos" panose="020B0004020202020204" pitchFamily="34" charset="0"/>
              <a:ea typeface="Droid Sans"/>
              <a:cs typeface="Droid Sans"/>
              <a:sym typeface="Droid Sans"/>
            </a:endParaRPr>
          </a:p>
          <a:p>
            <a:pPr marL="0" lvl="0" indent="0" algn="l" rtl="0">
              <a:spcBef>
                <a:spcPts val="0"/>
              </a:spcBef>
              <a:spcAft>
                <a:spcPts val="0"/>
              </a:spcAft>
              <a:buNone/>
            </a:pPr>
            <a:endParaRPr sz="700" dirty="0">
              <a:solidFill>
                <a:srgbClr val="263238"/>
              </a:solidFill>
              <a:latin typeface="Aptos" panose="020B0004020202020204" pitchFamily="34" charset="0"/>
              <a:ea typeface="Droid Sans"/>
              <a:cs typeface="Droid Sans"/>
              <a:sym typeface="Droid Sans"/>
            </a:endParaRPr>
          </a:p>
          <a:p>
            <a:pPr marL="0" lvl="0" indent="0" algn="l" rtl="0">
              <a:spcBef>
                <a:spcPts val="0"/>
              </a:spcBef>
              <a:spcAft>
                <a:spcPts val="0"/>
              </a:spcAft>
              <a:buNone/>
            </a:pPr>
            <a:r>
              <a:rPr lang="en-CA" sz="1400" dirty="0">
                <a:solidFill>
                  <a:srgbClr val="263238"/>
                </a:solidFill>
                <a:latin typeface="Aptos" panose="020B0004020202020204" pitchFamily="34" charset="0"/>
                <a:ea typeface="Droid Sans"/>
                <a:cs typeface="Droid Sans"/>
                <a:sym typeface="Droid Sans"/>
              </a:rPr>
              <a:t>Train a computer model through iterative feedback (trial and error) so that it may </a:t>
            </a:r>
            <a:r>
              <a:rPr lang="en-CA" sz="1400" b="1" dirty="0">
                <a:solidFill>
                  <a:srgbClr val="263238"/>
                </a:solidFill>
                <a:latin typeface="Aptos" panose="020B0004020202020204" pitchFamily="34" charset="0"/>
                <a:ea typeface="Droid Sans"/>
                <a:cs typeface="Droid Sans"/>
                <a:sym typeface="Droid Sans"/>
              </a:rPr>
              <a:t>optimize task performance </a:t>
            </a:r>
            <a:r>
              <a:rPr lang="en-CA" sz="1400" dirty="0">
                <a:solidFill>
                  <a:srgbClr val="263238"/>
                </a:solidFill>
                <a:latin typeface="Aptos" panose="020B0004020202020204" pitchFamily="34" charset="0"/>
                <a:ea typeface="Droid Sans"/>
                <a:cs typeface="Droid Sans"/>
                <a:sym typeface="Droid Sans"/>
              </a:rPr>
              <a:t>over time</a:t>
            </a:r>
            <a:endParaRPr sz="1400" dirty="0">
              <a:solidFill>
                <a:srgbClr val="263238"/>
              </a:solidFill>
              <a:latin typeface="Aptos" panose="020B0004020202020204" pitchFamily="34" charset="0"/>
              <a:ea typeface="Droid Sans"/>
              <a:cs typeface="Droid Sans"/>
              <a:sym typeface="Droid Sans"/>
            </a:endParaRPr>
          </a:p>
        </p:txBody>
      </p:sp>
      <p:sp>
        <p:nvSpPr>
          <p:cNvPr id="3922" name="Google Shape;3922;p21"/>
          <p:cNvSpPr txBox="1">
            <a:spLocks noGrp="1"/>
          </p:cNvSpPr>
          <p:nvPr>
            <p:ph type="body" idx="4294967295"/>
          </p:nvPr>
        </p:nvSpPr>
        <p:spPr>
          <a:xfrm>
            <a:off x="810560" y="2607279"/>
            <a:ext cx="2268537" cy="18557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rgbClr val="00295C"/>
                </a:solidFill>
                <a:latin typeface="Aptos" panose="020B0004020202020204" pitchFamily="34" charset="0"/>
                <a:ea typeface="Droid Sans"/>
                <a:cs typeface="Droid Sans"/>
                <a:sym typeface="Droid Sans"/>
              </a:rPr>
              <a:t>1. Supervised Learning</a:t>
            </a:r>
            <a:endParaRPr sz="1800" b="1" dirty="0">
              <a:solidFill>
                <a:srgbClr val="00295C"/>
              </a:solidFill>
              <a:latin typeface="Aptos" panose="020B0004020202020204" pitchFamily="34" charset="0"/>
              <a:ea typeface="Droid Sans"/>
              <a:cs typeface="Droid Sans"/>
              <a:sym typeface="Droid Sans"/>
            </a:endParaRPr>
          </a:p>
          <a:p>
            <a:pPr marL="0" lvl="0" indent="0" algn="l" rtl="0">
              <a:spcBef>
                <a:spcPts val="0"/>
              </a:spcBef>
              <a:spcAft>
                <a:spcPts val="0"/>
              </a:spcAft>
              <a:buNone/>
            </a:pPr>
            <a:endParaRPr sz="700" dirty="0">
              <a:solidFill>
                <a:srgbClr val="263238"/>
              </a:solidFill>
              <a:latin typeface="Aptos" panose="020B0004020202020204" pitchFamily="34" charset="0"/>
              <a:ea typeface="Droid Sans"/>
              <a:cs typeface="Droid Sans"/>
              <a:sym typeface="Droid Sans"/>
            </a:endParaRPr>
          </a:p>
          <a:p>
            <a:pPr marL="0" lvl="0" indent="0" algn="l" rtl="0">
              <a:spcBef>
                <a:spcPts val="0"/>
              </a:spcBef>
              <a:spcAft>
                <a:spcPts val="0"/>
              </a:spcAft>
              <a:buNone/>
            </a:pPr>
            <a:r>
              <a:rPr lang="en-CA" sz="1400" dirty="0">
                <a:solidFill>
                  <a:srgbClr val="263238"/>
                </a:solidFill>
                <a:latin typeface="Aptos" panose="020B0004020202020204" pitchFamily="34" charset="0"/>
                <a:ea typeface="Droid Sans"/>
                <a:cs typeface="Droid Sans"/>
                <a:sym typeface="Droid Sans"/>
              </a:rPr>
              <a:t>Training a computer model to understand the </a:t>
            </a:r>
            <a:r>
              <a:rPr lang="en-CA" sz="1400" b="1" dirty="0">
                <a:solidFill>
                  <a:srgbClr val="263238"/>
                </a:solidFill>
                <a:latin typeface="Aptos" panose="020B0004020202020204" pitchFamily="34" charset="0"/>
                <a:ea typeface="Droid Sans"/>
                <a:cs typeface="Droid Sans"/>
                <a:sym typeface="Droid Sans"/>
              </a:rPr>
              <a:t>relationship between data and its label </a:t>
            </a:r>
            <a:r>
              <a:rPr lang="en-CA" sz="1400" dirty="0">
                <a:solidFill>
                  <a:srgbClr val="263238"/>
                </a:solidFill>
                <a:latin typeface="Aptos" panose="020B0004020202020204" pitchFamily="34" charset="0"/>
                <a:ea typeface="Droid Sans"/>
                <a:cs typeface="Droid Sans"/>
                <a:sym typeface="Droid Sans"/>
              </a:rPr>
              <a:t>(e.g., outcome)</a:t>
            </a:r>
            <a:endParaRPr sz="1400" dirty="0">
              <a:solidFill>
                <a:srgbClr val="263238"/>
              </a:solidFill>
              <a:latin typeface="Aptos" panose="020B0004020202020204" pitchFamily="34" charset="0"/>
              <a:ea typeface="Droid Sans"/>
              <a:cs typeface="Droid Sans"/>
              <a:sym typeface="Droid Sans"/>
            </a:endParaRPr>
          </a:p>
        </p:txBody>
      </p:sp>
      <p:sp>
        <p:nvSpPr>
          <p:cNvPr id="3909" name="Google Shape;3909;p21"/>
          <p:cNvSpPr/>
          <p:nvPr/>
        </p:nvSpPr>
        <p:spPr>
          <a:xfrm>
            <a:off x="1227671" y="1248551"/>
            <a:ext cx="1392300" cy="1298700"/>
          </a:xfrm>
          <a:prstGeom prst="ellipse">
            <a:avLst/>
          </a:prstGeom>
          <a:solidFill>
            <a:srgbClr val="00295C"/>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solidFill>
                <a:schemeClr val="accent4"/>
              </a:solidFill>
              <a:latin typeface="Aptos" panose="020B0004020202020204" pitchFamily="34" charset="0"/>
            </a:endParaRPr>
          </a:p>
        </p:txBody>
      </p:sp>
      <p:sp>
        <p:nvSpPr>
          <p:cNvPr id="3910" name="Google Shape;3910;p21"/>
          <p:cNvSpPr/>
          <p:nvPr/>
        </p:nvSpPr>
        <p:spPr>
          <a:xfrm>
            <a:off x="6359746" y="1248588"/>
            <a:ext cx="1392300" cy="1298700"/>
          </a:xfrm>
          <a:prstGeom prst="ellipse">
            <a:avLst/>
          </a:prstGeom>
          <a:solidFill>
            <a:srgbClr val="00295C"/>
          </a:solidFill>
          <a:ln w="9525" cap="flat" cmpd="sng">
            <a:solidFill>
              <a:srgbClr val="00295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solidFill>
                <a:schemeClr val="accent4"/>
              </a:solidFill>
              <a:latin typeface="Aptos" panose="020B0004020202020204" pitchFamily="34" charset="0"/>
            </a:endParaRPr>
          </a:p>
        </p:txBody>
      </p:sp>
      <p:sp>
        <p:nvSpPr>
          <p:cNvPr id="3911" name="Google Shape;3911;p21"/>
          <p:cNvSpPr/>
          <p:nvPr/>
        </p:nvSpPr>
        <p:spPr>
          <a:xfrm>
            <a:off x="3730721" y="1248576"/>
            <a:ext cx="1392300" cy="1298700"/>
          </a:xfrm>
          <a:prstGeom prst="ellipse">
            <a:avLst/>
          </a:prstGeom>
          <a:solidFill>
            <a:srgbClr val="00295C"/>
          </a:solidFill>
          <a:ln w="9525" cap="flat" cmpd="sng">
            <a:solidFill>
              <a:srgbClr val="00295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00" dirty="0">
              <a:solidFill>
                <a:schemeClr val="accent4"/>
              </a:solidFill>
              <a:latin typeface="Aptos" panose="020B0004020202020204" pitchFamily="34" charset="0"/>
            </a:endParaRPr>
          </a:p>
        </p:txBody>
      </p:sp>
      <p:sp>
        <p:nvSpPr>
          <p:cNvPr id="3913" name="Google Shape;3913;p21"/>
          <p:cNvSpPr/>
          <p:nvPr/>
        </p:nvSpPr>
        <p:spPr>
          <a:xfrm>
            <a:off x="6524551" y="1720281"/>
            <a:ext cx="355300" cy="355279"/>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ptos" panose="020B0004020202020204" pitchFamily="34" charset="0"/>
            </a:endParaRPr>
          </a:p>
        </p:txBody>
      </p:sp>
      <p:grpSp>
        <p:nvGrpSpPr>
          <p:cNvPr id="3914" name="Google Shape;3914;p21"/>
          <p:cNvGrpSpPr/>
          <p:nvPr/>
        </p:nvGrpSpPr>
        <p:grpSpPr>
          <a:xfrm>
            <a:off x="4029584" y="1548607"/>
            <a:ext cx="794568" cy="612610"/>
            <a:chOff x="5255200" y="3006475"/>
            <a:chExt cx="511700" cy="378575"/>
          </a:xfrm>
        </p:grpSpPr>
        <p:sp>
          <p:nvSpPr>
            <p:cNvPr id="3915" name="Google Shape;3915;p21"/>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ptos" panose="020B0004020202020204" pitchFamily="34" charset="0"/>
              </a:endParaRPr>
            </a:p>
          </p:txBody>
        </p:sp>
        <p:sp>
          <p:nvSpPr>
            <p:cNvPr id="3916" name="Google Shape;3916;p21"/>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ptos" panose="020B0004020202020204" pitchFamily="34" charset="0"/>
              </a:endParaRPr>
            </a:p>
          </p:txBody>
        </p:sp>
      </p:grpSp>
      <p:sp>
        <p:nvSpPr>
          <p:cNvPr id="3923" name="Google Shape;3923;p21"/>
          <p:cNvSpPr/>
          <p:nvPr/>
        </p:nvSpPr>
        <p:spPr>
          <a:xfrm>
            <a:off x="7244501" y="1720268"/>
            <a:ext cx="355300" cy="355279"/>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ptos" panose="020B0004020202020204" pitchFamily="34" charset="0"/>
            </a:endParaRPr>
          </a:p>
        </p:txBody>
      </p:sp>
      <p:sp>
        <p:nvSpPr>
          <p:cNvPr id="3924" name="Google Shape;3924;p21"/>
          <p:cNvSpPr/>
          <p:nvPr/>
        </p:nvSpPr>
        <p:spPr>
          <a:xfrm>
            <a:off x="6681646" y="1462513"/>
            <a:ext cx="748500" cy="212700"/>
          </a:xfrm>
          <a:prstGeom prst="curvedDownArrow">
            <a:avLst>
              <a:gd name="adj1" fmla="val 25000"/>
              <a:gd name="adj2" fmla="val 50000"/>
              <a:gd name="adj3" fmla="val 25000"/>
            </a:avLst>
          </a:prstGeom>
          <a:solidFill>
            <a:schemeClr val="bg1"/>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ptos" panose="020B0004020202020204" pitchFamily="34" charset="0"/>
            </a:endParaRPr>
          </a:p>
        </p:txBody>
      </p:sp>
      <p:sp>
        <p:nvSpPr>
          <p:cNvPr id="3925" name="Google Shape;3925;p21"/>
          <p:cNvSpPr/>
          <p:nvPr/>
        </p:nvSpPr>
        <p:spPr>
          <a:xfrm rot="10800000">
            <a:off x="6638896" y="2120645"/>
            <a:ext cx="748500" cy="212700"/>
          </a:xfrm>
          <a:prstGeom prst="curvedDownArrow">
            <a:avLst>
              <a:gd name="adj1" fmla="val 25000"/>
              <a:gd name="adj2" fmla="val 50000"/>
              <a:gd name="adj3" fmla="val 25000"/>
            </a:avLst>
          </a:prstGeom>
          <a:solidFill>
            <a:schemeClr val="bg1"/>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ptos" panose="020B0004020202020204" pitchFamily="34" charset="0"/>
            </a:endParaRPr>
          </a:p>
        </p:txBody>
      </p:sp>
      <p:pic>
        <p:nvPicPr>
          <p:cNvPr id="2" name="Picture 1">
            <a:extLst>
              <a:ext uri="{FF2B5EF4-FFF2-40B4-BE49-F238E27FC236}">
                <a16:creationId xmlns:a16="http://schemas.microsoft.com/office/drawing/2014/main" id="{6FD7B7E2-50F4-E7ED-2EB4-9F7E706CD68B}"/>
              </a:ext>
            </a:extLst>
          </p:cNvPr>
          <p:cNvPicPr>
            <a:picLocks noChangeAspect="1"/>
          </p:cNvPicPr>
          <p:nvPr/>
        </p:nvPicPr>
        <p:blipFill>
          <a:blip r:embed="rId3">
            <a:biLevel thresh="50000"/>
          </a:blip>
          <a:stretch>
            <a:fillRect/>
          </a:stretch>
        </p:blipFill>
        <p:spPr>
          <a:xfrm>
            <a:off x="1440585" y="1462513"/>
            <a:ext cx="940889" cy="940889"/>
          </a:xfrm>
          <a:prstGeom prst="rect">
            <a:avLst/>
          </a:prstGeom>
        </p:spPr>
      </p:pic>
      <p:sp>
        <p:nvSpPr>
          <p:cNvPr id="7" name="Google Shape;3844;p14">
            <a:extLst>
              <a:ext uri="{FF2B5EF4-FFF2-40B4-BE49-F238E27FC236}">
                <a16:creationId xmlns:a16="http://schemas.microsoft.com/office/drawing/2014/main" id="{35B19150-6049-D3BE-81BA-8AF34CC15FCE}"/>
              </a:ext>
            </a:extLst>
          </p:cNvPr>
          <p:cNvSpPr txBox="1">
            <a:spLocks noGrp="1"/>
          </p:cNvSpPr>
          <p:nvPr>
            <p:ph type="sldNum" idx="12"/>
          </p:nvPr>
        </p:nvSpPr>
        <p:spPr>
          <a:xfrm>
            <a:off x="8773886" y="4749900"/>
            <a:ext cx="370114"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200">
                <a:solidFill>
                  <a:schemeClr val="bg1"/>
                </a:solidFill>
                <a:latin typeface="Aptos" panose="020B0004020202020204" pitchFamily="34" charset="0"/>
              </a:rPr>
              <a:t>19</a:t>
            </a:fld>
            <a:endParaRPr sz="1200" dirty="0">
              <a:solidFill>
                <a:schemeClr val="bg1"/>
              </a:solidFill>
              <a:latin typeface="Aptos" panose="020B00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41"/>
        <p:cNvGrpSpPr/>
        <p:nvPr/>
      </p:nvGrpSpPr>
      <p:grpSpPr>
        <a:xfrm>
          <a:off x="0" y="0"/>
          <a:ext cx="0" cy="0"/>
          <a:chOff x="0" y="0"/>
          <a:chExt cx="0" cy="0"/>
        </a:xfrm>
      </p:grpSpPr>
      <p:sp>
        <p:nvSpPr>
          <p:cNvPr id="3842" name="Google Shape;3842;p14"/>
          <p:cNvSpPr txBox="1">
            <a:spLocks noGrp="1"/>
          </p:cNvSpPr>
          <p:nvPr>
            <p:ph type="title"/>
          </p:nvPr>
        </p:nvSpPr>
        <p:spPr>
          <a:xfrm>
            <a:off x="718300" y="416645"/>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500" b="1" dirty="0">
                <a:latin typeface="Aptos" panose="020B0004020202020204" pitchFamily="34" charset="0"/>
              </a:rPr>
              <a:t>ACKNOWLEDGEMENTS</a:t>
            </a:r>
            <a:endParaRPr sz="3500" b="1" dirty="0">
              <a:latin typeface="Aptos" panose="020B0004020202020204" pitchFamily="34" charset="0"/>
            </a:endParaRPr>
          </a:p>
        </p:txBody>
      </p:sp>
      <p:sp>
        <p:nvSpPr>
          <p:cNvPr id="3843" name="Google Shape;3843;p14"/>
          <p:cNvSpPr txBox="1">
            <a:spLocks noGrp="1"/>
          </p:cNvSpPr>
          <p:nvPr>
            <p:ph type="body" idx="1"/>
          </p:nvPr>
        </p:nvSpPr>
        <p:spPr>
          <a:xfrm>
            <a:off x="718300" y="1989357"/>
            <a:ext cx="5896500" cy="2383137"/>
          </a:xfrm>
          <a:prstGeom prst="rect">
            <a:avLst/>
          </a:prstGeom>
        </p:spPr>
        <p:txBody>
          <a:bodyPr spcFirstLastPara="1" wrap="square" lIns="91425" tIns="91425" rIns="91425" bIns="91425" anchor="t" anchorCtr="0">
            <a:noAutofit/>
          </a:bodyPr>
          <a:lstStyle/>
          <a:p>
            <a:pPr marL="342900">
              <a:buClr>
                <a:schemeClr val="dk1"/>
              </a:buClr>
              <a:buSzPts val="1100"/>
            </a:pPr>
            <a:r>
              <a:rPr lang="en" sz="2000" dirty="0">
                <a:latin typeface="Aptos" panose="020B0004020202020204" pitchFamily="34" charset="0"/>
                <a:ea typeface="Droid Sans"/>
                <a:cs typeface="Droid Sans"/>
                <a:sym typeface="Droid Sans"/>
              </a:rPr>
              <a:t>Dr. Laura Rosella </a:t>
            </a:r>
            <a:endParaRPr sz="2000" dirty="0">
              <a:latin typeface="Aptos" panose="020B0004020202020204" pitchFamily="34" charset="0"/>
              <a:ea typeface="Droid Sans"/>
              <a:cs typeface="Droid Sans"/>
              <a:sym typeface="Droid Sans"/>
            </a:endParaRPr>
          </a:p>
          <a:p>
            <a:pPr marL="342900">
              <a:buClr>
                <a:schemeClr val="dk1"/>
              </a:buClr>
              <a:buSzPts val="1100"/>
            </a:pPr>
            <a:r>
              <a:rPr lang="en" sz="2000" dirty="0">
                <a:latin typeface="Aptos" panose="020B0004020202020204" pitchFamily="34" charset="0"/>
                <a:ea typeface="Droid Sans"/>
                <a:cs typeface="Droid Sans"/>
                <a:sym typeface="Droid Sans"/>
              </a:rPr>
              <a:t>Dr. Amol Verma</a:t>
            </a:r>
          </a:p>
          <a:p>
            <a:pPr marL="342900">
              <a:buClr>
                <a:schemeClr val="dk1"/>
              </a:buClr>
              <a:buSzPts val="1100"/>
            </a:pPr>
            <a:r>
              <a:rPr lang="en" sz="2000" dirty="0">
                <a:latin typeface="Aptos" panose="020B0004020202020204" pitchFamily="34" charset="0"/>
                <a:ea typeface="Droid Sans"/>
                <a:cs typeface="Droid Sans"/>
                <a:sym typeface="Droid Sans"/>
              </a:rPr>
              <a:t>Dr. Jethro Kwong</a:t>
            </a:r>
          </a:p>
          <a:p>
            <a:pPr marL="342900">
              <a:buClr>
                <a:schemeClr val="dk1"/>
              </a:buClr>
              <a:buSzPts val="1100"/>
            </a:pPr>
            <a:r>
              <a:rPr lang="en-CA" sz="2000" dirty="0">
                <a:latin typeface="Aptos" panose="020B0004020202020204" pitchFamily="34" charset="0"/>
                <a:ea typeface="Droid Sans"/>
                <a:cs typeface="Droid Sans"/>
                <a:sym typeface="Droid Sans"/>
              </a:rPr>
              <a:t>Gemma Postill</a:t>
            </a:r>
          </a:p>
          <a:p>
            <a:pPr marL="342900">
              <a:buClr>
                <a:schemeClr val="dk1"/>
              </a:buClr>
              <a:buSzPts val="1100"/>
            </a:pPr>
            <a:r>
              <a:rPr lang="en-CA" sz="2000" dirty="0">
                <a:latin typeface="Aptos" panose="020B0004020202020204" pitchFamily="34" charset="0"/>
                <a:ea typeface="Droid Sans"/>
                <a:cs typeface="Droid Sans"/>
                <a:sym typeface="Droid Sans"/>
              </a:rPr>
              <a:t>Abhishek Moturu</a:t>
            </a:r>
            <a:endParaRPr sz="2000" dirty="0">
              <a:latin typeface="Aptos" panose="020B0004020202020204" pitchFamily="34" charset="0"/>
              <a:ea typeface="Droid Sans"/>
              <a:cs typeface="Droid Sans"/>
              <a:sym typeface="Droid Sans"/>
            </a:endParaRPr>
          </a:p>
          <a:p>
            <a:pPr marL="0" lvl="0" indent="0" algn="l" rtl="0">
              <a:spcBef>
                <a:spcPts val="600"/>
              </a:spcBef>
              <a:spcAft>
                <a:spcPts val="0"/>
              </a:spcAft>
              <a:buClr>
                <a:schemeClr val="dk1"/>
              </a:buClr>
              <a:buSzPts val="1100"/>
              <a:buFont typeface="Arial"/>
              <a:buNone/>
            </a:pPr>
            <a:endParaRPr sz="2000" b="1" dirty="0">
              <a:latin typeface="Aptos" panose="020B0004020202020204" pitchFamily="34" charset="0"/>
              <a:ea typeface="Droid Sans"/>
              <a:cs typeface="Droid Sans"/>
              <a:sym typeface="Droid Sans"/>
            </a:endParaRPr>
          </a:p>
        </p:txBody>
      </p:sp>
      <p:sp>
        <p:nvSpPr>
          <p:cNvPr id="3845" name="Google Shape;3845;p14"/>
          <p:cNvSpPr txBox="1">
            <a:spLocks noGrp="1"/>
          </p:cNvSpPr>
          <p:nvPr>
            <p:ph type="body" idx="2"/>
          </p:nvPr>
        </p:nvSpPr>
        <p:spPr>
          <a:xfrm>
            <a:off x="4143742" y="1990437"/>
            <a:ext cx="3653596" cy="2126269"/>
          </a:xfrm>
          <a:prstGeom prst="rect">
            <a:avLst/>
          </a:prstGeom>
        </p:spPr>
        <p:txBody>
          <a:bodyPr spcFirstLastPara="1" wrap="square" lIns="91425" tIns="91425" rIns="91425" bIns="91425" anchor="t" anchorCtr="0">
            <a:noAutofit/>
          </a:bodyPr>
          <a:lstStyle/>
          <a:p>
            <a:pPr marL="342900">
              <a:buClr>
                <a:schemeClr val="dk1"/>
              </a:buClr>
              <a:buSzPts val="1100"/>
            </a:pPr>
            <a:r>
              <a:rPr lang="en" sz="2000" dirty="0">
                <a:latin typeface="Aptos" panose="020B0004020202020204" pitchFamily="34" charset="0"/>
                <a:ea typeface="Droid Sans"/>
                <a:cs typeface="Droid Sans"/>
                <a:sym typeface="Droid Sans"/>
              </a:rPr>
              <a:t>Dr. Armaan Malhotra</a:t>
            </a:r>
            <a:endParaRPr sz="2000" dirty="0">
              <a:latin typeface="Aptos" panose="020B0004020202020204" pitchFamily="34" charset="0"/>
              <a:ea typeface="Droid Sans"/>
              <a:cs typeface="Droid Sans"/>
              <a:sym typeface="Droid Sans"/>
            </a:endParaRPr>
          </a:p>
          <a:p>
            <a:pPr marL="342900">
              <a:buClr>
                <a:schemeClr val="dk1"/>
              </a:buClr>
              <a:buSzPts val="1100"/>
            </a:pPr>
            <a:r>
              <a:rPr lang="en" sz="2000" dirty="0">
                <a:latin typeface="Aptos" panose="020B0004020202020204" pitchFamily="34" charset="0"/>
                <a:ea typeface="Droid Sans"/>
                <a:cs typeface="Droid Sans"/>
                <a:sym typeface="Droid Sans"/>
              </a:rPr>
              <a:t>Sujay Nagaraj</a:t>
            </a:r>
          </a:p>
          <a:p>
            <a:pPr marL="342900">
              <a:buClr>
                <a:schemeClr val="dk1"/>
              </a:buClr>
              <a:buSzPts val="1100"/>
            </a:pPr>
            <a:r>
              <a:rPr lang="en" sz="2000" dirty="0">
                <a:latin typeface="Aptos" panose="020B0004020202020204" pitchFamily="34" charset="0"/>
                <a:ea typeface="Droid Sans"/>
                <a:cs typeface="Droid Sans"/>
                <a:sym typeface="Droid Sans"/>
              </a:rPr>
              <a:t>Konrad Samsel</a:t>
            </a:r>
          </a:p>
          <a:p>
            <a:pPr marL="342900">
              <a:buClr>
                <a:schemeClr val="dk1"/>
              </a:buClr>
              <a:buSzPts val="1100"/>
            </a:pPr>
            <a:r>
              <a:rPr lang="en" sz="2000" dirty="0">
                <a:latin typeface="Aptos" panose="020B0004020202020204" pitchFamily="34" charset="0"/>
                <a:ea typeface="Droid Sans"/>
                <a:cs typeface="Droid Sans"/>
                <a:sym typeface="Droid Sans"/>
              </a:rPr>
              <a:t>Anglin Dent</a:t>
            </a:r>
          </a:p>
          <a:p>
            <a:pPr marL="342900">
              <a:buClr>
                <a:schemeClr val="dk1"/>
              </a:buClr>
              <a:buSzPts val="1100"/>
            </a:pPr>
            <a:r>
              <a:rPr lang="en-CA" sz="2000" dirty="0">
                <a:latin typeface="Aptos" panose="020B0004020202020204" pitchFamily="34" charset="0"/>
                <a:ea typeface="Droid Sans"/>
                <a:cs typeface="Droid Sans"/>
                <a:sym typeface="Droid Sans"/>
              </a:rPr>
              <a:t>Julie Midroni </a:t>
            </a:r>
          </a:p>
          <a:p>
            <a:pPr marL="342900">
              <a:buClr>
                <a:schemeClr val="dk1"/>
              </a:buClr>
              <a:buSzPts val="1100"/>
            </a:pPr>
            <a:r>
              <a:rPr lang="en-CA" sz="2000" dirty="0">
                <a:latin typeface="Aptos" panose="020B0004020202020204" pitchFamily="34" charset="0"/>
                <a:ea typeface="Droid Sans"/>
                <a:cs typeface="Droid Sans"/>
                <a:sym typeface="Droid Sans"/>
              </a:rPr>
              <a:t>Samantha Unger </a:t>
            </a:r>
            <a:endParaRPr sz="2000" dirty="0">
              <a:latin typeface="Aptos" panose="020B0004020202020204" pitchFamily="34" charset="0"/>
              <a:ea typeface="Droid Sans"/>
              <a:cs typeface="Droid Sans"/>
              <a:sym typeface="Droid Sans"/>
            </a:endParaRPr>
          </a:p>
          <a:p>
            <a:pPr marL="0" lvl="0" indent="0" algn="l" rtl="0">
              <a:spcBef>
                <a:spcPts val="600"/>
              </a:spcBef>
              <a:spcAft>
                <a:spcPts val="0"/>
              </a:spcAft>
              <a:buClr>
                <a:schemeClr val="dk1"/>
              </a:buClr>
              <a:buSzPts val="1100"/>
              <a:buFont typeface="Arial"/>
              <a:buNone/>
            </a:pPr>
            <a:endParaRPr sz="2000" b="1" dirty="0">
              <a:latin typeface="Aptos" panose="020B0004020202020204" pitchFamily="34" charset="0"/>
              <a:ea typeface="Droid Sans"/>
              <a:cs typeface="Droid Sans"/>
              <a:sym typeface="Droid Sans"/>
            </a:endParaRPr>
          </a:p>
        </p:txBody>
      </p:sp>
      <p:sp>
        <p:nvSpPr>
          <p:cNvPr id="6" name="TextBox 5">
            <a:extLst>
              <a:ext uri="{FF2B5EF4-FFF2-40B4-BE49-F238E27FC236}">
                <a16:creationId xmlns:a16="http://schemas.microsoft.com/office/drawing/2014/main" id="{A4720143-BDB9-E571-FDF3-7AC4EE617611}"/>
              </a:ext>
            </a:extLst>
          </p:cNvPr>
          <p:cNvSpPr txBox="1"/>
          <p:nvPr/>
        </p:nvSpPr>
        <p:spPr>
          <a:xfrm>
            <a:off x="718300" y="1529973"/>
            <a:ext cx="6498288" cy="461665"/>
          </a:xfrm>
          <a:prstGeom prst="rect">
            <a:avLst/>
          </a:prstGeom>
          <a:noFill/>
        </p:spPr>
        <p:txBody>
          <a:bodyPr wrap="square">
            <a:spAutoFit/>
          </a:bodyPr>
          <a:lstStyle/>
          <a:p>
            <a:pPr marL="0" lvl="0" indent="0" algn="l" rtl="0">
              <a:spcBef>
                <a:spcPts val="600"/>
              </a:spcBef>
              <a:spcAft>
                <a:spcPts val="0"/>
              </a:spcAft>
              <a:buClr>
                <a:schemeClr val="dk1"/>
              </a:buClr>
              <a:buSzPts val="1100"/>
              <a:buFont typeface="Arial"/>
              <a:buNone/>
            </a:pPr>
            <a:r>
              <a:rPr lang="en-CA" sz="2400" b="1" dirty="0">
                <a:latin typeface="Aptos" panose="020B0004020202020204" pitchFamily="34" charset="0"/>
                <a:ea typeface="Droid Sans"/>
                <a:cs typeface="Droid Sans"/>
                <a:sym typeface="Droid Sans"/>
              </a:rPr>
              <a:t>This presentation was prepared by: </a:t>
            </a:r>
            <a:endParaRPr lang="en-CA" sz="2400" dirty="0">
              <a:latin typeface="Aptos" panose="020B0004020202020204" pitchFamily="34" charset="0"/>
              <a:ea typeface="Droid Sans"/>
              <a:cs typeface="Droid Sans"/>
              <a:sym typeface="Droid Sans"/>
            </a:endParaRPr>
          </a:p>
        </p:txBody>
      </p:sp>
      <p:sp>
        <p:nvSpPr>
          <p:cNvPr id="2" name="Google Shape;3844;p14">
            <a:extLst>
              <a:ext uri="{FF2B5EF4-FFF2-40B4-BE49-F238E27FC236}">
                <a16:creationId xmlns:a16="http://schemas.microsoft.com/office/drawing/2014/main" id="{46780012-3A86-6B3F-94DA-EE6DC8893378}"/>
              </a:ext>
            </a:extLst>
          </p:cNvPr>
          <p:cNvSpPr txBox="1">
            <a:spLocks noGrp="1"/>
          </p:cNvSpPr>
          <p:nvPr>
            <p:ph type="sldNum" idx="12"/>
          </p:nvPr>
        </p:nvSpPr>
        <p:spPr>
          <a:xfrm>
            <a:off x="8773886" y="4749900"/>
            <a:ext cx="370114"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200">
                <a:solidFill>
                  <a:schemeClr val="bg1"/>
                </a:solidFill>
                <a:latin typeface="Aptos" panose="020B0004020202020204" pitchFamily="34" charset="0"/>
              </a:rPr>
              <a:t>2</a:t>
            </a:fld>
            <a:endParaRPr sz="1200" dirty="0">
              <a:solidFill>
                <a:schemeClr val="bg1"/>
              </a:solidFill>
              <a:latin typeface="Aptos" panose="020B00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90"/>
        <p:cNvGrpSpPr/>
        <p:nvPr/>
      </p:nvGrpSpPr>
      <p:grpSpPr>
        <a:xfrm>
          <a:off x="0" y="0"/>
          <a:ext cx="0" cy="0"/>
          <a:chOff x="0" y="0"/>
          <a:chExt cx="0" cy="0"/>
        </a:xfrm>
      </p:grpSpPr>
      <p:sp>
        <p:nvSpPr>
          <p:cNvPr id="12" name="Rectangle 11">
            <a:extLst>
              <a:ext uri="{FF2B5EF4-FFF2-40B4-BE49-F238E27FC236}">
                <a16:creationId xmlns:a16="http://schemas.microsoft.com/office/drawing/2014/main" id="{B0FEC946-888A-5F06-2D03-257BD4B2C746}"/>
              </a:ext>
            </a:extLst>
          </p:cNvPr>
          <p:cNvSpPr/>
          <p:nvPr/>
        </p:nvSpPr>
        <p:spPr>
          <a:xfrm>
            <a:off x="452975" y="1249291"/>
            <a:ext cx="6732279" cy="12786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CA" dirty="0"/>
          </a:p>
        </p:txBody>
      </p:sp>
      <p:sp>
        <p:nvSpPr>
          <p:cNvPr id="3891" name="Google Shape;3891;p19"/>
          <p:cNvSpPr txBox="1">
            <a:spLocks noGrp="1"/>
          </p:cNvSpPr>
          <p:nvPr>
            <p:ph type="title"/>
          </p:nvPr>
        </p:nvSpPr>
        <p:spPr>
          <a:xfrm>
            <a:off x="452975" y="151541"/>
            <a:ext cx="7026425"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500" b="1" dirty="0">
                <a:latin typeface="Aptos" panose="020B0004020202020204" pitchFamily="34" charset="0"/>
              </a:rPr>
              <a:t>SUPERVISED LEARNING </a:t>
            </a:r>
            <a:endParaRPr sz="3500" b="1" dirty="0">
              <a:latin typeface="Aptos" panose="020B0004020202020204" pitchFamily="34" charset="0"/>
            </a:endParaRPr>
          </a:p>
        </p:txBody>
      </p:sp>
      <p:sp>
        <p:nvSpPr>
          <p:cNvPr id="4" name="Google Shape;3922;p21">
            <a:extLst>
              <a:ext uri="{FF2B5EF4-FFF2-40B4-BE49-F238E27FC236}">
                <a16:creationId xmlns:a16="http://schemas.microsoft.com/office/drawing/2014/main" id="{4B064691-8811-0D2B-EC12-D37974E54581}"/>
              </a:ext>
            </a:extLst>
          </p:cNvPr>
          <p:cNvSpPr txBox="1">
            <a:spLocks noGrp="1"/>
          </p:cNvSpPr>
          <p:nvPr>
            <p:ph type="body" idx="1"/>
          </p:nvPr>
        </p:nvSpPr>
        <p:spPr>
          <a:xfrm>
            <a:off x="527247" y="1299521"/>
            <a:ext cx="1536897" cy="24120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sz="1400" dirty="0">
                <a:solidFill>
                  <a:schemeClr val="tx1"/>
                </a:solidFill>
                <a:latin typeface="Aptos" panose="020B0004020202020204" pitchFamily="34" charset="0"/>
                <a:ea typeface="Droid Sans"/>
                <a:cs typeface="Droid Sans"/>
                <a:sym typeface="Droid Sans"/>
              </a:rPr>
              <a:t>Labelled data </a:t>
            </a:r>
            <a:endParaRPr sz="1400" dirty="0">
              <a:solidFill>
                <a:schemeClr val="tx1"/>
              </a:solidFill>
              <a:latin typeface="Aptos" panose="020B0004020202020204" pitchFamily="34" charset="0"/>
              <a:ea typeface="Droid Sans"/>
              <a:cs typeface="Droid Sans"/>
              <a:sym typeface="Droid Sans"/>
            </a:endParaRPr>
          </a:p>
          <a:p>
            <a:pPr marL="0" lvl="0" indent="0" algn="l" rtl="0">
              <a:spcBef>
                <a:spcPts val="0"/>
              </a:spcBef>
              <a:spcAft>
                <a:spcPts val="0"/>
              </a:spcAft>
              <a:buNone/>
            </a:pPr>
            <a:endParaRPr sz="1400" dirty="0">
              <a:solidFill>
                <a:schemeClr val="tx1"/>
              </a:solidFill>
              <a:latin typeface="Aptos" panose="020B0004020202020204" pitchFamily="34" charset="0"/>
              <a:ea typeface="Droid Sans"/>
              <a:cs typeface="Droid Sans"/>
              <a:sym typeface="Droid Sans"/>
            </a:endParaRPr>
          </a:p>
        </p:txBody>
      </p:sp>
      <p:pic>
        <p:nvPicPr>
          <p:cNvPr id="3074" name="Picture 2" descr="Data Management and Sharing Plan Development - NIEHS Data Management and  Sharing Plan Checklist">
            <a:extLst>
              <a:ext uri="{FF2B5EF4-FFF2-40B4-BE49-F238E27FC236}">
                <a16:creationId xmlns:a16="http://schemas.microsoft.com/office/drawing/2014/main" id="{95AC4351-C49F-54E8-340A-A2B7337B3105}"/>
              </a:ext>
            </a:extLst>
          </p:cNvPr>
          <p:cNvPicPr>
            <a:picLocks noChangeAspect="1" noChangeArrowheads="1"/>
          </p:cNvPicPr>
          <p:nvPr/>
        </p:nvPicPr>
        <p:blipFill rotWithShape="1">
          <a:blip r:embed="rId3">
            <a:clrChange>
              <a:clrFrom>
                <a:srgbClr val="DDDDDD"/>
              </a:clrFrom>
              <a:clrTo>
                <a:srgbClr val="DDDDDD">
                  <a:alpha val="0"/>
                </a:srgbClr>
              </a:clrTo>
            </a:clrChange>
            <a:extLst>
              <a:ext uri="{28A0092B-C50C-407E-A947-70E740481C1C}">
                <a14:useLocalDpi xmlns:a14="http://schemas.microsoft.com/office/drawing/2010/main" val="0"/>
              </a:ext>
            </a:extLst>
          </a:blip>
          <a:srcRect l="13440"/>
          <a:stretch/>
        </p:blipFill>
        <p:spPr bwMode="auto">
          <a:xfrm>
            <a:off x="651222" y="1540727"/>
            <a:ext cx="1017756" cy="918580"/>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3909;p21">
            <a:extLst>
              <a:ext uri="{FF2B5EF4-FFF2-40B4-BE49-F238E27FC236}">
                <a16:creationId xmlns:a16="http://schemas.microsoft.com/office/drawing/2014/main" id="{715A4214-21E3-C41F-CF10-9829BBCEC8CC}"/>
              </a:ext>
            </a:extLst>
          </p:cNvPr>
          <p:cNvSpPr/>
          <p:nvPr/>
        </p:nvSpPr>
        <p:spPr>
          <a:xfrm>
            <a:off x="1116401" y="1977650"/>
            <a:ext cx="532396" cy="489114"/>
          </a:xfrm>
          <a:prstGeom prst="ellipse">
            <a:avLst/>
          </a:prstGeom>
          <a:ln>
            <a:headEnd type="none" w="sm" len="sm"/>
            <a:tailEnd type="none" w="sm" len="sm"/>
          </a:ln>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endParaRPr sz="1600" dirty="0">
              <a:solidFill>
                <a:schemeClr val="accent4"/>
              </a:solidFill>
            </a:endParaRPr>
          </a:p>
        </p:txBody>
      </p:sp>
      <p:pic>
        <p:nvPicPr>
          <p:cNvPr id="7" name="Picture 6">
            <a:extLst>
              <a:ext uri="{FF2B5EF4-FFF2-40B4-BE49-F238E27FC236}">
                <a16:creationId xmlns:a16="http://schemas.microsoft.com/office/drawing/2014/main" id="{70C563BC-157D-AAB6-842E-FC0A2CE88C20}"/>
              </a:ext>
            </a:extLst>
          </p:cNvPr>
          <p:cNvPicPr>
            <a:picLocks noChangeAspect="1"/>
          </p:cNvPicPr>
          <p:nvPr/>
        </p:nvPicPr>
        <p:blipFill>
          <a:blip r:embed="rId4">
            <a:biLevel thresh="50000"/>
          </a:blip>
          <a:stretch>
            <a:fillRect/>
          </a:stretch>
        </p:blipFill>
        <p:spPr>
          <a:xfrm>
            <a:off x="1214555" y="2032007"/>
            <a:ext cx="372832" cy="372832"/>
          </a:xfrm>
          <a:prstGeom prst="rect">
            <a:avLst/>
          </a:prstGeom>
        </p:spPr>
      </p:pic>
      <p:sp>
        <p:nvSpPr>
          <p:cNvPr id="8" name="Google Shape;3922;p21">
            <a:extLst>
              <a:ext uri="{FF2B5EF4-FFF2-40B4-BE49-F238E27FC236}">
                <a16:creationId xmlns:a16="http://schemas.microsoft.com/office/drawing/2014/main" id="{20EE4FA9-913E-5FFD-B9F4-FC26717CB9F2}"/>
              </a:ext>
            </a:extLst>
          </p:cNvPr>
          <p:cNvSpPr txBox="1">
            <a:spLocks/>
          </p:cNvSpPr>
          <p:nvPr/>
        </p:nvSpPr>
        <p:spPr>
          <a:xfrm>
            <a:off x="2281476" y="1239150"/>
            <a:ext cx="2725578" cy="5862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0" indent="0" algn="ctr">
              <a:spcBef>
                <a:spcPts val="0"/>
              </a:spcBef>
              <a:buFont typeface="Titillium Web Light"/>
              <a:buNone/>
            </a:pPr>
            <a:r>
              <a:rPr lang="en-CA" sz="1400" dirty="0">
                <a:solidFill>
                  <a:schemeClr val="tx1"/>
                </a:solidFill>
                <a:latin typeface="Aptos" panose="020B0004020202020204" pitchFamily="34" charset="0"/>
                <a:ea typeface="Droid Sans"/>
                <a:cs typeface="Droid Sans"/>
                <a:sym typeface="Droid Sans"/>
              </a:rPr>
              <a:t>Model learns patterns between label &amp; data</a:t>
            </a:r>
          </a:p>
          <a:p>
            <a:pPr marL="0" indent="0">
              <a:spcBef>
                <a:spcPts val="0"/>
              </a:spcBef>
              <a:buFont typeface="Titillium Web Light"/>
              <a:buNone/>
            </a:pPr>
            <a:endParaRPr lang="en-CA" sz="1400" dirty="0">
              <a:solidFill>
                <a:schemeClr val="tx1"/>
              </a:solidFill>
              <a:latin typeface="Aptos" panose="020B0004020202020204" pitchFamily="34" charset="0"/>
              <a:ea typeface="Droid Sans"/>
              <a:cs typeface="Droid Sans"/>
              <a:sym typeface="Droid Sans"/>
            </a:endParaRPr>
          </a:p>
        </p:txBody>
      </p:sp>
      <p:sp>
        <p:nvSpPr>
          <p:cNvPr id="9" name="Right Arrow 8">
            <a:extLst>
              <a:ext uri="{FF2B5EF4-FFF2-40B4-BE49-F238E27FC236}">
                <a16:creationId xmlns:a16="http://schemas.microsoft.com/office/drawing/2014/main" id="{4873FE7D-D75B-57BE-944F-6AEC3CCD9DDF}"/>
              </a:ext>
            </a:extLst>
          </p:cNvPr>
          <p:cNvSpPr/>
          <p:nvPr/>
        </p:nvSpPr>
        <p:spPr>
          <a:xfrm>
            <a:off x="2026567" y="1988561"/>
            <a:ext cx="731417" cy="24955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3080" name="Picture 8" descr="Human brain Artificial intelligence Machine learning , Brain transparent  background PNG clipart | HiClipart">
            <a:extLst>
              <a:ext uri="{FF2B5EF4-FFF2-40B4-BE49-F238E27FC236}">
                <a16:creationId xmlns:a16="http://schemas.microsoft.com/office/drawing/2014/main" id="{2FB7FFAE-32FC-6AE6-6B50-737A8D81A7C9}"/>
              </a:ext>
            </a:extLst>
          </p:cNvPr>
          <p:cNvPicPr>
            <a:picLocks noChangeAspect="1" noChangeArrowheads="1"/>
          </p:cNvPicPr>
          <p:nvPr/>
        </p:nvPicPr>
        <p:blipFill>
          <a:blip r:embed="rId5">
            <a:clrChange>
              <a:clrFrom>
                <a:srgbClr val="DDDDDD"/>
              </a:clrFrom>
              <a:clrTo>
                <a:srgbClr val="DDDDDD">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41046" y="1844145"/>
            <a:ext cx="630905" cy="63090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82C886CC-264D-C2D5-A446-56935E7F4C10}"/>
              </a:ext>
            </a:extLst>
          </p:cNvPr>
          <p:cNvSpPr/>
          <p:nvPr/>
        </p:nvSpPr>
        <p:spPr>
          <a:xfrm>
            <a:off x="1487117" y="2930049"/>
            <a:ext cx="6418224" cy="12786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CA" dirty="0"/>
          </a:p>
        </p:txBody>
      </p:sp>
      <p:pic>
        <p:nvPicPr>
          <p:cNvPr id="15" name="Picture 2" descr="Data Management and Sharing Plan Development - NIEHS Data Management and  Sharing Plan Checklist">
            <a:extLst>
              <a:ext uri="{FF2B5EF4-FFF2-40B4-BE49-F238E27FC236}">
                <a16:creationId xmlns:a16="http://schemas.microsoft.com/office/drawing/2014/main" id="{1F734523-EF19-CC29-05D0-F950A44D6EF5}"/>
              </a:ext>
            </a:extLst>
          </p:cNvPr>
          <p:cNvPicPr>
            <a:picLocks noChangeAspect="1" noChangeArrowheads="1"/>
          </p:cNvPicPr>
          <p:nvPr/>
        </p:nvPicPr>
        <p:blipFill rotWithShape="1">
          <a:blip r:embed="rId3">
            <a:clrChange>
              <a:clrFrom>
                <a:srgbClr val="DDDDDD"/>
              </a:clrFrom>
              <a:clrTo>
                <a:srgbClr val="DDDDDD">
                  <a:alpha val="0"/>
                </a:srgbClr>
              </a:clrTo>
            </a:clrChange>
            <a:extLst>
              <a:ext uri="{28A0092B-C50C-407E-A947-70E740481C1C}">
                <a14:useLocalDpi xmlns:a14="http://schemas.microsoft.com/office/drawing/2010/main" val="0"/>
              </a:ext>
            </a:extLst>
          </a:blip>
          <a:srcRect l="13440"/>
          <a:stretch/>
        </p:blipFill>
        <p:spPr bwMode="auto">
          <a:xfrm>
            <a:off x="1803758" y="3244747"/>
            <a:ext cx="1038795" cy="937568"/>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3922;p21">
            <a:extLst>
              <a:ext uri="{FF2B5EF4-FFF2-40B4-BE49-F238E27FC236}">
                <a16:creationId xmlns:a16="http://schemas.microsoft.com/office/drawing/2014/main" id="{062CEB6D-B0EA-CFC5-3740-8B53D1A47C66}"/>
              </a:ext>
            </a:extLst>
          </p:cNvPr>
          <p:cNvSpPr txBox="1">
            <a:spLocks/>
          </p:cNvSpPr>
          <p:nvPr/>
        </p:nvSpPr>
        <p:spPr>
          <a:xfrm>
            <a:off x="3432694" y="2927901"/>
            <a:ext cx="2635599" cy="6425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0" indent="0" algn="ctr">
              <a:spcBef>
                <a:spcPts val="0"/>
              </a:spcBef>
              <a:buFont typeface="Titillium Web Light"/>
              <a:buNone/>
            </a:pPr>
            <a:r>
              <a:rPr lang="en-CA" sz="1400" dirty="0">
                <a:solidFill>
                  <a:schemeClr val="tx1"/>
                </a:solidFill>
                <a:latin typeface="Aptos" panose="020B0004020202020204" pitchFamily="34" charset="0"/>
                <a:ea typeface="Droid Sans"/>
                <a:cs typeface="Droid Sans"/>
                <a:sym typeface="Droid Sans"/>
              </a:rPr>
              <a:t>Trained model predicts label based on learned patterns</a:t>
            </a:r>
          </a:p>
        </p:txBody>
      </p:sp>
      <p:sp>
        <p:nvSpPr>
          <p:cNvPr id="19" name="Right Arrow 18">
            <a:extLst>
              <a:ext uri="{FF2B5EF4-FFF2-40B4-BE49-F238E27FC236}">
                <a16:creationId xmlns:a16="http://schemas.microsoft.com/office/drawing/2014/main" id="{A689828F-6B48-14CC-BACA-B274CAEF3883}"/>
              </a:ext>
            </a:extLst>
          </p:cNvPr>
          <p:cNvSpPr/>
          <p:nvPr/>
        </p:nvSpPr>
        <p:spPr>
          <a:xfrm>
            <a:off x="2875218" y="3616219"/>
            <a:ext cx="791737" cy="2676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20" name="Picture 8" descr="Human brain Artificial intelligence Machine learning , Brain transparent  background PNG clipart | HiClipart">
            <a:extLst>
              <a:ext uri="{FF2B5EF4-FFF2-40B4-BE49-F238E27FC236}">
                <a16:creationId xmlns:a16="http://schemas.microsoft.com/office/drawing/2014/main" id="{BF725F8C-FAD5-7D80-2CCA-CE3A244F9B7D}"/>
              </a:ext>
            </a:extLst>
          </p:cNvPr>
          <p:cNvPicPr>
            <a:picLocks noChangeAspect="1" noChangeArrowheads="1"/>
          </p:cNvPicPr>
          <p:nvPr/>
        </p:nvPicPr>
        <p:blipFill>
          <a:blip r:embed="rId5">
            <a:clrChange>
              <a:clrFrom>
                <a:srgbClr val="DDDDDD"/>
              </a:clrFrom>
              <a:clrTo>
                <a:srgbClr val="DDDDDD">
                  <a:alpha val="0"/>
                </a:srgbClr>
              </a:clrTo>
            </a:clrChange>
            <a:extLst>
              <a:ext uri="{28A0092B-C50C-407E-A947-70E740481C1C}">
                <a14:useLocalDpi xmlns:a14="http://schemas.microsoft.com/office/drawing/2010/main" val="0"/>
              </a:ext>
            </a:extLst>
          </a:blip>
          <a:srcRect/>
          <a:stretch>
            <a:fillRect/>
          </a:stretch>
        </p:blipFill>
        <p:spPr bwMode="auto">
          <a:xfrm>
            <a:off x="4352477" y="3524179"/>
            <a:ext cx="616936" cy="616936"/>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3922;p21">
            <a:extLst>
              <a:ext uri="{FF2B5EF4-FFF2-40B4-BE49-F238E27FC236}">
                <a16:creationId xmlns:a16="http://schemas.microsoft.com/office/drawing/2014/main" id="{73789EFE-4C2E-E794-2445-70F1E6187D8C}"/>
              </a:ext>
            </a:extLst>
          </p:cNvPr>
          <p:cNvSpPr txBox="1">
            <a:spLocks/>
          </p:cNvSpPr>
          <p:nvPr/>
        </p:nvSpPr>
        <p:spPr>
          <a:xfrm>
            <a:off x="452975" y="880733"/>
            <a:ext cx="4851950" cy="3678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0" indent="0">
              <a:spcBef>
                <a:spcPts val="0"/>
              </a:spcBef>
              <a:buFont typeface="Titillium Web Light"/>
              <a:buNone/>
            </a:pPr>
            <a:r>
              <a:rPr lang="en-CA" sz="1400" b="1" dirty="0">
                <a:solidFill>
                  <a:schemeClr val="tx1"/>
                </a:solidFill>
                <a:latin typeface="Aptos" panose="020B0004020202020204" pitchFamily="34" charset="0"/>
                <a:ea typeface="Droid Sans"/>
                <a:cs typeface="Droid Sans"/>
                <a:sym typeface="Droid Sans"/>
              </a:rPr>
              <a:t>Developing a Supervised Model (“Model Training”)</a:t>
            </a:r>
          </a:p>
          <a:p>
            <a:pPr marL="0" indent="0">
              <a:spcBef>
                <a:spcPts val="0"/>
              </a:spcBef>
              <a:buFont typeface="Titillium Web Light"/>
              <a:buNone/>
            </a:pPr>
            <a:endParaRPr lang="en-CA" sz="1400" dirty="0">
              <a:solidFill>
                <a:schemeClr val="tx1"/>
              </a:solidFill>
              <a:latin typeface="Aptos" panose="020B0004020202020204" pitchFamily="34" charset="0"/>
              <a:ea typeface="Droid Sans"/>
              <a:cs typeface="Droid Sans"/>
              <a:sym typeface="Droid Sans"/>
            </a:endParaRPr>
          </a:p>
        </p:txBody>
      </p:sp>
      <p:pic>
        <p:nvPicPr>
          <p:cNvPr id="5" name="Picture 2" descr="Data Management and Sharing Plan Development - NIEHS Data Management and  Sharing Plan Checklist">
            <a:extLst>
              <a:ext uri="{FF2B5EF4-FFF2-40B4-BE49-F238E27FC236}">
                <a16:creationId xmlns:a16="http://schemas.microsoft.com/office/drawing/2014/main" id="{D925BCC9-0A33-C24D-E85B-C6300BAA4D5E}"/>
              </a:ext>
            </a:extLst>
          </p:cNvPr>
          <p:cNvPicPr>
            <a:picLocks noChangeAspect="1" noChangeArrowheads="1"/>
          </p:cNvPicPr>
          <p:nvPr/>
        </p:nvPicPr>
        <p:blipFill rotWithShape="1">
          <a:blip r:embed="rId3">
            <a:clrChange>
              <a:clrFrom>
                <a:srgbClr val="DDDDDD"/>
              </a:clrFrom>
              <a:clrTo>
                <a:srgbClr val="DDDDDD">
                  <a:alpha val="0"/>
                </a:srgbClr>
              </a:clrTo>
            </a:clrChange>
            <a:extLst>
              <a:ext uri="{28A0092B-C50C-407E-A947-70E740481C1C}">
                <a14:useLocalDpi xmlns:a14="http://schemas.microsoft.com/office/drawing/2010/main" val="0"/>
              </a:ext>
            </a:extLst>
          </a:blip>
          <a:srcRect l="13440"/>
          <a:stretch/>
        </p:blipFill>
        <p:spPr bwMode="auto">
          <a:xfrm>
            <a:off x="6275087" y="3371687"/>
            <a:ext cx="910167" cy="821475"/>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3909;p21">
            <a:extLst>
              <a:ext uri="{FF2B5EF4-FFF2-40B4-BE49-F238E27FC236}">
                <a16:creationId xmlns:a16="http://schemas.microsoft.com/office/drawing/2014/main" id="{40CD6363-6197-5E6D-A867-2320A0973FCC}"/>
              </a:ext>
            </a:extLst>
          </p:cNvPr>
          <p:cNvSpPr/>
          <p:nvPr/>
        </p:nvSpPr>
        <p:spPr>
          <a:xfrm>
            <a:off x="6740265" y="3744717"/>
            <a:ext cx="458973" cy="437597"/>
          </a:xfrm>
          <a:prstGeom prst="ellipse">
            <a:avLst/>
          </a:prstGeom>
          <a:ln>
            <a:headEnd type="none" w="sm" len="sm"/>
            <a:tailEnd type="none" w="sm" len="sm"/>
          </a:ln>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endParaRPr sz="1600" dirty="0">
              <a:solidFill>
                <a:schemeClr val="accent4"/>
              </a:solidFill>
            </a:endParaRPr>
          </a:p>
        </p:txBody>
      </p:sp>
      <p:pic>
        <p:nvPicPr>
          <p:cNvPr id="11" name="Picture 10">
            <a:extLst>
              <a:ext uri="{FF2B5EF4-FFF2-40B4-BE49-F238E27FC236}">
                <a16:creationId xmlns:a16="http://schemas.microsoft.com/office/drawing/2014/main" id="{9FFC268C-AF4A-E323-132A-C74DC8E6505B}"/>
              </a:ext>
            </a:extLst>
          </p:cNvPr>
          <p:cNvPicPr>
            <a:picLocks noChangeAspect="1"/>
          </p:cNvPicPr>
          <p:nvPr/>
        </p:nvPicPr>
        <p:blipFill>
          <a:blip r:embed="rId4">
            <a:biLevel thresh="50000"/>
          </a:blip>
          <a:stretch>
            <a:fillRect/>
          </a:stretch>
        </p:blipFill>
        <p:spPr>
          <a:xfrm>
            <a:off x="6789341" y="3780296"/>
            <a:ext cx="360819" cy="360819"/>
          </a:xfrm>
          <a:prstGeom prst="rect">
            <a:avLst/>
          </a:prstGeom>
        </p:spPr>
      </p:pic>
      <p:sp>
        <p:nvSpPr>
          <p:cNvPr id="21" name="Google Shape;3922;p21">
            <a:extLst>
              <a:ext uri="{FF2B5EF4-FFF2-40B4-BE49-F238E27FC236}">
                <a16:creationId xmlns:a16="http://schemas.microsoft.com/office/drawing/2014/main" id="{7A75DA1F-4793-EBAE-EA42-32C1254986A7}"/>
              </a:ext>
            </a:extLst>
          </p:cNvPr>
          <p:cNvSpPr txBox="1">
            <a:spLocks/>
          </p:cNvSpPr>
          <p:nvPr/>
        </p:nvSpPr>
        <p:spPr>
          <a:xfrm>
            <a:off x="1648796" y="2560014"/>
            <a:ext cx="4851950" cy="3678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0" indent="0">
              <a:spcBef>
                <a:spcPts val="0"/>
              </a:spcBef>
              <a:buFont typeface="Titillium Web Light"/>
              <a:buNone/>
            </a:pPr>
            <a:r>
              <a:rPr lang="en-CA" sz="1400" b="1" dirty="0">
                <a:solidFill>
                  <a:schemeClr val="tx1"/>
                </a:solidFill>
                <a:latin typeface="Aptos" panose="020B0004020202020204" pitchFamily="34" charset="0"/>
                <a:ea typeface="Droid Sans"/>
                <a:cs typeface="Droid Sans"/>
                <a:sym typeface="Droid Sans"/>
              </a:rPr>
              <a:t>Using a Supervised Model</a:t>
            </a:r>
            <a:endParaRPr lang="en-CA" sz="1400" dirty="0">
              <a:solidFill>
                <a:schemeClr val="tx1"/>
              </a:solidFill>
              <a:latin typeface="Aptos" panose="020B0004020202020204" pitchFamily="34" charset="0"/>
              <a:ea typeface="Droid Sans"/>
              <a:cs typeface="Droid Sans"/>
              <a:sym typeface="Droid Sans"/>
            </a:endParaRPr>
          </a:p>
        </p:txBody>
      </p:sp>
      <p:sp>
        <p:nvSpPr>
          <p:cNvPr id="22" name="Google Shape;3922;p21">
            <a:extLst>
              <a:ext uri="{FF2B5EF4-FFF2-40B4-BE49-F238E27FC236}">
                <a16:creationId xmlns:a16="http://schemas.microsoft.com/office/drawing/2014/main" id="{AFAE0D53-5BAF-5D91-D908-24B8BC346832}"/>
              </a:ext>
            </a:extLst>
          </p:cNvPr>
          <p:cNvSpPr txBox="1">
            <a:spLocks/>
          </p:cNvSpPr>
          <p:nvPr/>
        </p:nvSpPr>
        <p:spPr>
          <a:xfrm>
            <a:off x="1527260" y="2978017"/>
            <a:ext cx="1663644" cy="3146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0" indent="0" algn="ctr">
              <a:spcBef>
                <a:spcPts val="0"/>
              </a:spcBef>
              <a:buFont typeface="Titillium Web Light"/>
              <a:buNone/>
            </a:pPr>
            <a:r>
              <a:rPr lang="en-CA" sz="1400" dirty="0">
                <a:solidFill>
                  <a:schemeClr val="tx1"/>
                </a:solidFill>
                <a:latin typeface="Aptos" panose="020B0004020202020204" pitchFamily="34" charset="0"/>
                <a:ea typeface="Droid Sans"/>
                <a:cs typeface="Droid Sans"/>
                <a:sym typeface="Droid Sans"/>
              </a:rPr>
              <a:t>Unlabelled data </a:t>
            </a:r>
          </a:p>
          <a:p>
            <a:pPr marL="0" indent="0">
              <a:spcBef>
                <a:spcPts val="0"/>
              </a:spcBef>
              <a:buFont typeface="Titillium Web Light"/>
              <a:buNone/>
            </a:pPr>
            <a:endParaRPr lang="en-CA" sz="1400" dirty="0">
              <a:solidFill>
                <a:schemeClr val="tx1"/>
              </a:solidFill>
              <a:latin typeface="Aptos" panose="020B0004020202020204" pitchFamily="34" charset="0"/>
              <a:ea typeface="Droid Sans"/>
              <a:cs typeface="Droid Sans"/>
              <a:sym typeface="Droid Sans"/>
            </a:endParaRPr>
          </a:p>
        </p:txBody>
      </p:sp>
      <p:sp>
        <p:nvSpPr>
          <p:cNvPr id="23" name="Right Arrow 22">
            <a:extLst>
              <a:ext uri="{FF2B5EF4-FFF2-40B4-BE49-F238E27FC236}">
                <a16:creationId xmlns:a16="http://schemas.microsoft.com/office/drawing/2014/main" id="{6B53654D-4C55-E61C-3893-AD899A942C05}"/>
              </a:ext>
            </a:extLst>
          </p:cNvPr>
          <p:cNvSpPr/>
          <p:nvPr/>
        </p:nvSpPr>
        <p:spPr>
          <a:xfrm>
            <a:off x="5503583" y="3632550"/>
            <a:ext cx="791737" cy="2676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4" name="Right Arrow 23">
            <a:extLst>
              <a:ext uri="{FF2B5EF4-FFF2-40B4-BE49-F238E27FC236}">
                <a16:creationId xmlns:a16="http://schemas.microsoft.com/office/drawing/2014/main" id="{AE3121E0-696C-650C-5DE3-FDA69998BEE9}"/>
              </a:ext>
            </a:extLst>
          </p:cNvPr>
          <p:cNvSpPr/>
          <p:nvPr/>
        </p:nvSpPr>
        <p:spPr>
          <a:xfrm>
            <a:off x="4601734" y="1977650"/>
            <a:ext cx="731417" cy="24955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25" name="Picture 8" descr="Human brain Artificial intelligence Machine learning , Brain transparent  background PNG clipart | HiClipart">
            <a:extLst>
              <a:ext uri="{FF2B5EF4-FFF2-40B4-BE49-F238E27FC236}">
                <a16:creationId xmlns:a16="http://schemas.microsoft.com/office/drawing/2014/main" id="{04740A8A-2176-9976-964E-C486689D086A}"/>
              </a:ext>
            </a:extLst>
          </p:cNvPr>
          <p:cNvPicPr>
            <a:picLocks noChangeAspect="1" noChangeArrowheads="1"/>
          </p:cNvPicPr>
          <p:nvPr/>
        </p:nvPicPr>
        <p:blipFill>
          <a:blip r:embed="rId5">
            <a:clrChange>
              <a:clrFrom>
                <a:srgbClr val="DDDDDD"/>
              </a:clrFrom>
              <a:clrTo>
                <a:srgbClr val="DDDDDD">
                  <a:alpha val="0"/>
                </a:srgbClr>
              </a:clrTo>
            </a:clrChange>
            <a:extLst>
              <a:ext uri="{28A0092B-C50C-407E-A947-70E740481C1C}">
                <a14:useLocalDpi xmlns:a14="http://schemas.microsoft.com/office/drawing/2010/main" val="0"/>
              </a:ext>
            </a:extLst>
          </a:blip>
          <a:srcRect/>
          <a:stretch>
            <a:fillRect/>
          </a:stretch>
        </p:blipFill>
        <p:spPr bwMode="auto">
          <a:xfrm>
            <a:off x="5867771" y="1801977"/>
            <a:ext cx="630905" cy="630905"/>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3922;p21">
            <a:extLst>
              <a:ext uri="{FF2B5EF4-FFF2-40B4-BE49-F238E27FC236}">
                <a16:creationId xmlns:a16="http://schemas.microsoft.com/office/drawing/2014/main" id="{4B896B09-0581-7344-5B24-F5D02CAFDE3D}"/>
              </a:ext>
            </a:extLst>
          </p:cNvPr>
          <p:cNvSpPr txBox="1">
            <a:spLocks/>
          </p:cNvSpPr>
          <p:nvPr/>
        </p:nvSpPr>
        <p:spPr>
          <a:xfrm>
            <a:off x="5333882" y="1254274"/>
            <a:ext cx="1865356" cy="4589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0" indent="0" algn="ctr">
              <a:spcBef>
                <a:spcPts val="0"/>
              </a:spcBef>
              <a:buFont typeface="Titillium Web Light"/>
              <a:buNone/>
            </a:pPr>
            <a:r>
              <a:rPr lang="en-CA" sz="1400" dirty="0">
                <a:solidFill>
                  <a:schemeClr val="tx1"/>
                </a:solidFill>
                <a:latin typeface="Aptos" panose="020B0004020202020204" pitchFamily="34" charset="0"/>
                <a:ea typeface="Droid Sans"/>
                <a:cs typeface="Droid Sans"/>
                <a:sym typeface="Droid Sans"/>
              </a:rPr>
              <a:t>Trained (or “learned”) model</a:t>
            </a:r>
          </a:p>
          <a:p>
            <a:pPr marL="0" indent="0">
              <a:spcBef>
                <a:spcPts val="0"/>
              </a:spcBef>
              <a:buFont typeface="Titillium Web Light"/>
              <a:buNone/>
            </a:pPr>
            <a:endParaRPr lang="en-CA" sz="1400" dirty="0">
              <a:solidFill>
                <a:schemeClr val="tx1"/>
              </a:solidFill>
              <a:latin typeface="Aptos" panose="020B0004020202020204" pitchFamily="34" charset="0"/>
              <a:ea typeface="Droid Sans"/>
              <a:cs typeface="Droid Sans"/>
              <a:sym typeface="Droid Sans"/>
            </a:endParaRPr>
          </a:p>
        </p:txBody>
      </p:sp>
      <p:sp>
        <p:nvSpPr>
          <p:cNvPr id="27" name="Google Shape;3922;p21">
            <a:extLst>
              <a:ext uri="{FF2B5EF4-FFF2-40B4-BE49-F238E27FC236}">
                <a16:creationId xmlns:a16="http://schemas.microsoft.com/office/drawing/2014/main" id="{AD353935-48EE-8064-FE56-5D9307B2608C}"/>
              </a:ext>
            </a:extLst>
          </p:cNvPr>
          <p:cNvSpPr txBox="1">
            <a:spLocks/>
          </p:cNvSpPr>
          <p:nvPr/>
        </p:nvSpPr>
        <p:spPr>
          <a:xfrm>
            <a:off x="6344450" y="2963678"/>
            <a:ext cx="1507933" cy="4197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0" indent="0" algn="ctr">
              <a:spcBef>
                <a:spcPts val="0"/>
              </a:spcBef>
              <a:buFont typeface="Titillium Web Light"/>
              <a:buNone/>
            </a:pPr>
            <a:r>
              <a:rPr lang="en-CA" sz="1400" dirty="0">
                <a:solidFill>
                  <a:schemeClr val="tx1"/>
                </a:solidFill>
                <a:latin typeface="Aptos" panose="020B0004020202020204" pitchFamily="34" charset="0"/>
                <a:ea typeface="Droid Sans"/>
                <a:cs typeface="Droid Sans"/>
                <a:sym typeface="Droid Sans"/>
              </a:rPr>
              <a:t>Predicted label for data</a:t>
            </a:r>
          </a:p>
        </p:txBody>
      </p:sp>
      <p:sp>
        <p:nvSpPr>
          <p:cNvPr id="28" name="Google Shape;3844;p14">
            <a:extLst>
              <a:ext uri="{FF2B5EF4-FFF2-40B4-BE49-F238E27FC236}">
                <a16:creationId xmlns:a16="http://schemas.microsoft.com/office/drawing/2014/main" id="{FC819FFC-A4B4-D65F-3B78-C9510C93D772}"/>
              </a:ext>
            </a:extLst>
          </p:cNvPr>
          <p:cNvSpPr txBox="1">
            <a:spLocks noGrp="1"/>
          </p:cNvSpPr>
          <p:nvPr>
            <p:ph type="sldNum" idx="12"/>
          </p:nvPr>
        </p:nvSpPr>
        <p:spPr>
          <a:xfrm>
            <a:off x="8773886" y="4749900"/>
            <a:ext cx="370114"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200">
                <a:solidFill>
                  <a:schemeClr val="bg1"/>
                </a:solidFill>
                <a:latin typeface="Aptos" panose="020B0004020202020204" pitchFamily="34" charset="0"/>
              </a:rPr>
              <a:t>20</a:t>
            </a:fld>
            <a:endParaRPr sz="1200" dirty="0">
              <a:solidFill>
                <a:schemeClr val="bg1"/>
              </a:solidFill>
              <a:latin typeface="Aptos" panose="020B0004020202020204" pitchFamily="34" charset="0"/>
            </a:endParaRPr>
          </a:p>
        </p:txBody>
      </p:sp>
    </p:spTree>
    <p:extLst>
      <p:ext uri="{BB962C8B-B14F-4D97-AF65-F5344CB8AC3E}">
        <p14:creationId xmlns:p14="http://schemas.microsoft.com/office/powerpoint/2010/main" val="10630932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90"/>
        <p:cNvGrpSpPr/>
        <p:nvPr/>
      </p:nvGrpSpPr>
      <p:grpSpPr>
        <a:xfrm>
          <a:off x="0" y="0"/>
          <a:ext cx="0" cy="0"/>
          <a:chOff x="0" y="0"/>
          <a:chExt cx="0" cy="0"/>
        </a:xfrm>
      </p:grpSpPr>
      <p:sp>
        <p:nvSpPr>
          <p:cNvPr id="10" name="Google Shape;3922;p21">
            <a:extLst>
              <a:ext uri="{FF2B5EF4-FFF2-40B4-BE49-F238E27FC236}">
                <a16:creationId xmlns:a16="http://schemas.microsoft.com/office/drawing/2014/main" id="{EA33E2BC-2BA9-06AE-6173-32EF22829A57}"/>
              </a:ext>
            </a:extLst>
          </p:cNvPr>
          <p:cNvSpPr txBox="1">
            <a:spLocks noGrp="1"/>
          </p:cNvSpPr>
          <p:nvPr>
            <p:ph type="body" idx="1"/>
          </p:nvPr>
        </p:nvSpPr>
        <p:spPr>
          <a:xfrm>
            <a:off x="625664" y="3350117"/>
            <a:ext cx="1663644" cy="31469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sz="1600" b="1" dirty="0">
                <a:solidFill>
                  <a:schemeClr val="tx1"/>
                </a:solidFill>
                <a:latin typeface="Aptos" panose="020B0004020202020204" pitchFamily="34" charset="0"/>
                <a:ea typeface="Droid Sans"/>
                <a:cs typeface="Droid Sans"/>
                <a:sym typeface="Droid Sans"/>
              </a:rPr>
              <a:t>Cardiomegaly</a:t>
            </a:r>
            <a:endParaRPr sz="1600" b="1" dirty="0">
              <a:solidFill>
                <a:schemeClr val="tx1"/>
              </a:solidFill>
              <a:latin typeface="Aptos" panose="020B0004020202020204" pitchFamily="34" charset="0"/>
              <a:ea typeface="Droid Sans"/>
              <a:cs typeface="Droid Sans"/>
              <a:sym typeface="Droid Sans"/>
            </a:endParaRPr>
          </a:p>
          <a:p>
            <a:pPr marL="0" lvl="0" indent="0" algn="l" rtl="0">
              <a:spcBef>
                <a:spcPts val="0"/>
              </a:spcBef>
              <a:spcAft>
                <a:spcPts val="0"/>
              </a:spcAft>
              <a:buNone/>
            </a:pPr>
            <a:endParaRPr sz="1600" b="1" dirty="0">
              <a:solidFill>
                <a:schemeClr val="tx1"/>
              </a:solidFill>
              <a:latin typeface="Aptos" panose="020B0004020202020204" pitchFamily="34" charset="0"/>
              <a:ea typeface="Droid Sans"/>
              <a:cs typeface="Droid Sans"/>
              <a:sym typeface="Droid Sans"/>
            </a:endParaRPr>
          </a:p>
        </p:txBody>
      </p:sp>
      <p:pic>
        <p:nvPicPr>
          <p:cNvPr id="1030" name="Picture 6" descr="Cardiomegaly | Radiology Case | Radiopaedia.org">
            <a:extLst>
              <a:ext uri="{FF2B5EF4-FFF2-40B4-BE49-F238E27FC236}">
                <a16:creationId xmlns:a16="http://schemas.microsoft.com/office/drawing/2014/main" id="{FD90BADA-215D-1919-5EF6-A949E87DBB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070" y="1344990"/>
            <a:ext cx="1976526" cy="193239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ardiomegaly - Wikipedia">
            <a:extLst>
              <a:ext uri="{FF2B5EF4-FFF2-40B4-BE49-F238E27FC236}">
                <a16:creationId xmlns:a16="http://schemas.microsoft.com/office/drawing/2014/main" id="{CCD20DBA-47CC-ADB7-FA19-1167D83DF2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1548" y="1344988"/>
            <a:ext cx="2133982" cy="193239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Normal chest x-ray: Anatomy tutorial | Kenhub">
            <a:extLst>
              <a:ext uri="{FF2B5EF4-FFF2-40B4-BE49-F238E27FC236}">
                <a16:creationId xmlns:a16="http://schemas.microsoft.com/office/drawing/2014/main" id="{122BAE36-7CCB-DB70-C66B-C148C01B1B1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835" t="9537" r="6175" b="9996"/>
          <a:stretch/>
        </p:blipFill>
        <p:spPr bwMode="auto">
          <a:xfrm>
            <a:off x="4973471" y="1344988"/>
            <a:ext cx="2137081" cy="19323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712922E-991C-17EC-2BE9-CFD42C61DC92}"/>
              </a:ext>
            </a:extLst>
          </p:cNvPr>
          <p:cNvPicPr>
            <a:picLocks noChangeAspect="1"/>
          </p:cNvPicPr>
          <p:nvPr/>
        </p:nvPicPr>
        <p:blipFill>
          <a:blip r:embed="rId6">
            <a:duotone>
              <a:prstClr val="black"/>
              <a:schemeClr val="accent3">
                <a:tint val="45000"/>
                <a:satMod val="400000"/>
              </a:schemeClr>
            </a:duotone>
          </a:blip>
          <a:stretch>
            <a:fillRect/>
          </a:stretch>
        </p:blipFill>
        <p:spPr>
          <a:xfrm>
            <a:off x="205725" y="3192674"/>
            <a:ext cx="544877" cy="544877"/>
          </a:xfrm>
          <a:prstGeom prst="rect">
            <a:avLst/>
          </a:prstGeom>
        </p:spPr>
      </p:pic>
      <p:pic>
        <p:nvPicPr>
          <p:cNvPr id="11" name="Picture 10">
            <a:extLst>
              <a:ext uri="{FF2B5EF4-FFF2-40B4-BE49-F238E27FC236}">
                <a16:creationId xmlns:a16="http://schemas.microsoft.com/office/drawing/2014/main" id="{82070D14-2D76-0055-73B1-032D77B44C98}"/>
              </a:ext>
            </a:extLst>
          </p:cNvPr>
          <p:cNvPicPr>
            <a:picLocks noChangeAspect="1"/>
          </p:cNvPicPr>
          <p:nvPr/>
        </p:nvPicPr>
        <p:blipFill>
          <a:blip r:embed="rId6">
            <a:duotone>
              <a:prstClr val="black"/>
              <a:schemeClr val="accent3">
                <a:tint val="45000"/>
                <a:satMod val="400000"/>
              </a:schemeClr>
            </a:duotone>
          </a:blip>
          <a:stretch>
            <a:fillRect/>
          </a:stretch>
        </p:blipFill>
        <p:spPr>
          <a:xfrm>
            <a:off x="2559103" y="3188142"/>
            <a:ext cx="544877" cy="544877"/>
          </a:xfrm>
          <a:prstGeom prst="rect">
            <a:avLst/>
          </a:prstGeom>
        </p:spPr>
      </p:pic>
      <p:sp>
        <p:nvSpPr>
          <p:cNvPr id="12" name="Google Shape;3922;p21">
            <a:extLst>
              <a:ext uri="{FF2B5EF4-FFF2-40B4-BE49-F238E27FC236}">
                <a16:creationId xmlns:a16="http://schemas.microsoft.com/office/drawing/2014/main" id="{3D27E77D-3B35-D271-9C3D-7DCE391A367D}"/>
              </a:ext>
            </a:extLst>
          </p:cNvPr>
          <p:cNvSpPr txBox="1">
            <a:spLocks/>
          </p:cNvSpPr>
          <p:nvPr/>
        </p:nvSpPr>
        <p:spPr>
          <a:xfrm>
            <a:off x="2979042" y="3345585"/>
            <a:ext cx="1663644" cy="3146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0" indent="0" algn="ctr">
              <a:spcBef>
                <a:spcPts val="0"/>
              </a:spcBef>
              <a:buFont typeface="Titillium Web Light"/>
              <a:buNone/>
            </a:pPr>
            <a:r>
              <a:rPr lang="en-CA" sz="1600" b="1" dirty="0">
                <a:solidFill>
                  <a:schemeClr val="tx1"/>
                </a:solidFill>
                <a:latin typeface="Aptos" panose="020B0004020202020204" pitchFamily="34" charset="0"/>
                <a:ea typeface="Droid Sans"/>
                <a:cs typeface="Droid Sans"/>
                <a:sym typeface="Droid Sans"/>
              </a:rPr>
              <a:t>Cardiomegaly</a:t>
            </a:r>
          </a:p>
          <a:p>
            <a:pPr marL="0" indent="0">
              <a:spcBef>
                <a:spcPts val="0"/>
              </a:spcBef>
              <a:buFont typeface="Titillium Web Light"/>
              <a:buNone/>
            </a:pPr>
            <a:endParaRPr lang="en-CA" sz="1600" b="1" dirty="0">
              <a:solidFill>
                <a:schemeClr val="tx1"/>
              </a:solidFill>
              <a:latin typeface="Aptos" panose="020B0004020202020204" pitchFamily="34" charset="0"/>
              <a:ea typeface="Droid Sans"/>
              <a:cs typeface="Droid Sans"/>
              <a:sym typeface="Droid Sans"/>
            </a:endParaRPr>
          </a:p>
        </p:txBody>
      </p:sp>
      <p:pic>
        <p:nvPicPr>
          <p:cNvPr id="13" name="Picture 12">
            <a:extLst>
              <a:ext uri="{FF2B5EF4-FFF2-40B4-BE49-F238E27FC236}">
                <a16:creationId xmlns:a16="http://schemas.microsoft.com/office/drawing/2014/main" id="{96E6DF3B-E49D-8DE6-C0B9-9AFDF00A3068}"/>
              </a:ext>
            </a:extLst>
          </p:cNvPr>
          <p:cNvPicPr>
            <a:picLocks noChangeAspect="1"/>
          </p:cNvPicPr>
          <p:nvPr/>
        </p:nvPicPr>
        <p:blipFill>
          <a:blip r:embed="rId6">
            <a:duotone>
              <a:prstClr val="black"/>
              <a:schemeClr val="accent3">
                <a:tint val="45000"/>
                <a:satMod val="400000"/>
              </a:schemeClr>
            </a:duotone>
          </a:blip>
          <a:stretch>
            <a:fillRect/>
          </a:stretch>
        </p:blipFill>
        <p:spPr>
          <a:xfrm>
            <a:off x="5026969" y="3188142"/>
            <a:ext cx="544877" cy="544877"/>
          </a:xfrm>
          <a:prstGeom prst="rect">
            <a:avLst/>
          </a:prstGeom>
        </p:spPr>
      </p:pic>
      <p:sp>
        <p:nvSpPr>
          <p:cNvPr id="14" name="Google Shape;3922;p21">
            <a:extLst>
              <a:ext uri="{FF2B5EF4-FFF2-40B4-BE49-F238E27FC236}">
                <a16:creationId xmlns:a16="http://schemas.microsoft.com/office/drawing/2014/main" id="{F6F14003-BCA5-6D1E-ED6B-167B83D0BCD9}"/>
              </a:ext>
            </a:extLst>
          </p:cNvPr>
          <p:cNvSpPr txBox="1">
            <a:spLocks/>
          </p:cNvSpPr>
          <p:nvPr/>
        </p:nvSpPr>
        <p:spPr>
          <a:xfrm>
            <a:off x="5446908" y="3345585"/>
            <a:ext cx="1663644" cy="3146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0" indent="0" algn="ctr">
              <a:spcBef>
                <a:spcPts val="0"/>
              </a:spcBef>
              <a:buFont typeface="Titillium Web Light"/>
              <a:buNone/>
            </a:pPr>
            <a:r>
              <a:rPr lang="en-CA" sz="1600" b="1" dirty="0">
                <a:solidFill>
                  <a:schemeClr val="tx1"/>
                </a:solidFill>
                <a:latin typeface="Aptos" panose="020B0004020202020204" pitchFamily="34" charset="0"/>
                <a:ea typeface="Droid Sans"/>
                <a:cs typeface="Droid Sans"/>
                <a:sym typeface="Droid Sans"/>
              </a:rPr>
              <a:t>Normal</a:t>
            </a:r>
          </a:p>
          <a:p>
            <a:pPr marL="0" indent="0">
              <a:spcBef>
                <a:spcPts val="0"/>
              </a:spcBef>
              <a:buFont typeface="Titillium Web Light"/>
              <a:buNone/>
            </a:pPr>
            <a:endParaRPr lang="en-CA" sz="1600" b="1" dirty="0">
              <a:solidFill>
                <a:schemeClr val="tx1"/>
              </a:solidFill>
              <a:latin typeface="Aptos" panose="020B0004020202020204" pitchFamily="34" charset="0"/>
              <a:ea typeface="Droid Sans"/>
              <a:cs typeface="Droid Sans"/>
              <a:sym typeface="Droid Sans"/>
            </a:endParaRPr>
          </a:p>
        </p:txBody>
      </p:sp>
      <p:sp>
        <p:nvSpPr>
          <p:cNvPr id="2" name="TextBox 1">
            <a:extLst>
              <a:ext uri="{FF2B5EF4-FFF2-40B4-BE49-F238E27FC236}">
                <a16:creationId xmlns:a16="http://schemas.microsoft.com/office/drawing/2014/main" id="{A289DE7D-D098-5558-73B0-2FEB24670404}"/>
              </a:ext>
            </a:extLst>
          </p:cNvPr>
          <p:cNvSpPr txBox="1"/>
          <p:nvPr/>
        </p:nvSpPr>
        <p:spPr>
          <a:xfrm>
            <a:off x="6920753" y="4975412"/>
            <a:ext cx="184731" cy="369332"/>
          </a:xfrm>
          <a:prstGeom prst="rect">
            <a:avLst/>
          </a:prstGeom>
          <a:noFill/>
        </p:spPr>
        <p:txBody>
          <a:bodyPr wrap="none" rtlCol="0">
            <a:spAutoFit/>
          </a:bodyPr>
          <a:lstStyle/>
          <a:p>
            <a:endParaRPr lang="en-CA" dirty="0"/>
          </a:p>
        </p:txBody>
      </p:sp>
      <p:sp>
        <p:nvSpPr>
          <p:cNvPr id="7" name="Google Shape;3922;p21">
            <a:extLst>
              <a:ext uri="{FF2B5EF4-FFF2-40B4-BE49-F238E27FC236}">
                <a16:creationId xmlns:a16="http://schemas.microsoft.com/office/drawing/2014/main" id="{9EC78D14-174F-EDAB-6C7B-3049D06F1E66}"/>
              </a:ext>
            </a:extLst>
          </p:cNvPr>
          <p:cNvSpPr txBox="1">
            <a:spLocks/>
          </p:cNvSpPr>
          <p:nvPr/>
        </p:nvSpPr>
        <p:spPr>
          <a:xfrm>
            <a:off x="7105484" y="2064729"/>
            <a:ext cx="1885078" cy="1030180"/>
          </a:xfrm>
          <a:prstGeom prst="rect">
            <a:avLst/>
          </a:prstGeom>
        </p:spPr>
        <p:txBody>
          <a:bodyPr spcFirstLastPara="1" vert="horz" wrap="square" lIns="91425" tIns="91425" rIns="91425" bIns="91425" rtlCol="0" anchor="t" anchorCtr="0">
            <a:noAutofit/>
          </a:bodyPr>
          <a:lstStyle>
            <a:lvl1pPr marL="457200" lvl="0" indent="-381000" algn="l" defTabSz="685800" rtl="0" eaLnBrk="1" latinLnBrk="0" hangingPunct="1">
              <a:lnSpc>
                <a:spcPct val="90000"/>
              </a:lnSpc>
              <a:spcBef>
                <a:spcPts val="600"/>
              </a:spcBef>
              <a:spcAft>
                <a:spcPts val="0"/>
              </a:spcAft>
              <a:buSzPts val="2400"/>
              <a:buFont typeface="Arial" panose="020B0604020202020204" pitchFamily="34" charset="0"/>
              <a:buChar char="▪"/>
              <a:defRPr sz="2100" kern="1200">
                <a:solidFill>
                  <a:schemeClr val="tx1"/>
                </a:solidFill>
                <a:latin typeface="+mn-lt"/>
                <a:ea typeface="+mn-ea"/>
                <a:cs typeface="+mn-cs"/>
              </a:defRPr>
            </a:lvl1pPr>
            <a:lvl2pPr marL="914400" lvl="1" indent="-381000" algn="l" defTabSz="685800" rtl="0" eaLnBrk="1" latinLnBrk="0" hangingPunct="1">
              <a:lnSpc>
                <a:spcPct val="90000"/>
              </a:lnSpc>
              <a:spcBef>
                <a:spcPts val="0"/>
              </a:spcBef>
              <a:spcAft>
                <a:spcPts val="0"/>
              </a:spcAft>
              <a:buSzPts val="2400"/>
              <a:buFont typeface="Arial" panose="020B0604020202020204" pitchFamily="34" charset="0"/>
              <a:buChar char="▫"/>
              <a:defRPr sz="1800" kern="1200">
                <a:solidFill>
                  <a:schemeClr val="tx1"/>
                </a:solidFill>
                <a:latin typeface="+mn-lt"/>
                <a:ea typeface="+mn-ea"/>
                <a:cs typeface="+mn-cs"/>
              </a:defRPr>
            </a:lvl2pPr>
            <a:lvl3pPr marL="1371600" lvl="2" indent="-381000" algn="l" defTabSz="685800" rtl="0" eaLnBrk="1" latinLnBrk="0" hangingPunct="1">
              <a:lnSpc>
                <a:spcPct val="90000"/>
              </a:lnSpc>
              <a:spcBef>
                <a:spcPts val="0"/>
              </a:spcBef>
              <a:spcAft>
                <a:spcPts val="0"/>
              </a:spcAft>
              <a:buSzPts val="2400"/>
              <a:buFont typeface="Arial" panose="020B0604020202020204" pitchFamily="34" charset="0"/>
              <a:buChar char="▫"/>
              <a:defRPr sz="1500" kern="1200">
                <a:solidFill>
                  <a:schemeClr val="tx1"/>
                </a:solidFill>
                <a:latin typeface="+mn-lt"/>
                <a:ea typeface="+mn-ea"/>
                <a:cs typeface="+mn-cs"/>
              </a:defRPr>
            </a:lvl3pPr>
            <a:lvl4pPr marL="1828800" lvl="3"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4pPr>
            <a:lvl5pPr marL="2286000" lvl="4"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5pPr>
            <a:lvl6pPr marL="2743200" lvl="5"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6pPr>
            <a:lvl7pPr marL="3200400" lvl="6"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7pPr>
            <a:lvl8pPr marL="3657600" lvl="7"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8pPr>
            <a:lvl9pPr marL="4114800" lvl="8"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CA" sz="1600" b="1" dirty="0">
                <a:latin typeface="Aptos" panose="020B0004020202020204" pitchFamily="34" charset="0"/>
                <a:ea typeface="Droid Sans"/>
                <a:cs typeface="Droid Sans"/>
                <a:sym typeface="Droid Sans"/>
              </a:rPr>
              <a:t>ML Task:</a:t>
            </a:r>
          </a:p>
          <a:p>
            <a:pPr marL="0" indent="0" algn="ctr">
              <a:spcBef>
                <a:spcPts val="0"/>
              </a:spcBef>
              <a:buFont typeface="Arial" panose="020B0604020202020204" pitchFamily="34" charset="0"/>
              <a:buNone/>
            </a:pPr>
            <a:r>
              <a:rPr lang="en-CA" sz="1600" dirty="0">
                <a:latin typeface="Aptos" panose="020B0004020202020204" pitchFamily="34" charset="0"/>
                <a:ea typeface="Droid Sans"/>
                <a:cs typeface="Droid Sans"/>
                <a:sym typeface="Droid Sans"/>
              </a:rPr>
              <a:t>Model learns patterns between image and label of cardiomegaly </a:t>
            </a:r>
          </a:p>
        </p:txBody>
      </p:sp>
      <p:sp>
        <p:nvSpPr>
          <p:cNvPr id="15" name="Google Shape;3947;p23">
            <a:extLst>
              <a:ext uri="{FF2B5EF4-FFF2-40B4-BE49-F238E27FC236}">
                <a16:creationId xmlns:a16="http://schemas.microsoft.com/office/drawing/2014/main" id="{338D47B9-35EE-3F0E-F04E-72074F06DFFC}"/>
              </a:ext>
            </a:extLst>
          </p:cNvPr>
          <p:cNvSpPr txBox="1">
            <a:spLocks noGrp="1"/>
          </p:cNvSpPr>
          <p:nvPr>
            <p:ph type="title"/>
          </p:nvPr>
        </p:nvSpPr>
        <p:spPr>
          <a:xfrm>
            <a:off x="174170" y="303948"/>
            <a:ext cx="8816391"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500" b="1" dirty="0">
                <a:latin typeface="Aptos" panose="020B0004020202020204" pitchFamily="34" charset="0"/>
              </a:rPr>
              <a:t>SUPERVISED LEARNING EXAMPLE</a:t>
            </a:r>
            <a:endParaRPr sz="3500" b="1" dirty="0">
              <a:latin typeface="Aptos" panose="020B0004020202020204" pitchFamily="34" charset="0"/>
            </a:endParaRPr>
          </a:p>
        </p:txBody>
      </p:sp>
      <p:sp>
        <p:nvSpPr>
          <p:cNvPr id="9" name="Google Shape;3844;p14">
            <a:extLst>
              <a:ext uri="{FF2B5EF4-FFF2-40B4-BE49-F238E27FC236}">
                <a16:creationId xmlns:a16="http://schemas.microsoft.com/office/drawing/2014/main" id="{01FE7740-C1D6-AD14-6183-0A5794D239E8}"/>
              </a:ext>
            </a:extLst>
          </p:cNvPr>
          <p:cNvSpPr txBox="1">
            <a:spLocks noGrp="1"/>
          </p:cNvSpPr>
          <p:nvPr>
            <p:ph type="sldNum" idx="12"/>
          </p:nvPr>
        </p:nvSpPr>
        <p:spPr>
          <a:xfrm>
            <a:off x="8773886" y="4749900"/>
            <a:ext cx="370114"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200">
                <a:solidFill>
                  <a:schemeClr val="bg1"/>
                </a:solidFill>
                <a:latin typeface="Aptos" panose="020B0004020202020204" pitchFamily="34" charset="0"/>
              </a:rPr>
              <a:t>21</a:t>
            </a:fld>
            <a:endParaRPr sz="1200" dirty="0">
              <a:solidFill>
                <a:schemeClr val="bg1"/>
              </a:solidFill>
              <a:latin typeface="Aptos" panose="020B0004020202020204" pitchFamily="34" charset="0"/>
            </a:endParaRPr>
          </a:p>
        </p:txBody>
      </p:sp>
      <p:pic>
        <p:nvPicPr>
          <p:cNvPr id="3" name="Picture 8" descr="Human brain Artificial intelligence Machine learning , Brain transparent  background PNG clipart | HiClipart">
            <a:extLst>
              <a:ext uri="{FF2B5EF4-FFF2-40B4-BE49-F238E27FC236}">
                <a16:creationId xmlns:a16="http://schemas.microsoft.com/office/drawing/2014/main" id="{C05CDAB8-96ED-E094-F185-EDCD373AA3FE}"/>
              </a:ext>
            </a:extLst>
          </p:cNvPr>
          <p:cNvPicPr>
            <a:picLocks noChangeAspect="1" noChangeArrowheads="1"/>
          </p:cNvPicPr>
          <p:nvPr/>
        </p:nvPicPr>
        <p:blipFill>
          <a:blip r:embed="rId7">
            <a:clrChange>
              <a:clrFrom>
                <a:srgbClr val="DDDDDD"/>
              </a:clrFrom>
              <a:clrTo>
                <a:srgbClr val="DDDDDD">
                  <a:alpha val="0"/>
                </a:srgbClr>
              </a:clrTo>
            </a:clrChange>
            <a:extLst>
              <a:ext uri="{28A0092B-C50C-407E-A947-70E740481C1C}">
                <a14:useLocalDpi xmlns:a14="http://schemas.microsoft.com/office/drawing/2010/main" val="0"/>
              </a:ext>
            </a:extLst>
          </a:blip>
          <a:srcRect/>
          <a:stretch>
            <a:fillRect/>
          </a:stretch>
        </p:blipFill>
        <p:spPr bwMode="auto">
          <a:xfrm>
            <a:off x="7732337" y="1353757"/>
            <a:ext cx="631372" cy="608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229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29">
          <a:extLst>
            <a:ext uri="{FF2B5EF4-FFF2-40B4-BE49-F238E27FC236}">
              <a16:creationId xmlns:a16="http://schemas.microsoft.com/office/drawing/2014/main" id="{C7049EB7-8F4C-8BC9-AD9B-A283B7CEEEB2}"/>
            </a:ext>
          </a:extLst>
        </p:cNvPr>
        <p:cNvGrpSpPr/>
        <p:nvPr/>
      </p:nvGrpSpPr>
      <p:grpSpPr>
        <a:xfrm>
          <a:off x="0" y="0"/>
          <a:ext cx="0" cy="0"/>
          <a:chOff x="0" y="0"/>
          <a:chExt cx="0" cy="0"/>
        </a:xfrm>
      </p:grpSpPr>
      <p:sp>
        <p:nvSpPr>
          <p:cNvPr id="2" name="Google Shape;3844;p14">
            <a:extLst>
              <a:ext uri="{FF2B5EF4-FFF2-40B4-BE49-F238E27FC236}">
                <a16:creationId xmlns:a16="http://schemas.microsoft.com/office/drawing/2014/main" id="{7F947A44-6AFC-15D0-BF8D-7C7D0399862F}"/>
              </a:ext>
            </a:extLst>
          </p:cNvPr>
          <p:cNvSpPr txBox="1">
            <a:spLocks noGrp="1"/>
          </p:cNvSpPr>
          <p:nvPr>
            <p:ph type="sldNum" idx="12"/>
          </p:nvPr>
        </p:nvSpPr>
        <p:spPr>
          <a:xfrm>
            <a:off x="8773886" y="4749900"/>
            <a:ext cx="370114"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200">
                <a:solidFill>
                  <a:schemeClr val="bg1"/>
                </a:solidFill>
                <a:latin typeface="Aptos" panose="020B0004020202020204" pitchFamily="34" charset="0"/>
              </a:rPr>
              <a:t>22</a:t>
            </a:fld>
            <a:endParaRPr sz="1200" dirty="0">
              <a:solidFill>
                <a:schemeClr val="bg1"/>
              </a:solidFill>
              <a:latin typeface="Aptos" panose="020B0004020202020204" pitchFamily="34" charset="0"/>
            </a:endParaRPr>
          </a:p>
        </p:txBody>
      </p:sp>
      <p:sp>
        <p:nvSpPr>
          <p:cNvPr id="5" name="Text Placeholder 4">
            <a:extLst>
              <a:ext uri="{FF2B5EF4-FFF2-40B4-BE49-F238E27FC236}">
                <a16:creationId xmlns:a16="http://schemas.microsoft.com/office/drawing/2014/main" id="{2ACCDB44-DD50-30B7-26DB-035349014428}"/>
              </a:ext>
            </a:extLst>
          </p:cNvPr>
          <p:cNvSpPr>
            <a:spLocks noGrp="1"/>
          </p:cNvSpPr>
          <p:nvPr>
            <p:ph type="body" idx="1"/>
          </p:nvPr>
        </p:nvSpPr>
        <p:spPr>
          <a:xfrm>
            <a:off x="3559851" y="4180771"/>
            <a:ext cx="3439030" cy="569129"/>
          </a:xfrm>
        </p:spPr>
        <p:txBody>
          <a:bodyPr/>
          <a:lstStyle/>
          <a:p>
            <a:pPr marL="127000" indent="0" algn="l">
              <a:buNone/>
            </a:pPr>
            <a:r>
              <a:rPr lang="en-CA" sz="1200" b="0" i="0" u="none" strike="noStrike" dirty="0">
                <a:solidFill>
                  <a:srgbClr val="111111"/>
                </a:solidFill>
                <a:effectLst/>
                <a:latin typeface="Aptos" panose="020B0004020202020204" pitchFamily="34" charset="0"/>
              </a:rPr>
              <a:t>Balakrishnan </a:t>
            </a:r>
            <a:r>
              <a:rPr lang="en-CA" sz="1200" b="0" i="1" u="none" strike="noStrike" dirty="0">
                <a:solidFill>
                  <a:srgbClr val="111111"/>
                </a:solidFill>
                <a:effectLst/>
                <a:latin typeface="Aptos" panose="020B0004020202020204" pitchFamily="34" charset="0"/>
              </a:rPr>
              <a:t>et al. </a:t>
            </a:r>
            <a:r>
              <a:rPr lang="en-CA" sz="1200" b="0" i="0" u="none" strike="noStrike" dirty="0">
                <a:solidFill>
                  <a:srgbClr val="111111"/>
                </a:solidFill>
                <a:effectLst/>
                <a:latin typeface="Aptos" panose="020B0004020202020204" pitchFamily="34" charset="0"/>
              </a:rPr>
              <a:t>2022</a:t>
            </a:r>
          </a:p>
        </p:txBody>
      </p:sp>
      <p:pic>
        <p:nvPicPr>
          <p:cNvPr id="9" name="Picture 8">
            <a:extLst>
              <a:ext uri="{FF2B5EF4-FFF2-40B4-BE49-F238E27FC236}">
                <a16:creationId xmlns:a16="http://schemas.microsoft.com/office/drawing/2014/main" id="{6C3AFB83-2DE7-3339-5D67-CA75164B859D}"/>
              </a:ext>
            </a:extLst>
          </p:cNvPr>
          <p:cNvPicPr>
            <a:picLocks noChangeAspect="1"/>
          </p:cNvPicPr>
          <p:nvPr/>
        </p:nvPicPr>
        <p:blipFill>
          <a:blip r:embed="rId3"/>
          <a:stretch>
            <a:fillRect/>
          </a:stretch>
        </p:blipFill>
        <p:spPr>
          <a:xfrm>
            <a:off x="1751187" y="1138876"/>
            <a:ext cx="5641626" cy="3069708"/>
          </a:xfrm>
          <a:prstGeom prst="rect">
            <a:avLst/>
          </a:prstGeom>
        </p:spPr>
      </p:pic>
      <p:sp>
        <p:nvSpPr>
          <p:cNvPr id="6" name="Google Shape;3930;p22">
            <a:extLst>
              <a:ext uri="{FF2B5EF4-FFF2-40B4-BE49-F238E27FC236}">
                <a16:creationId xmlns:a16="http://schemas.microsoft.com/office/drawing/2014/main" id="{EFED4DFD-C787-C561-0056-8D042ACC0086}"/>
              </a:ext>
            </a:extLst>
          </p:cNvPr>
          <p:cNvSpPr txBox="1">
            <a:spLocks/>
          </p:cNvSpPr>
          <p:nvPr/>
        </p:nvSpPr>
        <p:spPr>
          <a:xfrm>
            <a:off x="302699" y="281476"/>
            <a:ext cx="8130101" cy="857400"/>
          </a:xfrm>
          <a:prstGeom prst="rect">
            <a:avLst/>
          </a:prstGeom>
        </p:spPr>
        <p:txBody>
          <a:bodyPr spcFirstLastPara="1" vert="horz" wrap="square" lIns="91425" tIns="91425" rIns="91425" bIns="91425" rtlCol="0" anchor="b" anchorCtr="0">
            <a:noAutofit/>
          </a:bodyPr>
          <a:lstStyle>
            <a:lvl1pPr lvl="0" algn="l" defTabSz="685800" rtl="0" eaLnBrk="1" latinLnBrk="0" hangingPunct="1">
              <a:lnSpc>
                <a:spcPct val="90000"/>
              </a:lnSpc>
              <a:spcBef>
                <a:spcPts val="0"/>
              </a:spcBef>
              <a:spcAft>
                <a:spcPts val="0"/>
              </a:spcAft>
              <a:buSzPts val="3600"/>
              <a:buNone/>
              <a:defRPr sz="3300" kern="1200">
                <a:solidFill>
                  <a:schemeClr val="tx1"/>
                </a:solidFill>
                <a:latin typeface="+mj-lt"/>
                <a:ea typeface="+mj-ea"/>
                <a:cs typeface="+mj-cs"/>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CA" sz="3600" b="1" dirty="0">
                <a:latin typeface="Aptos" panose="020B0004020202020204" pitchFamily="34" charset="0"/>
              </a:rPr>
              <a:t>HOW AI WORKS – MODEL STRUCTURE</a:t>
            </a:r>
            <a:endParaRPr lang="en-CA" sz="3500" dirty="0">
              <a:latin typeface="Aptos" panose="020B0004020202020204" pitchFamily="34" charset="0"/>
            </a:endParaRPr>
          </a:p>
        </p:txBody>
      </p:sp>
    </p:spTree>
    <p:extLst>
      <p:ext uri="{BB962C8B-B14F-4D97-AF65-F5344CB8AC3E}">
        <p14:creationId xmlns:p14="http://schemas.microsoft.com/office/powerpoint/2010/main" val="831100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90"/>
        <p:cNvGrpSpPr/>
        <p:nvPr/>
      </p:nvGrpSpPr>
      <p:grpSpPr>
        <a:xfrm>
          <a:off x="0" y="0"/>
          <a:ext cx="0" cy="0"/>
          <a:chOff x="0" y="0"/>
          <a:chExt cx="0" cy="0"/>
        </a:xfrm>
      </p:grpSpPr>
      <p:sp>
        <p:nvSpPr>
          <p:cNvPr id="12" name="Rectangle 11">
            <a:extLst>
              <a:ext uri="{FF2B5EF4-FFF2-40B4-BE49-F238E27FC236}">
                <a16:creationId xmlns:a16="http://schemas.microsoft.com/office/drawing/2014/main" id="{B0FEC946-888A-5F06-2D03-257BD4B2C746}"/>
              </a:ext>
            </a:extLst>
          </p:cNvPr>
          <p:cNvSpPr/>
          <p:nvPr/>
        </p:nvSpPr>
        <p:spPr>
          <a:xfrm>
            <a:off x="401971" y="1253411"/>
            <a:ext cx="6732279" cy="132067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CA" dirty="0">
              <a:latin typeface="Aptos" panose="020B0004020202020204" pitchFamily="34" charset="0"/>
            </a:endParaRPr>
          </a:p>
        </p:txBody>
      </p:sp>
      <p:sp>
        <p:nvSpPr>
          <p:cNvPr id="3891" name="Google Shape;3891;p19"/>
          <p:cNvSpPr txBox="1">
            <a:spLocks noGrp="1"/>
          </p:cNvSpPr>
          <p:nvPr>
            <p:ph type="title"/>
          </p:nvPr>
        </p:nvSpPr>
        <p:spPr>
          <a:xfrm>
            <a:off x="344637" y="277667"/>
            <a:ext cx="7134763" cy="71076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500" b="1" dirty="0">
                <a:latin typeface="Aptos" panose="020B0004020202020204" pitchFamily="34" charset="0"/>
              </a:rPr>
              <a:t>UNSUPERVISED LEARNING </a:t>
            </a:r>
            <a:endParaRPr sz="3500" b="1" dirty="0">
              <a:latin typeface="Aptos" panose="020B0004020202020204" pitchFamily="34" charset="0"/>
            </a:endParaRPr>
          </a:p>
        </p:txBody>
      </p:sp>
      <p:sp>
        <p:nvSpPr>
          <p:cNvPr id="4" name="Google Shape;3922;p21">
            <a:extLst>
              <a:ext uri="{FF2B5EF4-FFF2-40B4-BE49-F238E27FC236}">
                <a16:creationId xmlns:a16="http://schemas.microsoft.com/office/drawing/2014/main" id="{4B064691-8811-0D2B-EC12-D37974E54581}"/>
              </a:ext>
            </a:extLst>
          </p:cNvPr>
          <p:cNvSpPr txBox="1">
            <a:spLocks noGrp="1"/>
          </p:cNvSpPr>
          <p:nvPr>
            <p:ph type="body" idx="1"/>
          </p:nvPr>
        </p:nvSpPr>
        <p:spPr>
          <a:xfrm>
            <a:off x="476243" y="1303641"/>
            <a:ext cx="1536897" cy="24120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sz="1400" dirty="0">
                <a:solidFill>
                  <a:schemeClr val="tx1"/>
                </a:solidFill>
                <a:latin typeface="Aptos" panose="020B0004020202020204" pitchFamily="34" charset="0"/>
                <a:ea typeface="Droid Sans"/>
                <a:cs typeface="Droid Sans"/>
                <a:sym typeface="Droid Sans"/>
              </a:rPr>
              <a:t>Unlabelled data </a:t>
            </a:r>
            <a:endParaRPr sz="1400" dirty="0">
              <a:solidFill>
                <a:schemeClr val="tx1"/>
              </a:solidFill>
              <a:latin typeface="Aptos" panose="020B0004020202020204" pitchFamily="34" charset="0"/>
              <a:ea typeface="Droid Sans"/>
              <a:cs typeface="Droid Sans"/>
              <a:sym typeface="Droid Sans"/>
            </a:endParaRPr>
          </a:p>
          <a:p>
            <a:pPr marL="0" lvl="0" indent="0" algn="l" rtl="0">
              <a:spcBef>
                <a:spcPts val="0"/>
              </a:spcBef>
              <a:spcAft>
                <a:spcPts val="0"/>
              </a:spcAft>
              <a:buNone/>
            </a:pPr>
            <a:endParaRPr sz="1400" dirty="0">
              <a:solidFill>
                <a:schemeClr val="tx1"/>
              </a:solidFill>
              <a:latin typeface="Aptos" panose="020B0004020202020204" pitchFamily="34" charset="0"/>
              <a:ea typeface="Droid Sans"/>
              <a:cs typeface="Droid Sans"/>
              <a:sym typeface="Droid Sans"/>
            </a:endParaRPr>
          </a:p>
        </p:txBody>
      </p:sp>
      <p:sp>
        <p:nvSpPr>
          <p:cNvPr id="8" name="Google Shape;3922;p21">
            <a:extLst>
              <a:ext uri="{FF2B5EF4-FFF2-40B4-BE49-F238E27FC236}">
                <a16:creationId xmlns:a16="http://schemas.microsoft.com/office/drawing/2014/main" id="{20EE4FA9-913E-5FFD-B9F4-FC26717CB9F2}"/>
              </a:ext>
            </a:extLst>
          </p:cNvPr>
          <p:cNvSpPr txBox="1">
            <a:spLocks/>
          </p:cNvSpPr>
          <p:nvPr/>
        </p:nvSpPr>
        <p:spPr>
          <a:xfrm>
            <a:off x="2439923" y="1251646"/>
            <a:ext cx="2323553" cy="5862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0" indent="0" algn="ctr">
              <a:spcBef>
                <a:spcPts val="0"/>
              </a:spcBef>
              <a:buFont typeface="Titillium Web Light"/>
              <a:buNone/>
            </a:pPr>
            <a:r>
              <a:rPr lang="en-CA" sz="1400" dirty="0">
                <a:solidFill>
                  <a:schemeClr val="tx1"/>
                </a:solidFill>
                <a:latin typeface="Aptos" panose="020B0004020202020204" pitchFamily="34" charset="0"/>
                <a:ea typeface="Droid Sans"/>
                <a:cs typeface="Droid Sans"/>
                <a:sym typeface="Droid Sans"/>
              </a:rPr>
              <a:t>Model learns patterns within the data</a:t>
            </a:r>
          </a:p>
        </p:txBody>
      </p:sp>
      <p:sp>
        <p:nvSpPr>
          <p:cNvPr id="9" name="Right Arrow 8">
            <a:extLst>
              <a:ext uri="{FF2B5EF4-FFF2-40B4-BE49-F238E27FC236}">
                <a16:creationId xmlns:a16="http://schemas.microsoft.com/office/drawing/2014/main" id="{4873FE7D-D75B-57BE-944F-6AEC3CCD9DDF}"/>
              </a:ext>
            </a:extLst>
          </p:cNvPr>
          <p:cNvSpPr/>
          <p:nvPr/>
        </p:nvSpPr>
        <p:spPr>
          <a:xfrm>
            <a:off x="1975563" y="1992681"/>
            <a:ext cx="731417" cy="24955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latin typeface="Aptos" panose="020B0004020202020204" pitchFamily="34" charset="0"/>
            </a:endParaRPr>
          </a:p>
        </p:txBody>
      </p:sp>
      <p:pic>
        <p:nvPicPr>
          <p:cNvPr id="3080" name="Picture 8" descr="Human brain Artificial intelligence Machine learning , Brain transparent  background PNG clipart | HiClipart">
            <a:extLst>
              <a:ext uri="{FF2B5EF4-FFF2-40B4-BE49-F238E27FC236}">
                <a16:creationId xmlns:a16="http://schemas.microsoft.com/office/drawing/2014/main" id="{2FB7FFAE-32FC-6AE6-6B50-737A8D81A7C9}"/>
              </a:ext>
            </a:extLst>
          </p:cNvPr>
          <p:cNvPicPr>
            <a:picLocks noChangeAspect="1" noChangeArrowheads="1"/>
          </p:cNvPicPr>
          <p:nvPr/>
        </p:nvPicPr>
        <p:blipFill>
          <a:blip r:embed="rId3">
            <a:clrChange>
              <a:clrFrom>
                <a:srgbClr val="DDDDDD"/>
              </a:clrFrom>
              <a:clrTo>
                <a:srgbClr val="DDDDDD">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47020" y="1822064"/>
            <a:ext cx="674409" cy="67440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82C886CC-264D-C2D5-A446-56935E7F4C10}"/>
              </a:ext>
            </a:extLst>
          </p:cNvPr>
          <p:cNvSpPr/>
          <p:nvPr/>
        </p:nvSpPr>
        <p:spPr>
          <a:xfrm>
            <a:off x="1436113" y="2953171"/>
            <a:ext cx="6418224" cy="1332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CA" dirty="0">
              <a:latin typeface="Aptos" panose="020B0004020202020204" pitchFamily="34" charset="0"/>
            </a:endParaRPr>
          </a:p>
        </p:txBody>
      </p:sp>
      <p:sp>
        <p:nvSpPr>
          <p:cNvPr id="18" name="Google Shape;3922;p21">
            <a:extLst>
              <a:ext uri="{FF2B5EF4-FFF2-40B4-BE49-F238E27FC236}">
                <a16:creationId xmlns:a16="http://schemas.microsoft.com/office/drawing/2014/main" id="{062CEB6D-B0EA-CFC5-3740-8B53D1A47C66}"/>
              </a:ext>
            </a:extLst>
          </p:cNvPr>
          <p:cNvSpPr txBox="1">
            <a:spLocks/>
          </p:cNvSpPr>
          <p:nvPr/>
        </p:nvSpPr>
        <p:spPr>
          <a:xfrm>
            <a:off x="3241809" y="2958547"/>
            <a:ext cx="2862626" cy="6425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0" indent="0" algn="ctr">
              <a:spcBef>
                <a:spcPts val="0"/>
              </a:spcBef>
              <a:buFont typeface="Titillium Web Light"/>
              <a:buNone/>
            </a:pPr>
            <a:r>
              <a:rPr lang="en-CA" sz="1400" dirty="0">
                <a:solidFill>
                  <a:schemeClr val="tx1"/>
                </a:solidFill>
                <a:latin typeface="Aptos" panose="020B0004020202020204" pitchFamily="34" charset="0"/>
                <a:ea typeface="Droid Sans"/>
                <a:cs typeface="Droid Sans"/>
                <a:sym typeface="Droid Sans"/>
              </a:rPr>
              <a:t>Trained model predicts based on learned patterns</a:t>
            </a:r>
          </a:p>
        </p:txBody>
      </p:sp>
      <p:sp>
        <p:nvSpPr>
          <p:cNvPr id="19" name="Right Arrow 18">
            <a:extLst>
              <a:ext uri="{FF2B5EF4-FFF2-40B4-BE49-F238E27FC236}">
                <a16:creationId xmlns:a16="http://schemas.microsoft.com/office/drawing/2014/main" id="{A689828F-6B48-14CC-BACA-B274CAEF3883}"/>
              </a:ext>
            </a:extLst>
          </p:cNvPr>
          <p:cNvSpPr/>
          <p:nvPr/>
        </p:nvSpPr>
        <p:spPr>
          <a:xfrm>
            <a:off x="2944792" y="3639341"/>
            <a:ext cx="791737" cy="2676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latin typeface="Aptos" panose="020B0004020202020204" pitchFamily="34" charset="0"/>
            </a:endParaRPr>
          </a:p>
        </p:txBody>
      </p:sp>
      <p:pic>
        <p:nvPicPr>
          <p:cNvPr id="20" name="Picture 8" descr="Human brain Artificial intelligence Machine learning , Brain transparent  background PNG clipart | HiClipart">
            <a:extLst>
              <a:ext uri="{FF2B5EF4-FFF2-40B4-BE49-F238E27FC236}">
                <a16:creationId xmlns:a16="http://schemas.microsoft.com/office/drawing/2014/main" id="{BF725F8C-FAD5-7D80-2CCA-CE3A244F9B7D}"/>
              </a:ext>
            </a:extLst>
          </p:cNvPr>
          <p:cNvPicPr>
            <a:picLocks noChangeAspect="1" noChangeArrowheads="1"/>
          </p:cNvPicPr>
          <p:nvPr/>
        </p:nvPicPr>
        <p:blipFill>
          <a:blip r:embed="rId3">
            <a:clrChange>
              <a:clrFrom>
                <a:srgbClr val="DDDDDD"/>
              </a:clrFrom>
              <a:clrTo>
                <a:srgbClr val="DDDDDD">
                  <a:alpha val="0"/>
                </a:srgbClr>
              </a:clrTo>
            </a:clrChange>
            <a:extLst>
              <a:ext uri="{28A0092B-C50C-407E-A947-70E740481C1C}">
                <a14:useLocalDpi xmlns:a14="http://schemas.microsoft.com/office/drawing/2010/main" val="0"/>
              </a:ext>
            </a:extLst>
          </a:blip>
          <a:srcRect/>
          <a:stretch>
            <a:fillRect/>
          </a:stretch>
        </p:blipFill>
        <p:spPr bwMode="auto">
          <a:xfrm>
            <a:off x="4214471" y="3491435"/>
            <a:ext cx="737871" cy="737871"/>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3922;p21">
            <a:extLst>
              <a:ext uri="{FF2B5EF4-FFF2-40B4-BE49-F238E27FC236}">
                <a16:creationId xmlns:a16="http://schemas.microsoft.com/office/drawing/2014/main" id="{73789EFE-4C2E-E794-2445-70F1E6187D8C}"/>
              </a:ext>
            </a:extLst>
          </p:cNvPr>
          <p:cNvSpPr txBox="1">
            <a:spLocks/>
          </p:cNvSpPr>
          <p:nvPr/>
        </p:nvSpPr>
        <p:spPr>
          <a:xfrm>
            <a:off x="401971" y="911748"/>
            <a:ext cx="4851950" cy="3678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0" indent="0">
              <a:spcBef>
                <a:spcPts val="0"/>
              </a:spcBef>
              <a:buFont typeface="Titillium Web Light"/>
              <a:buNone/>
            </a:pPr>
            <a:r>
              <a:rPr lang="en-CA" sz="1400" b="1" dirty="0">
                <a:solidFill>
                  <a:schemeClr val="tx1"/>
                </a:solidFill>
                <a:latin typeface="Aptos" panose="020B0004020202020204" pitchFamily="34" charset="0"/>
                <a:ea typeface="Droid Sans"/>
                <a:cs typeface="Droid Sans"/>
                <a:sym typeface="Droid Sans"/>
              </a:rPr>
              <a:t>Developing an Unsupervised Model (“Model Training”)</a:t>
            </a:r>
          </a:p>
          <a:p>
            <a:pPr marL="0" indent="0">
              <a:spcBef>
                <a:spcPts val="0"/>
              </a:spcBef>
              <a:buFont typeface="Titillium Web Light"/>
              <a:buNone/>
            </a:pPr>
            <a:endParaRPr lang="en-CA" sz="1400" dirty="0">
              <a:solidFill>
                <a:schemeClr val="tx1"/>
              </a:solidFill>
              <a:latin typeface="Aptos" panose="020B0004020202020204" pitchFamily="34" charset="0"/>
              <a:ea typeface="Droid Sans"/>
              <a:cs typeface="Droid Sans"/>
              <a:sym typeface="Droid Sans"/>
            </a:endParaRPr>
          </a:p>
        </p:txBody>
      </p:sp>
      <p:sp>
        <p:nvSpPr>
          <p:cNvPr id="21" name="Google Shape;3922;p21">
            <a:extLst>
              <a:ext uri="{FF2B5EF4-FFF2-40B4-BE49-F238E27FC236}">
                <a16:creationId xmlns:a16="http://schemas.microsoft.com/office/drawing/2014/main" id="{7A75DA1F-4793-EBAE-EA42-32C1254986A7}"/>
              </a:ext>
            </a:extLst>
          </p:cNvPr>
          <p:cNvSpPr txBox="1">
            <a:spLocks/>
          </p:cNvSpPr>
          <p:nvPr/>
        </p:nvSpPr>
        <p:spPr>
          <a:xfrm>
            <a:off x="1597792" y="2583136"/>
            <a:ext cx="4851950" cy="3678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0" indent="0">
              <a:spcBef>
                <a:spcPts val="0"/>
              </a:spcBef>
              <a:buFont typeface="Titillium Web Light"/>
              <a:buNone/>
            </a:pPr>
            <a:r>
              <a:rPr lang="en-CA" sz="1400" b="1" dirty="0">
                <a:solidFill>
                  <a:schemeClr val="tx1"/>
                </a:solidFill>
                <a:latin typeface="Aptos" panose="020B0004020202020204" pitchFamily="34" charset="0"/>
                <a:ea typeface="Droid Sans"/>
                <a:cs typeface="Droid Sans"/>
                <a:sym typeface="Droid Sans"/>
              </a:rPr>
              <a:t>Using an Unsupervised Model</a:t>
            </a:r>
            <a:endParaRPr lang="en-CA" sz="1400" dirty="0">
              <a:solidFill>
                <a:schemeClr val="tx1"/>
              </a:solidFill>
              <a:latin typeface="Aptos" panose="020B0004020202020204" pitchFamily="34" charset="0"/>
              <a:ea typeface="Droid Sans"/>
              <a:cs typeface="Droid Sans"/>
              <a:sym typeface="Droid Sans"/>
            </a:endParaRPr>
          </a:p>
        </p:txBody>
      </p:sp>
      <p:sp>
        <p:nvSpPr>
          <p:cNvPr id="22" name="Google Shape;3922;p21">
            <a:extLst>
              <a:ext uri="{FF2B5EF4-FFF2-40B4-BE49-F238E27FC236}">
                <a16:creationId xmlns:a16="http://schemas.microsoft.com/office/drawing/2014/main" id="{AFAE0D53-5BAF-5D91-D908-24B8BC346832}"/>
              </a:ext>
            </a:extLst>
          </p:cNvPr>
          <p:cNvSpPr txBox="1">
            <a:spLocks/>
          </p:cNvSpPr>
          <p:nvPr/>
        </p:nvSpPr>
        <p:spPr>
          <a:xfrm>
            <a:off x="1476256" y="3028034"/>
            <a:ext cx="1663644" cy="3146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0" indent="0" algn="ctr">
              <a:spcBef>
                <a:spcPts val="0"/>
              </a:spcBef>
              <a:buFont typeface="Titillium Web Light"/>
              <a:buNone/>
            </a:pPr>
            <a:r>
              <a:rPr lang="en-CA" sz="1400" dirty="0">
                <a:solidFill>
                  <a:schemeClr val="tx1"/>
                </a:solidFill>
                <a:latin typeface="Aptos" panose="020B0004020202020204" pitchFamily="34" charset="0"/>
                <a:ea typeface="Droid Sans"/>
                <a:cs typeface="Droid Sans"/>
                <a:sym typeface="Droid Sans"/>
              </a:rPr>
              <a:t>Unlabelled data </a:t>
            </a:r>
          </a:p>
          <a:p>
            <a:pPr marL="0" indent="0">
              <a:spcBef>
                <a:spcPts val="0"/>
              </a:spcBef>
              <a:buFont typeface="Titillium Web Light"/>
              <a:buNone/>
            </a:pPr>
            <a:endParaRPr lang="en-CA" sz="1400" dirty="0">
              <a:solidFill>
                <a:schemeClr val="tx1"/>
              </a:solidFill>
              <a:latin typeface="Aptos" panose="020B0004020202020204" pitchFamily="34" charset="0"/>
              <a:ea typeface="Droid Sans"/>
              <a:cs typeface="Droid Sans"/>
              <a:sym typeface="Droid Sans"/>
            </a:endParaRPr>
          </a:p>
        </p:txBody>
      </p:sp>
      <p:sp>
        <p:nvSpPr>
          <p:cNvPr id="23" name="Right Arrow 22">
            <a:extLst>
              <a:ext uri="{FF2B5EF4-FFF2-40B4-BE49-F238E27FC236}">
                <a16:creationId xmlns:a16="http://schemas.microsoft.com/office/drawing/2014/main" id="{6B53654D-4C55-E61C-3893-AD899A942C05}"/>
              </a:ext>
            </a:extLst>
          </p:cNvPr>
          <p:cNvSpPr/>
          <p:nvPr/>
        </p:nvSpPr>
        <p:spPr>
          <a:xfrm>
            <a:off x="5392291" y="3655672"/>
            <a:ext cx="791737" cy="2676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latin typeface="Aptos" panose="020B0004020202020204" pitchFamily="34" charset="0"/>
            </a:endParaRPr>
          </a:p>
        </p:txBody>
      </p:sp>
      <p:sp>
        <p:nvSpPr>
          <p:cNvPr id="24" name="Right Arrow 23">
            <a:extLst>
              <a:ext uri="{FF2B5EF4-FFF2-40B4-BE49-F238E27FC236}">
                <a16:creationId xmlns:a16="http://schemas.microsoft.com/office/drawing/2014/main" id="{AE3121E0-696C-650C-5DE3-FDA69998BEE9}"/>
              </a:ext>
            </a:extLst>
          </p:cNvPr>
          <p:cNvSpPr/>
          <p:nvPr/>
        </p:nvSpPr>
        <p:spPr>
          <a:xfrm>
            <a:off x="4550730" y="1981770"/>
            <a:ext cx="731417" cy="24955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latin typeface="Aptos" panose="020B0004020202020204" pitchFamily="34" charset="0"/>
            </a:endParaRPr>
          </a:p>
        </p:txBody>
      </p:sp>
      <p:pic>
        <p:nvPicPr>
          <p:cNvPr id="25" name="Picture 8" descr="Human brain Artificial intelligence Machine learning , Brain transparent  background PNG clipart | HiClipart">
            <a:extLst>
              <a:ext uri="{FF2B5EF4-FFF2-40B4-BE49-F238E27FC236}">
                <a16:creationId xmlns:a16="http://schemas.microsoft.com/office/drawing/2014/main" id="{04740A8A-2176-9976-964E-C486689D086A}"/>
              </a:ext>
            </a:extLst>
          </p:cNvPr>
          <p:cNvPicPr>
            <a:picLocks noChangeAspect="1" noChangeArrowheads="1"/>
          </p:cNvPicPr>
          <p:nvPr/>
        </p:nvPicPr>
        <p:blipFill>
          <a:blip r:embed="rId3">
            <a:clrChange>
              <a:clrFrom>
                <a:srgbClr val="DDDDDD"/>
              </a:clrFrom>
              <a:clrTo>
                <a:srgbClr val="DDDDDD">
                  <a:alpha val="0"/>
                </a:srgbClr>
              </a:clrTo>
            </a:clrChange>
            <a:extLst>
              <a:ext uri="{28A0092B-C50C-407E-A947-70E740481C1C}">
                <a14:useLocalDpi xmlns:a14="http://schemas.microsoft.com/office/drawing/2010/main" val="0"/>
              </a:ext>
            </a:extLst>
          </a:blip>
          <a:srcRect/>
          <a:stretch>
            <a:fillRect/>
          </a:stretch>
        </p:blipFill>
        <p:spPr bwMode="auto">
          <a:xfrm>
            <a:off x="5736380" y="1806096"/>
            <a:ext cx="671586" cy="671586"/>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3922;p21">
            <a:extLst>
              <a:ext uri="{FF2B5EF4-FFF2-40B4-BE49-F238E27FC236}">
                <a16:creationId xmlns:a16="http://schemas.microsoft.com/office/drawing/2014/main" id="{4B896B09-0581-7344-5B24-F5D02CAFDE3D}"/>
              </a:ext>
            </a:extLst>
          </p:cNvPr>
          <p:cNvSpPr txBox="1">
            <a:spLocks/>
          </p:cNvSpPr>
          <p:nvPr/>
        </p:nvSpPr>
        <p:spPr>
          <a:xfrm>
            <a:off x="5202491" y="1258393"/>
            <a:ext cx="1865356" cy="4589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0" indent="0" algn="ctr">
              <a:spcBef>
                <a:spcPts val="0"/>
              </a:spcBef>
              <a:buFont typeface="Titillium Web Light"/>
              <a:buNone/>
            </a:pPr>
            <a:r>
              <a:rPr lang="en-CA" sz="1400" dirty="0">
                <a:solidFill>
                  <a:schemeClr val="tx1"/>
                </a:solidFill>
                <a:latin typeface="Aptos" panose="020B0004020202020204" pitchFamily="34" charset="0"/>
                <a:ea typeface="Droid Sans"/>
                <a:cs typeface="Droid Sans"/>
                <a:sym typeface="Droid Sans"/>
              </a:rPr>
              <a:t>Trained (or “learned”) model</a:t>
            </a:r>
          </a:p>
          <a:p>
            <a:pPr marL="0" indent="0">
              <a:spcBef>
                <a:spcPts val="0"/>
              </a:spcBef>
              <a:buFont typeface="Titillium Web Light"/>
              <a:buNone/>
            </a:pPr>
            <a:endParaRPr lang="en-CA" sz="1400" dirty="0">
              <a:solidFill>
                <a:schemeClr val="tx1"/>
              </a:solidFill>
              <a:latin typeface="Aptos" panose="020B0004020202020204" pitchFamily="34" charset="0"/>
              <a:ea typeface="Droid Sans"/>
              <a:cs typeface="Droid Sans"/>
              <a:sym typeface="Droid Sans"/>
            </a:endParaRPr>
          </a:p>
        </p:txBody>
      </p:sp>
      <p:sp>
        <p:nvSpPr>
          <p:cNvPr id="27" name="Google Shape;3922;p21">
            <a:extLst>
              <a:ext uri="{FF2B5EF4-FFF2-40B4-BE49-F238E27FC236}">
                <a16:creationId xmlns:a16="http://schemas.microsoft.com/office/drawing/2014/main" id="{AD353935-48EE-8064-FE56-5D9307B2608C}"/>
              </a:ext>
            </a:extLst>
          </p:cNvPr>
          <p:cNvSpPr txBox="1">
            <a:spLocks/>
          </p:cNvSpPr>
          <p:nvPr/>
        </p:nvSpPr>
        <p:spPr>
          <a:xfrm>
            <a:off x="6293446" y="2986800"/>
            <a:ext cx="1507933" cy="4197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0" indent="0" algn="ctr">
              <a:spcBef>
                <a:spcPts val="0"/>
              </a:spcBef>
              <a:buFont typeface="Titillium Web Light"/>
              <a:buNone/>
            </a:pPr>
            <a:r>
              <a:rPr lang="en-CA" sz="1400" dirty="0">
                <a:solidFill>
                  <a:schemeClr val="tx1"/>
                </a:solidFill>
                <a:latin typeface="Aptos" panose="020B0004020202020204" pitchFamily="34" charset="0"/>
                <a:ea typeface="Droid Sans"/>
                <a:cs typeface="Droid Sans"/>
                <a:sym typeface="Droid Sans"/>
              </a:rPr>
              <a:t>Predicted Class</a:t>
            </a:r>
          </a:p>
        </p:txBody>
      </p:sp>
      <p:sp>
        <p:nvSpPr>
          <p:cNvPr id="14" name="Rectangle 13">
            <a:extLst>
              <a:ext uri="{FF2B5EF4-FFF2-40B4-BE49-F238E27FC236}">
                <a16:creationId xmlns:a16="http://schemas.microsoft.com/office/drawing/2014/main" id="{56068E4C-E0EA-BD2F-C0BE-D7015C279860}"/>
              </a:ext>
            </a:extLst>
          </p:cNvPr>
          <p:cNvSpPr/>
          <p:nvPr/>
        </p:nvSpPr>
        <p:spPr>
          <a:xfrm>
            <a:off x="649496" y="1628882"/>
            <a:ext cx="583904" cy="6108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latin typeface="Aptos" panose="020B0004020202020204" pitchFamily="34" charset="0"/>
            </a:endParaRPr>
          </a:p>
        </p:txBody>
      </p:sp>
      <p:sp>
        <p:nvSpPr>
          <p:cNvPr id="31" name="Rectangle 30">
            <a:extLst>
              <a:ext uri="{FF2B5EF4-FFF2-40B4-BE49-F238E27FC236}">
                <a16:creationId xmlns:a16="http://schemas.microsoft.com/office/drawing/2014/main" id="{4A6CCCC6-8AB5-8D9E-8167-3CD1279F6FC8}"/>
              </a:ext>
            </a:extLst>
          </p:cNvPr>
          <p:cNvSpPr/>
          <p:nvPr/>
        </p:nvSpPr>
        <p:spPr>
          <a:xfrm>
            <a:off x="741570" y="1689496"/>
            <a:ext cx="583904" cy="6108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latin typeface="Aptos" panose="020B0004020202020204" pitchFamily="34" charset="0"/>
            </a:endParaRPr>
          </a:p>
        </p:txBody>
      </p:sp>
      <p:sp>
        <p:nvSpPr>
          <p:cNvPr id="32" name="Rectangle 31">
            <a:extLst>
              <a:ext uri="{FF2B5EF4-FFF2-40B4-BE49-F238E27FC236}">
                <a16:creationId xmlns:a16="http://schemas.microsoft.com/office/drawing/2014/main" id="{069502E0-F320-4DF5-2C81-ED110F3CF312}"/>
              </a:ext>
            </a:extLst>
          </p:cNvPr>
          <p:cNvSpPr/>
          <p:nvPr/>
        </p:nvSpPr>
        <p:spPr>
          <a:xfrm>
            <a:off x="828754" y="1758306"/>
            <a:ext cx="583904" cy="6108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latin typeface="Aptos" panose="020B0004020202020204" pitchFamily="34" charset="0"/>
            </a:endParaRPr>
          </a:p>
        </p:txBody>
      </p:sp>
      <p:sp>
        <p:nvSpPr>
          <p:cNvPr id="33" name="Rectangle 32">
            <a:extLst>
              <a:ext uri="{FF2B5EF4-FFF2-40B4-BE49-F238E27FC236}">
                <a16:creationId xmlns:a16="http://schemas.microsoft.com/office/drawing/2014/main" id="{E0E10638-CDD8-66DD-6EB8-C579D9EE9CFD}"/>
              </a:ext>
            </a:extLst>
          </p:cNvPr>
          <p:cNvSpPr/>
          <p:nvPr/>
        </p:nvSpPr>
        <p:spPr>
          <a:xfrm>
            <a:off x="918626" y="1836571"/>
            <a:ext cx="583904" cy="6108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latin typeface="Aptos" panose="020B0004020202020204" pitchFamily="34" charset="0"/>
            </a:endParaRPr>
          </a:p>
        </p:txBody>
      </p:sp>
      <p:sp>
        <p:nvSpPr>
          <p:cNvPr id="34" name="Rectangle 33">
            <a:extLst>
              <a:ext uri="{FF2B5EF4-FFF2-40B4-BE49-F238E27FC236}">
                <a16:creationId xmlns:a16="http://schemas.microsoft.com/office/drawing/2014/main" id="{1487CD5C-4DAD-EC31-6047-20CFC8CCE7BC}"/>
              </a:ext>
            </a:extLst>
          </p:cNvPr>
          <p:cNvSpPr/>
          <p:nvPr/>
        </p:nvSpPr>
        <p:spPr>
          <a:xfrm>
            <a:off x="1013206" y="1912918"/>
            <a:ext cx="583904" cy="6108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latin typeface="Aptos" panose="020B0004020202020204" pitchFamily="34" charset="0"/>
            </a:endParaRPr>
          </a:p>
        </p:txBody>
      </p:sp>
      <p:pic>
        <p:nvPicPr>
          <p:cNvPr id="35" name="Picture 34">
            <a:extLst>
              <a:ext uri="{FF2B5EF4-FFF2-40B4-BE49-F238E27FC236}">
                <a16:creationId xmlns:a16="http://schemas.microsoft.com/office/drawing/2014/main" id="{BF87B4FA-2F45-5202-D3B3-C48C483FADC3}"/>
              </a:ext>
            </a:extLst>
          </p:cNvPr>
          <p:cNvPicPr>
            <a:picLocks noChangeAspect="1"/>
          </p:cNvPicPr>
          <p:nvPr/>
        </p:nvPicPr>
        <p:blipFill>
          <a:blip r:embed="rId4"/>
          <a:stretch>
            <a:fillRect/>
          </a:stretch>
        </p:blipFill>
        <p:spPr>
          <a:xfrm>
            <a:off x="1110733" y="1943526"/>
            <a:ext cx="382870" cy="559980"/>
          </a:xfrm>
          <a:prstGeom prst="rect">
            <a:avLst/>
          </a:prstGeom>
        </p:spPr>
      </p:pic>
      <p:sp>
        <p:nvSpPr>
          <p:cNvPr id="36" name="Rectangle 35">
            <a:extLst>
              <a:ext uri="{FF2B5EF4-FFF2-40B4-BE49-F238E27FC236}">
                <a16:creationId xmlns:a16="http://schemas.microsoft.com/office/drawing/2014/main" id="{7FB2DF66-551D-9970-FDD8-628857533298}"/>
              </a:ext>
            </a:extLst>
          </p:cNvPr>
          <p:cNvSpPr/>
          <p:nvPr/>
        </p:nvSpPr>
        <p:spPr>
          <a:xfrm>
            <a:off x="1767045" y="3417594"/>
            <a:ext cx="893579" cy="8091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latin typeface="Aptos" panose="020B0004020202020204" pitchFamily="34" charset="0"/>
            </a:endParaRPr>
          </a:p>
        </p:txBody>
      </p:sp>
      <p:pic>
        <p:nvPicPr>
          <p:cNvPr id="37" name="Picture 36">
            <a:extLst>
              <a:ext uri="{FF2B5EF4-FFF2-40B4-BE49-F238E27FC236}">
                <a16:creationId xmlns:a16="http://schemas.microsoft.com/office/drawing/2014/main" id="{B72D7C9F-CC14-8A8B-BCB6-4740B6434AA4}"/>
              </a:ext>
            </a:extLst>
          </p:cNvPr>
          <p:cNvPicPr>
            <a:picLocks noChangeAspect="1"/>
          </p:cNvPicPr>
          <p:nvPr/>
        </p:nvPicPr>
        <p:blipFill>
          <a:blip r:embed="rId4"/>
          <a:stretch>
            <a:fillRect/>
          </a:stretch>
        </p:blipFill>
        <p:spPr>
          <a:xfrm>
            <a:off x="1949014" y="3477590"/>
            <a:ext cx="446465" cy="652994"/>
          </a:xfrm>
          <a:prstGeom prst="rect">
            <a:avLst/>
          </a:prstGeom>
        </p:spPr>
      </p:pic>
      <p:sp>
        <p:nvSpPr>
          <p:cNvPr id="38" name="Rectangle 37">
            <a:extLst>
              <a:ext uri="{FF2B5EF4-FFF2-40B4-BE49-F238E27FC236}">
                <a16:creationId xmlns:a16="http://schemas.microsoft.com/office/drawing/2014/main" id="{82FAB7CC-DB54-0DB1-3521-C54E0B578A37}"/>
              </a:ext>
            </a:extLst>
          </p:cNvPr>
          <p:cNvSpPr/>
          <p:nvPr/>
        </p:nvSpPr>
        <p:spPr>
          <a:xfrm>
            <a:off x="6673096" y="3426189"/>
            <a:ext cx="813986" cy="7580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latin typeface="Aptos" panose="020B0004020202020204" pitchFamily="34" charset="0"/>
            </a:endParaRPr>
          </a:p>
        </p:txBody>
      </p:sp>
      <p:pic>
        <p:nvPicPr>
          <p:cNvPr id="39" name="Picture 38">
            <a:extLst>
              <a:ext uri="{FF2B5EF4-FFF2-40B4-BE49-F238E27FC236}">
                <a16:creationId xmlns:a16="http://schemas.microsoft.com/office/drawing/2014/main" id="{A09A3C36-0987-ABA0-B059-D38211A33810}"/>
              </a:ext>
            </a:extLst>
          </p:cNvPr>
          <p:cNvPicPr>
            <a:picLocks noChangeAspect="1"/>
          </p:cNvPicPr>
          <p:nvPr/>
        </p:nvPicPr>
        <p:blipFill>
          <a:blip r:embed="rId4"/>
          <a:stretch>
            <a:fillRect/>
          </a:stretch>
        </p:blipFill>
        <p:spPr>
          <a:xfrm>
            <a:off x="6815123" y="3486184"/>
            <a:ext cx="468645" cy="685434"/>
          </a:xfrm>
          <a:prstGeom prst="rect">
            <a:avLst/>
          </a:prstGeom>
        </p:spPr>
      </p:pic>
      <p:sp>
        <p:nvSpPr>
          <p:cNvPr id="40" name="Oval 39">
            <a:extLst>
              <a:ext uri="{FF2B5EF4-FFF2-40B4-BE49-F238E27FC236}">
                <a16:creationId xmlns:a16="http://schemas.microsoft.com/office/drawing/2014/main" id="{4EB56E8D-A6E8-786B-3C64-CA689E7D0647}"/>
              </a:ext>
            </a:extLst>
          </p:cNvPr>
          <p:cNvSpPr/>
          <p:nvPr/>
        </p:nvSpPr>
        <p:spPr>
          <a:xfrm>
            <a:off x="7283768" y="3855612"/>
            <a:ext cx="383076" cy="384188"/>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CA" sz="2000" dirty="0">
                <a:latin typeface="Aptos" panose="020B0004020202020204" pitchFamily="34" charset="0"/>
              </a:rPr>
              <a:t>1</a:t>
            </a:r>
            <a:endParaRPr lang="en-CA" dirty="0">
              <a:latin typeface="Aptos" panose="020B0004020202020204" pitchFamily="34" charset="0"/>
            </a:endParaRPr>
          </a:p>
        </p:txBody>
      </p:sp>
      <p:sp>
        <p:nvSpPr>
          <p:cNvPr id="7" name="Google Shape;3844;p14">
            <a:extLst>
              <a:ext uri="{FF2B5EF4-FFF2-40B4-BE49-F238E27FC236}">
                <a16:creationId xmlns:a16="http://schemas.microsoft.com/office/drawing/2014/main" id="{20C0384B-24A5-A302-824F-92FA8A62BB2F}"/>
              </a:ext>
            </a:extLst>
          </p:cNvPr>
          <p:cNvSpPr txBox="1">
            <a:spLocks noGrp="1"/>
          </p:cNvSpPr>
          <p:nvPr>
            <p:ph type="sldNum" idx="12"/>
          </p:nvPr>
        </p:nvSpPr>
        <p:spPr>
          <a:xfrm>
            <a:off x="8773886" y="4749900"/>
            <a:ext cx="370114"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200">
                <a:solidFill>
                  <a:schemeClr val="bg1"/>
                </a:solidFill>
                <a:latin typeface="Aptos" panose="020B0004020202020204" pitchFamily="34" charset="0"/>
              </a:rPr>
              <a:t>23</a:t>
            </a:fld>
            <a:endParaRPr sz="1200" dirty="0">
              <a:solidFill>
                <a:schemeClr val="bg1"/>
              </a:solidFill>
              <a:latin typeface="Aptos" panose="020B0004020202020204" pitchFamily="34" charset="0"/>
            </a:endParaRPr>
          </a:p>
        </p:txBody>
      </p:sp>
    </p:spTree>
    <p:extLst>
      <p:ext uri="{BB962C8B-B14F-4D97-AF65-F5344CB8AC3E}">
        <p14:creationId xmlns:p14="http://schemas.microsoft.com/office/powerpoint/2010/main" val="5532198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90"/>
        <p:cNvGrpSpPr/>
        <p:nvPr/>
      </p:nvGrpSpPr>
      <p:grpSpPr>
        <a:xfrm>
          <a:off x="0" y="0"/>
          <a:ext cx="0" cy="0"/>
          <a:chOff x="0" y="0"/>
          <a:chExt cx="0" cy="0"/>
        </a:xfrm>
      </p:grpSpPr>
      <p:sp>
        <p:nvSpPr>
          <p:cNvPr id="14" name="Google Shape;3922;p21">
            <a:extLst>
              <a:ext uri="{FF2B5EF4-FFF2-40B4-BE49-F238E27FC236}">
                <a16:creationId xmlns:a16="http://schemas.microsoft.com/office/drawing/2014/main" id="{F6F14003-BCA5-6D1E-ED6B-167B83D0BCD9}"/>
              </a:ext>
            </a:extLst>
          </p:cNvPr>
          <p:cNvSpPr txBox="1">
            <a:spLocks/>
          </p:cNvSpPr>
          <p:nvPr/>
        </p:nvSpPr>
        <p:spPr>
          <a:xfrm>
            <a:off x="344638" y="1266091"/>
            <a:ext cx="3744400" cy="449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0" indent="0">
              <a:spcBef>
                <a:spcPts val="0"/>
              </a:spcBef>
              <a:buFont typeface="Titillium Web Light"/>
              <a:buNone/>
            </a:pPr>
            <a:r>
              <a:rPr lang="en-CA" sz="1800" b="1" dirty="0">
                <a:solidFill>
                  <a:schemeClr val="tx1"/>
                </a:solidFill>
                <a:latin typeface="Aptos" panose="020B0004020202020204" pitchFamily="34" charset="0"/>
                <a:ea typeface="Droid Sans"/>
                <a:cs typeface="Droid Sans"/>
                <a:sym typeface="Droid Sans"/>
              </a:rPr>
              <a:t>Cardiac Muscle Tissue Slides</a:t>
            </a:r>
          </a:p>
          <a:p>
            <a:pPr marL="0" indent="0">
              <a:spcBef>
                <a:spcPts val="0"/>
              </a:spcBef>
              <a:buFont typeface="Titillium Web Light"/>
              <a:buNone/>
            </a:pPr>
            <a:endParaRPr lang="en-CA" sz="1400" dirty="0">
              <a:solidFill>
                <a:schemeClr val="tx1"/>
              </a:solidFill>
              <a:latin typeface="Aptos" panose="020B0004020202020204" pitchFamily="34" charset="0"/>
              <a:ea typeface="Droid Sans"/>
              <a:cs typeface="Droid Sans"/>
              <a:sym typeface="Droid Sans"/>
            </a:endParaRPr>
          </a:p>
        </p:txBody>
      </p:sp>
      <p:pic>
        <p:nvPicPr>
          <p:cNvPr id="10242" name="Picture 2" descr="Cardiac muscle tissue histology | Kenhub">
            <a:extLst>
              <a:ext uri="{FF2B5EF4-FFF2-40B4-BE49-F238E27FC236}">
                <a16:creationId xmlns:a16="http://schemas.microsoft.com/office/drawing/2014/main" id="{76D9A1DB-215D-D142-2494-F4116B3F19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68" t="6642" r="4921" b="6642"/>
          <a:stretch/>
        </p:blipFill>
        <p:spPr bwMode="auto">
          <a:xfrm>
            <a:off x="443016" y="1729016"/>
            <a:ext cx="2131665" cy="2031119"/>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istology at SIU">
            <a:extLst>
              <a:ext uri="{FF2B5EF4-FFF2-40B4-BE49-F238E27FC236}">
                <a16:creationId xmlns:a16="http://schemas.microsoft.com/office/drawing/2014/main" id="{E055D5C5-86F8-DAD4-E0FC-3799E19F5A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088" r="25242"/>
          <a:stretch/>
        </p:blipFill>
        <p:spPr bwMode="auto">
          <a:xfrm>
            <a:off x="5127139" y="1725000"/>
            <a:ext cx="2131664" cy="2035135"/>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Heart Transplant Rejection Pathology: Definition, Etiology, Clinical  Features and Imaging">
            <a:extLst>
              <a:ext uri="{FF2B5EF4-FFF2-40B4-BE49-F238E27FC236}">
                <a16:creationId xmlns:a16="http://schemas.microsoft.com/office/drawing/2014/main" id="{98B5AA3C-7F3C-9133-10EF-BDE789A019D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4320" r="8009" b="26989"/>
          <a:stretch/>
        </p:blipFill>
        <p:spPr bwMode="auto">
          <a:xfrm>
            <a:off x="2768389" y="1729016"/>
            <a:ext cx="2131665" cy="2031119"/>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3922;p21">
            <a:extLst>
              <a:ext uri="{FF2B5EF4-FFF2-40B4-BE49-F238E27FC236}">
                <a16:creationId xmlns:a16="http://schemas.microsoft.com/office/drawing/2014/main" id="{81462B83-6BDE-2BEF-0DE0-1F0EE7C59E5F}"/>
              </a:ext>
            </a:extLst>
          </p:cNvPr>
          <p:cNvSpPr txBox="1">
            <a:spLocks noGrp="1"/>
          </p:cNvSpPr>
          <p:nvPr>
            <p:ph type="body" idx="1"/>
          </p:nvPr>
        </p:nvSpPr>
        <p:spPr>
          <a:xfrm>
            <a:off x="7485888" y="1975907"/>
            <a:ext cx="1383458" cy="146031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sz="1400" b="1" dirty="0">
                <a:solidFill>
                  <a:schemeClr val="tx1"/>
                </a:solidFill>
                <a:latin typeface="Aptos" panose="020B0004020202020204" pitchFamily="34" charset="0"/>
                <a:ea typeface="Droid Sans"/>
                <a:cs typeface="Droid Sans"/>
                <a:sym typeface="Droid Sans"/>
              </a:rPr>
              <a:t>ML Task:</a:t>
            </a:r>
          </a:p>
          <a:p>
            <a:pPr marL="0" lvl="0" indent="0" algn="ctr" rtl="0">
              <a:spcBef>
                <a:spcPts val="0"/>
              </a:spcBef>
              <a:spcAft>
                <a:spcPts val="0"/>
              </a:spcAft>
              <a:buNone/>
            </a:pPr>
            <a:r>
              <a:rPr lang="en-CA" sz="1400" dirty="0">
                <a:solidFill>
                  <a:schemeClr val="tx1"/>
                </a:solidFill>
                <a:latin typeface="Aptos" panose="020B0004020202020204" pitchFamily="34" charset="0"/>
                <a:ea typeface="Droid Sans"/>
                <a:cs typeface="Droid Sans"/>
                <a:sym typeface="Droid Sans"/>
              </a:rPr>
              <a:t>Create risk categories for transplant rejection using post-transplant histology </a:t>
            </a:r>
            <a:endParaRPr sz="1400" dirty="0">
              <a:solidFill>
                <a:schemeClr val="tx1"/>
              </a:solidFill>
              <a:latin typeface="Aptos" panose="020B0004020202020204" pitchFamily="34" charset="0"/>
              <a:ea typeface="Droid Sans"/>
              <a:cs typeface="Droid Sans"/>
              <a:sym typeface="Droid Sans"/>
            </a:endParaRPr>
          </a:p>
          <a:p>
            <a:pPr marL="0" lvl="0" indent="0" algn="l" rtl="0">
              <a:spcBef>
                <a:spcPts val="0"/>
              </a:spcBef>
              <a:spcAft>
                <a:spcPts val="0"/>
              </a:spcAft>
              <a:buNone/>
            </a:pPr>
            <a:endParaRPr sz="1400" dirty="0">
              <a:solidFill>
                <a:schemeClr val="tx1"/>
              </a:solidFill>
              <a:latin typeface="Aptos" panose="020B0004020202020204" pitchFamily="34" charset="0"/>
              <a:ea typeface="Droid Sans"/>
              <a:cs typeface="Droid Sans"/>
              <a:sym typeface="Droid Sans"/>
            </a:endParaRPr>
          </a:p>
        </p:txBody>
      </p:sp>
      <p:sp>
        <p:nvSpPr>
          <p:cNvPr id="6" name="Google Shape;3844;p14">
            <a:extLst>
              <a:ext uri="{FF2B5EF4-FFF2-40B4-BE49-F238E27FC236}">
                <a16:creationId xmlns:a16="http://schemas.microsoft.com/office/drawing/2014/main" id="{8C36DF33-1549-D0A3-F660-78BB7FA1415E}"/>
              </a:ext>
            </a:extLst>
          </p:cNvPr>
          <p:cNvSpPr txBox="1">
            <a:spLocks noGrp="1"/>
          </p:cNvSpPr>
          <p:nvPr>
            <p:ph type="sldNum" idx="12"/>
          </p:nvPr>
        </p:nvSpPr>
        <p:spPr>
          <a:xfrm>
            <a:off x="8773886" y="4749900"/>
            <a:ext cx="370114"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200">
                <a:solidFill>
                  <a:schemeClr val="bg1"/>
                </a:solidFill>
                <a:latin typeface="Aptos" panose="020B0004020202020204" pitchFamily="34" charset="0"/>
              </a:rPr>
              <a:t>24</a:t>
            </a:fld>
            <a:endParaRPr sz="1200" dirty="0">
              <a:solidFill>
                <a:schemeClr val="bg1"/>
              </a:solidFill>
              <a:latin typeface="Aptos" panose="020B0004020202020204" pitchFamily="34" charset="0"/>
            </a:endParaRPr>
          </a:p>
        </p:txBody>
      </p:sp>
      <p:sp>
        <p:nvSpPr>
          <p:cNvPr id="5" name="Google Shape;3930;p22">
            <a:extLst>
              <a:ext uri="{FF2B5EF4-FFF2-40B4-BE49-F238E27FC236}">
                <a16:creationId xmlns:a16="http://schemas.microsoft.com/office/drawing/2014/main" id="{0FBDE970-A024-6452-00A9-0C2EB007393A}"/>
              </a:ext>
            </a:extLst>
          </p:cNvPr>
          <p:cNvSpPr txBox="1">
            <a:spLocks/>
          </p:cNvSpPr>
          <p:nvPr/>
        </p:nvSpPr>
        <p:spPr>
          <a:xfrm>
            <a:off x="302699" y="281476"/>
            <a:ext cx="8130101" cy="857400"/>
          </a:xfrm>
          <a:prstGeom prst="rect">
            <a:avLst/>
          </a:prstGeom>
        </p:spPr>
        <p:txBody>
          <a:bodyPr spcFirstLastPara="1" vert="horz" wrap="square" lIns="91425" tIns="91425" rIns="91425" bIns="91425" rtlCol="0" anchor="b" anchorCtr="0">
            <a:noAutofit/>
          </a:bodyPr>
          <a:lstStyle>
            <a:lvl1pPr lvl="0" algn="l" defTabSz="685800" rtl="0" eaLnBrk="1" latinLnBrk="0" hangingPunct="1">
              <a:lnSpc>
                <a:spcPct val="90000"/>
              </a:lnSpc>
              <a:spcBef>
                <a:spcPts val="0"/>
              </a:spcBef>
              <a:spcAft>
                <a:spcPts val="0"/>
              </a:spcAft>
              <a:buSzPts val="3600"/>
              <a:buNone/>
              <a:defRPr sz="3300" kern="1200">
                <a:solidFill>
                  <a:schemeClr val="tx1"/>
                </a:solidFill>
                <a:latin typeface="+mj-lt"/>
                <a:ea typeface="+mj-ea"/>
                <a:cs typeface="+mj-cs"/>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CA" sz="3600" b="1">
                <a:latin typeface="Aptos" panose="020B0004020202020204" pitchFamily="34" charset="0"/>
              </a:rPr>
              <a:t>UNSUPERVISED LEARNING EXAMPLE</a:t>
            </a:r>
            <a:endParaRPr lang="en-CA" sz="3500" dirty="0">
              <a:latin typeface="Aptos" panose="020B0004020202020204" pitchFamily="34" charset="0"/>
            </a:endParaRPr>
          </a:p>
        </p:txBody>
      </p:sp>
    </p:spTree>
    <p:extLst>
      <p:ext uri="{BB962C8B-B14F-4D97-AF65-F5344CB8AC3E}">
        <p14:creationId xmlns:p14="http://schemas.microsoft.com/office/powerpoint/2010/main" val="458634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29">
          <a:extLst>
            <a:ext uri="{FF2B5EF4-FFF2-40B4-BE49-F238E27FC236}">
              <a16:creationId xmlns:a16="http://schemas.microsoft.com/office/drawing/2014/main" id="{C93EDDAF-EFA0-DA29-12EA-F717895AB2D0}"/>
            </a:ext>
          </a:extLst>
        </p:cNvPr>
        <p:cNvGrpSpPr/>
        <p:nvPr/>
      </p:nvGrpSpPr>
      <p:grpSpPr>
        <a:xfrm>
          <a:off x="0" y="0"/>
          <a:ext cx="0" cy="0"/>
          <a:chOff x="0" y="0"/>
          <a:chExt cx="0" cy="0"/>
        </a:xfrm>
      </p:grpSpPr>
      <p:sp>
        <p:nvSpPr>
          <p:cNvPr id="3930" name="Google Shape;3930;p22">
            <a:extLst>
              <a:ext uri="{FF2B5EF4-FFF2-40B4-BE49-F238E27FC236}">
                <a16:creationId xmlns:a16="http://schemas.microsoft.com/office/drawing/2014/main" id="{1A28840E-26FE-C645-C7A8-D50E1A1FA840}"/>
              </a:ext>
            </a:extLst>
          </p:cNvPr>
          <p:cNvSpPr txBox="1">
            <a:spLocks noGrp="1"/>
          </p:cNvSpPr>
          <p:nvPr>
            <p:ph type="title"/>
          </p:nvPr>
        </p:nvSpPr>
        <p:spPr>
          <a:xfrm>
            <a:off x="302699" y="281476"/>
            <a:ext cx="8130101"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b="1" dirty="0">
                <a:latin typeface="Aptos" panose="020B0004020202020204" pitchFamily="34" charset="0"/>
              </a:rPr>
              <a:t>HOW AI WORKS</a:t>
            </a:r>
            <a:endParaRPr sz="3500" dirty="0">
              <a:latin typeface="Aptos" panose="020B0004020202020204" pitchFamily="34" charset="0"/>
            </a:endParaRPr>
          </a:p>
        </p:txBody>
      </p:sp>
      <p:sp>
        <p:nvSpPr>
          <p:cNvPr id="3934" name="Google Shape;3934;p22">
            <a:extLst>
              <a:ext uri="{FF2B5EF4-FFF2-40B4-BE49-F238E27FC236}">
                <a16:creationId xmlns:a16="http://schemas.microsoft.com/office/drawing/2014/main" id="{9406FA1D-D0CB-266F-258C-21E8788BB021}"/>
              </a:ext>
            </a:extLst>
          </p:cNvPr>
          <p:cNvSpPr txBox="1">
            <a:spLocks noGrp="1"/>
          </p:cNvSpPr>
          <p:nvPr>
            <p:ph type="body" idx="1"/>
          </p:nvPr>
        </p:nvSpPr>
        <p:spPr>
          <a:xfrm>
            <a:off x="1722974" y="946206"/>
            <a:ext cx="2849026" cy="2657266"/>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CA" sz="2300" b="1" dirty="0">
                <a:latin typeface="Aptos" panose="020B0004020202020204" pitchFamily="34" charset="0"/>
                <a:ea typeface="Droid Sans"/>
                <a:cs typeface="Droid Sans"/>
                <a:sym typeface="Droid Sans"/>
              </a:rPr>
              <a:t>BLACK BOX AI  </a:t>
            </a:r>
            <a:endParaRPr sz="2300" dirty="0">
              <a:latin typeface="Aptos" panose="020B0004020202020204" pitchFamily="34" charset="0"/>
              <a:ea typeface="Droid Sans"/>
              <a:cs typeface="Droid Sans"/>
              <a:sym typeface="Droid Sans"/>
            </a:endParaRPr>
          </a:p>
        </p:txBody>
      </p:sp>
      <p:sp>
        <p:nvSpPr>
          <p:cNvPr id="2" name="Google Shape;3844;p14">
            <a:extLst>
              <a:ext uri="{FF2B5EF4-FFF2-40B4-BE49-F238E27FC236}">
                <a16:creationId xmlns:a16="http://schemas.microsoft.com/office/drawing/2014/main" id="{8EAC8C4D-162E-AB00-B6D7-D2B00ABD7092}"/>
              </a:ext>
            </a:extLst>
          </p:cNvPr>
          <p:cNvSpPr txBox="1">
            <a:spLocks noGrp="1"/>
          </p:cNvSpPr>
          <p:nvPr>
            <p:ph type="sldNum" idx="12"/>
          </p:nvPr>
        </p:nvSpPr>
        <p:spPr>
          <a:xfrm>
            <a:off x="8773886" y="4749900"/>
            <a:ext cx="370114"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200">
                <a:solidFill>
                  <a:schemeClr val="bg1"/>
                </a:solidFill>
                <a:latin typeface="Aptos" panose="020B0004020202020204" pitchFamily="34" charset="0"/>
              </a:rPr>
              <a:t>25</a:t>
            </a:fld>
            <a:endParaRPr sz="1200" dirty="0">
              <a:solidFill>
                <a:schemeClr val="bg1"/>
              </a:solidFill>
              <a:latin typeface="Aptos" panose="020B0004020202020204" pitchFamily="34" charset="0"/>
            </a:endParaRPr>
          </a:p>
        </p:txBody>
      </p:sp>
      <p:sp>
        <p:nvSpPr>
          <p:cNvPr id="3" name="Google Shape;3934;p22">
            <a:extLst>
              <a:ext uri="{FF2B5EF4-FFF2-40B4-BE49-F238E27FC236}">
                <a16:creationId xmlns:a16="http://schemas.microsoft.com/office/drawing/2014/main" id="{C77F16BA-0172-9490-5C9E-2387C7ACC678}"/>
              </a:ext>
            </a:extLst>
          </p:cNvPr>
          <p:cNvSpPr txBox="1">
            <a:spLocks/>
          </p:cNvSpPr>
          <p:nvPr/>
        </p:nvSpPr>
        <p:spPr>
          <a:xfrm>
            <a:off x="5048273" y="946206"/>
            <a:ext cx="2849026" cy="2657266"/>
          </a:xfrm>
          <a:prstGeom prst="rect">
            <a:avLst/>
          </a:prstGeom>
        </p:spPr>
        <p:txBody>
          <a:bodyPr spcFirstLastPara="1" vert="horz" wrap="square" lIns="91425" tIns="91425" rIns="91425" bIns="91425" rtlCol="0" anchor="t" anchorCtr="0">
            <a:noAutofit/>
          </a:bodyPr>
          <a:lstStyle>
            <a:lvl1pPr marL="457200" lvl="0" indent="-330200" algn="l" defTabSz="685800" rtl="0" eaLnBrk="1" latinLnBrk="0" hangingPunct="1">
              <a:lnSpc>
                <a:spcPct val="90000"/>
              </a:lnSpc>
              <a:spcBef>
                <a:spcPts val="600"/>
              </a:spcBef>
              <a:spcAft>
                <a:spcPts val="0"/>
              </a:spcAft>
              <a:buSzPts val="1600"/>
              <a:buFont typeface="Arial" panose="020B0604020202020204" pitchFamily="34" charset="0"/>
              <a:buChar char="▪"/>
              <a:defRPr sz="1600" kern="1200">
                <a:solidFill>
                  <a:schemeClr val="tx1"/>
                </a:solidFill>
                <a:latin typeface="+mn-lt"/>
                <a:ea typeface="+mn-ea"/>
                <a:cs typeface="+mn-cs"/>
              </a:defRPr>
            </a:lvl1pPr>
            <a:lvl2pPr marL="914400" lvl="1"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2pPr>
            <a:lvl3pPr marL="1371600" lvl="2"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3pPr>
            <a:lvl4pPr marL="1828800" lvl="3"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4pPr>
            <a:lvl5pPr marL="2286000" lvl="4"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5pPr>
            <a:lvl6pPr marL="2743200" lvl="5"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6pPr>
            <a:lvl7pPr marL="3200400" lvl="6"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7pPr>
            <a:lvl8pPr marL="3657600" lvl="7"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8pPr>
            <a:lvl9pPr marL="4114800" lvl="8"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9pPr>
          </a:lstStyle>
          <a:p>
            <a:pPr marL="0" indent="0">
              <a:spcBef>
                <a:spcPts val="1000"/>
              </a:spcBef>
              <a:buFont typeface="Arial" panose="020B0604020202020204" pitchFamily="34" charset="0"/>
              <a:buNone/>
            </a:pPr>
            <a:r>
              <a:rPr lang="en-CA" sz="2300" b="1" dirty="0">
                <a:latin typeface="Aptos" panose="020B0004020202020204" pitchFamily="34" charset="0"/>
                <a:ea typeface="Droid Sans"/>
                <a:cs typeface="Droid Sans"/>
                <a:sym typeface="Droid Sans"/>
              </a:rPr>
              <a:t>EXPLAINABLE AI</a:t>
            </a:r>
          </a:p>
        </p:txBody>
      </p:sp>
      <p:sp>
        <p:nvSpPr>
          <p:cNvPr id="4" name="Cube 3">
            <a:extLst>
              <a:ext uri="{FF2B5EF4-FFF2-40B4-BE49-F238E27FC236}">
                <a16:creationId xmlns:a16="http://schemas.microsoft.com/office/drawing/2014/main" id="{0948503B-0FC1-00C5-5679-2DD6E924B83F}"/>
              </a:ext>
            </a:extLst>
          </p:cNvPr>
          <p:cNvSpPr/>
          <p:nvPr/>
        </p:nvSpPr>
        <p:spPr>
          <a:xfrm>
            <a:off x="1524724" y="1803606"/>
            <a:ext cx="2186513" cy="1967023"/>
          </a:xfrm>
          <a:prstGeom prst="cube">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5" name="Picture 4" descr="A graph of different age groups&#10;&#10;Description automatically generated with medium confidence">
            <a:extLst>
              <a:ext uri="{FF2B5EF4-FFF2-40B4-BE49-F238E27FC236}">
                <a16:creationId xmlns:a16="http://schemas.microsoft.com/office/drawing/2014/main" id="{45D296E3-D14A-99FF-0924-8BAA886117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4966" y="1451908"/>
            <a:ext cx="2509296" cy="2867574"/>
          </a:xfrm>
          <a:prstGeom prst="rect">
            <a:avLst/>
          </a:prstGeom>
        </p:spPr>
      </p:pic>
      <p:sp>
        <p:nvSpPr>
          <p:cNvPr id="6" name="TextBox 5">
            <a:extLst>
              <a:ext uri="{FF2B5EF4-FFF2-40B4-BE49-F238E27FC236}">
                <a16:creationId xmlns:a16="http://schemas.microsoft.com/office/drawing/2014/main" id="{B2CDEA29-D802-1D54-4034-4555F76EE301}"/>
              </a:ext>
            </a:extLst>
          </p:cNvPr>
          <p:cNvSpPr txBox="1"/>
          <p:nvPr/>
        </p:nvSpPr>
        <p:spPr>
          <a:xfrm>
            <a:off x="5797117" y="4268202"/>
            <a:ext cx="1351338" cy="276999"/>
          </a:xfrm>
          <a:prstGeom prst="rect">
            <a:avLst/>
          </a:prstGeom>
          <a:noFill/>
        </p:spPr>
        <p:txBody>
          <a:bodyPr wrap="square" rtlCol="0">
            <a:spAutoFit/>
          </a:bodyPr>
          <a:lstStyle/>
          <a:p>
            <a:r>
              <a:rPr lang="en-CA" sz="1200" dirty="0">
                <a:latin typeface="Aptos" panose="020B0004020202020204" pitchFamily="34" charset="0"/>
              </a:rPr>
              <a:t>Postill </a:t>
            </a:r>
            <a:r>
              <a:rPr lang="en-CA" sz="1200" i="1" dirty="0">
                <a:latin typeface="Aptos" panose="020B0004020202020204" pitchFamily="34" charset="0"/>
              </a:rPr>
              <a:t>et al. </a:t>
            </a:r>
            <a:r>
              <a:rPr lang="en-CA" sz="1200" dirty="0">
                <a:latin typeface="Aptos" panose="020B0004020202020204" pitchFamily="34" charset="0"/>
              </a:rPr>
              <a:t>2024</a:t>
            </a:r>
          </a:p>
        </p:txBody>
      </p:sp>
    </p:spTree>
    <p:extLst>
      <p:ext uri="{BB962C8B-B14F-4D97-AF65-F5344CB8AC3E}">
        <p14:creationId xmlns:p14="http://schemas.microsoft.com/office/powerpoint/2010/main" val="26289667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29">
          <a:extLst>
            <a:ext uri="{FF2B5EF4-FFF2-40B4-BE49-F238E27FC236}">
              <a16:creationId xmlns:a16="http://schemas.microsoft.com/office/drawing/2014/main" id="{03957C11-5A10-AF7C-A129-1236A3388FB7}"/>
            </a:ext>
          </a:extLst>
        </p:cNvPr>
        <p:cNvGrpSpPr/>
        <p:nvPr/>
      </p:nvGrpSpPr>
      <p:grpSpPr>
        <a:xfrm>
          <a:off x="0" y="0"/>
          <a:ext cx="0" cy="0"/>
          <a:chOff x="0" y="0"/>
          <a:chExt cx="0" cy="0"/>
        </a:xfrm>
      </p:grpSpPr>
      <p:sp>
        <p:nvSpPr>
          <p:cNvPr id="3930" name="Google Shape;3930;p22">
            <a:extLst>
              <a:ext uri="{FF2B5EF4-FFF2-40B4-BE49-F238E27FC236}">
                <a16:creationId xmlns:a16="http://schemas.microsoft.com/office/drawing/2014/main" id="{9CDD9670-7AAF-E327-F71E-A0DC7C1FFDC4}"/>
              </a:ext>
            </a:extLst>
          </p:cNvPr>
          <p:cNvSpPr txBox="1">
            <a:spLocks noGrp="1"/>
          </p:cNvSpPr>
          <p:nvPr>
            <p:ph type="title"/>
          </p:nvPr>
        </p:nvSpPr>
        <p:spPr>
          <a:xfrm>
            <a:off x="302699" y="281476"/>
            <a:ext cx="8130101"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b="1" dirty="0">
                <a:latin typeface="Aptos" panose="020B0004020202020204" pitchFamily="34" charset="0"/>
              </a:rPr>
              <a:t>DOES ALL AI WORK THE SAME WAY? </a:t>
            </a:r>
            <a:endParaRPr sz="3500" dirty="0">
              <a:latin typeface="Aptos" panose="020B0004020202020204" pitchFamily="34" charset="0"/>
            </a:endParaRPr>
          </a:p>
        </p:txBody>
      </p:sp>
      <p:sp>
        <p:nvSpPr>
          <p:cNvPr id="3934" name="Google Shape;3934;p22">
            <a:extLst>
              <a:ext uri="{FF2B5EF4-FFF2-40B4-BE49-F238E27FC236}">
                <a16:creationId xmlns:a16="http://schemas.microsoft.com/office/drawing/2014/main" id="{B95F48E0-C7E1-4806-D6CB-EE473AF50A4F}"/>
              </a:ext>
            </a:extLst>
          </p:cNvPr>
          <p:cNvSpPr txBox="1">
            <a:spLocks noGrp="1"/>
          </p:cNvSpPr>
          <p:nvPr>
            <p:ph type="body" idx="1"/>
          </p:nvPr>
        </p:nvSpPr>
        <p:spPr>
          <a:xfrm>
            <a:off x="808574" y="1023208"/>
            <a:ext cx="2849026" cy="2657266"/>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CA" sz="2300" b="1" dirty="0">
                <a:latin typeface="Aptos" panose="020B0004020202020204" pitchFamily="34" charset="0"/>
                <a:ea typeface="Droid Sans"/>
                <a:cs typeface="Droid Sans"/>
                <a:sym typeface="Droid Sans"/>
              </a:rPr>
              <a:t>Generative AI</a:t>
            </a:r>
            <a:endParaRPr sz="2300" dirty="0">
              <a:latin typeface="Aptos" panose="020B0004020202020204" pitchFamily="34" charset="0"/>
              <a:ea typeface="Droid Sans"/>
              <a:cs typeface="Droid Sans"/>
              <a:sym typeface="Droid Sans"/>
            </a:endParaRPr>
          </a:p>
        </p:txBody>
      </p:sp>
      <p:sp>
        <p:nvSpPr>
          <p:cNvPr id="2" name="Google Shape;3844;p14">
            <a:extLst>
              <a:ext uri="{FF2B5EF4-FFF2-40B4-BE49-F238E27FC236}">
                <a16:creationId xmlns:a16="http://schemas.microsoft.com/office/drawing/2014/main" id="{B12D364D-E1DF-ED6C-C4A0-A9E8EEE1811C}"/>
              </a:ext>
            </a:extLst>
          </p:cNvPr>
          <p:cNvSpPr txBox="1">
            <a:spLocks noGrp="1"/>
          </p:cNvSpPr>
          <p:nvPr>
            <p:ph type="sldNum" idx="12"/>
          </p:nvPr>
        </p:nvSpPr>
        <p:spPr>
          <a:xfrm>
            <a:off x="8773886" y="4749900"/>
            <a:ext cx="370114"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200">
                <a:solidFill>
                  <a:schemeClr val="bg1"/>
                </a:solidFill>
                <a:latin typeface="Aptos" panose="020B0004020202020204" pitchFamily="34" charset="0"/>
              </a:rPr>
              <a:t>26</a:t>
            </a:fld>
            <a:endParaRPr sz="1200" dirty="0">
              <a:solidFill>
                <a:schemeClr val="bg1"/>
              </a:solidFill>
              <a:latin typeface="Aptos" panose="020B0004020202020204" pitchFamily="34" charset="0"/>
            </a:endParaRPr>
          </a:p>
        </p:txBody>
      </p:sp>
      <p:sp>
        <p:nvSpPr>
          <p:cNvPr id="3" name="Google Shape;3934;p22">
            <a:extLst>
              <a:ext uri="{FF2B5EF4-FFF2-40B4-BE49-F238E27FC236}">
                <a16:creationId xmlns:a16="http://schemas.microsoft.com/office/drawing/2014/main" id="{BA21244C-E831-ECAB-7786-04539DEA4BDA}"/>
              </a:ext>
            </a:extLst>
          </p:cNvPr>
          <p:cNvSpPr txBox="1">
            <a:spLocks/>
          </p:cNvSpPr>
          <p:nvPr/>
        </p:nvSpPr>
        <p:spPr>
          <a:xfrm>
            <a:off x="4133873" y="1023208"/>
            <a:ext cx="2849026" cy="2657266"/>
          </a:xfrm>
          <a:prstGeom prst="rect">
            <a:avLst/>
          </a:prstGeom>
        </p:spPr>
        <p:txBody>
          <a:bodyPr spcFirstLastPara="1" vert="horz" wrap="square" lIns="91425" tIns="91425" rIns="91425" bIns="91425" rtlCol="0" anchor="t" anchorCtr="0">
            <a:noAutofit/>
          </a:bodyPr>
          <a:lstStyle>
            <a:lvl1pPr marL="457200" lvl="0" indent="-330200" algn="l" defTabSz="685800" rtl="0" eaLnBrk="1" latinLnBrk="0" hangingPunct="1">
              <a:lnSpc>
                <a:spcPct val="90000"/>
              </a:lnSpc>
              <a:spcBef>
                <a:spcPts val="600"/>
              </a:spcBef>
              <a:spcAft>
                <a:spcPts val="0"/>
              </a:spcAft>
              <a:buSzPts val="1600"/>
              <a:buFont typeface="Arial" panose="020B0604020202020204" pitchFamily="34" charset="0"/>
              <a:buChar char="▪"/>
              <a:defRPr sz="1600" kern="1200">
                <a:solidFill>
                  <a:schemeClr val="tx1"/>
                </a:solidFill>
                <a:latin typeface="+mn-lt"/>
                <a:ea typeface="+mn-ea"/>
                <a:cs typeface="+mn-cs"/>
              </a:defRPr>
            </a:lvl1pPr>
            <a:lvl2pPr marL="914400" lvl="1"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2pPr>
            <a:lvl3pPr marL="1371600" lvl="2"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3pPr>
            <a:lvl4pPr marL="1828800" lvl="3"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4pPr>
            <a:lvl5pPr marL="2286000" lvl="4"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5pPr>
            <a:lvl6pPr marL="2743200" lvl="5"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6pPr>
            <a:lvl7pPr marL="3200400" lvl="6"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7pPr>
            <a:lvl8pPr marL="3657600" lvl="7"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8pPr>
            <a:lvl9pPr marL="4114800" lvl="8"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9pPr>
          </a:lstStyle>
          <a:p>
            <a:pPr marL="0" indent="0">
              <a:spcBef>
                <a:spcPts val="1000"/>
              </a:spcBef>
              <a:buFont typeface="Arial" panose="020B0604020202020204" pitchFamily="34" charset="0"/>
              <a:buNone/>
            </a:pPr>
            <a:r>
              <a:rPr lang="en-CA" sz="2300" b="1" dirty="0">
                <a:latin typeface="Aptos" panose="020B0004020202020204" pitchFamily="34" charset="0"/>
                <a:ea typeface="Droid Sans"/>
                <a:cs typeface="Droid Sans"/>
                <a:sym typeface="Droid Sans"/>
              </a:rPr>
              <a:t>Non-Generative AI</a:t>
            </a:r>
          </a:p>
        </p:txBody>
      </p:sp>
      <p:pic>
        <p:nvPicPr>
          <p:cNvPr id="7" name="Picture 6" descr="A group of people wearing face masks&#10;&#10;Description automatically generated">
            <a:extLst>
              <a:ext uri="{FF2B5EF4-FFF2-40B4-BE49-F238E27FC236}">
                <a16:creationId xmlns:a16="http://schemas.microsoft.com/office/drawing/2014/main" id="{73296CC5-2636-DD38-499F-91E2D34B7020}"/>
              </a:ext>
            </a:extLst>
          </p:cNvPr>
          <p:cNvPicPr>
            <a:picLocks noChangeAspect="1"/>
          </p:cNvPicPr>
          <p:nvPr/>
        </p:nvPicPr>
        <p:blipFill>
          <a:blip r:embed="rId3"/>
          <a:stretch>
            <a:fillRect/>
          </a:stretch>
        </p:blipFill>
        <p:spPr>
          <a:xfrm>
            <a:off x="4060459" y="1696616"/>
            <a:ext cx="3026281" cy="2577680"/>
          </a:xfrm>
          <a:prstGeom prst="rect">
            <a:avLst/>
          </a:prstGeom>
          <a:ln>
            <a:solidFill>
              <a:srgbClr val="002060"/>
            </a:solidFill>
          </a:ln>
        </p:spPr>
      </p:pic>
      <p:pic>
        <p:nvPicPr>
          <p:cNvPr id="8" name="Picture 7" descr="A screenshot of a chat&#10;&#10;Description automatically generated">
            <a:extLst>
              <a:ext uri="{FF2B5EF4-FFF2-40B4-BE49-F238E27FC236}">
                <a16:creationId xmlns:a16="http://schemas.microsoft.com/office/drawing/2014/main" id="{9A0BE623-70D5-6ABF-F346-98D1391555ED}"/>
              </a:ext>
            </a:extLst>
          </p:cNvPr>
          <p:cNvPicPr>
            <a:picLocks noChangeAspect="1"/>
          </p:cNvPicPr>
          <p:nvPr/>
        </p:nvPicPr>
        <p:blipFill>
          <a:blip r:embed="rId4">
            <a:extLst>
              <a:ext uri="{28A0092B-C50C-407E-A947-70E740481C1C}">
                <a14:useLocalDpi xmlns:a14="http://schemas.microsoft.com/office/drawing/2010/main" val="0"/>
              </a:ext>
            </a:extLst>
          </a:blip>
          <a:srcRect r="2252"/>
          <a:stretch/>
        </p:blipFill>
        <p:spPr>
          <a:xfrm>
            <a:off x="405714" y="1696616"/>
            <a:ext cx="2908255" cy="2577680"/>
          </a:xfrm>
          <a:prstGeom prst="rect">
            <a:avLst/>
          </a:prstGeom>
          <a:ln>
            <a:solidFill>
              <a:srgbClr val="002060"/>
            </a:solidFill>
          </a:ln>
        </p:spPr>
      </p:pic>
    </p:spTree>
    <p:extLst>
      <p:ext uri="{BB962C8B-B14F-4D97-AF65-F5344CB8AC3E}">
        <p14:creationId xmlns:p14="http://schemas.microsoft.com/office/powerpoint/2010/main" val="24766695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29">
          <a:extLst>
            <a:ext uri="{FF2B5EF4-FFF2-40B4-BE49-F238E27FC236}">
              <a16:creationId xmlns:a16="http://schemas.microsoft.com/office/drawing/2014/main" id="{407F66BB-AF1C-EED9-B1E2-5C04744E4AB0}"/>
            </a:ext>
          </a:extLst>
        </p:cNvPr>
        <p:cNvGrpSpPr/>
        <p:nvPr/>
      </p:nvGrpSpPr>
      <p:grpSpPr>
        <a:xfrm>
          <a:off x="0" y="0"/>
          <a:ext cx="0" cy="0"/>
          <a:chOff x="0" y="0"/>
          <a:chExt cx="0" cy="0"/>
        </a:xfrm>
      </p:grpSpPr>
      <p:sp>
        <p:nvSpPr>
          <p:cNvPr id="3930" name="Google Shape;3930;p22">
            <a:extLst>
              <a:ext uri="{FF2B5EF4-FFF2-40B4-BE49-F238E27FC236}">
                <a16:creationId xmlns:a16="http://schemas.microsoft.com/office/drawing/2014/main" id="{4B0C5277-529D-84F6-4502-9C2540D9321D}"/>
              </a:ext>
            </a:extLst>
          </p:cNvPr>
          <p:cNvSpPr txBox="1">
            <a:spLocks noGrp="1"/>
          </p:cNvSpPr>
          <p:nvPr>
            <p:ph type="title"/>
          </p:nvPr>
        </p:nvSpPr>
        <p:spPr>
          <a:xfrm>
            <a:off x="302699" y="281476"/>
            <a:ext cx="8130101"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b="1" dirty="0">
                <a:latin typeface="Aptos" panose="020B0004020202020204" pitchFamily="34" charset="0"/>
              </a:rPr>
              <a:t>DOES ALL AI WORK THE SAME WAY? </a:t>
            </a:r>
            <a:endParaRPr sz="3500" dirty="0">
              <a:latin typeface="Aptos" panose="020B0004020202020204" pitchFamily="34" charset="0"/>
            </a:endParaRPr>
          </a:p>
        </p:txBody>
      </p:sp>
      <p:sp>
        <p:nvSpPr>
          <p:cNvPr id="3934" name="Google Shape;3934;p22">
            <a:extLst>
              <a:ext uri="{FF2B5EF4-FFF2-40B4-BE49-F238E27FC236}">
                <a16:creationId xmlns:a16="http://schemas.microsoft.com/office/drawing/2014/main" id="{181650FC-549B-36B1-B07A-3DCDF63DB40F}"/>
              </a:ext>
            </a:extLst>
          </p:cNvPr>
          <p:cNvSpPr txBox="1">
            <a:spLocks noGrp="1"/>
          </p:cNvSpPr>
          <p:nvPr>
            <p:ph type="body" idx="1"/>
          </p:nvPr>
        </p:nvSpPr>
        <p:spPr>
          <a:xfrm>
            <a:off x="382466" y="1243117"/>
            <a:ext cx="2849026" cy="2657266"/>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CA" sz="2300" b="1" dirty="0">
                <a:latin typeface="Aptos" panose="020B0004020202020204" pitchFamily="34" charset="0"/>
                <a:ea typeface="Droid Sans"/>
                <a:cs typeface="Droid Sans"/>
                <a:sym typeface="Droid Sans"/>
              </a:rPr>
              <a:t>Generative AI</a:t>
            </a:r>
            <a:endParaRPr sz="2300" dirty="0">
              <a:latin typeface="Aptos" panose="020B0004020202020204" pitchFamily="34" charset="0"/>
              <a:ea typeface="Droid Sans"/>
              <a:cs typeface="Droid Sans"/>
              <a:sym typeface="Droid Sans"/>
            </a:endParaRPr>
          </a:p>
        </p:txBody>
      </p:sp>
      <p:sp>
        <p:nvSpPr>
          <p:cNvPr id="2" name="Google Shape;3844;p14">
            <a:extLst>
              <a:ext uri="{FF2B5EF4-FFF2-40B4-BE49-F238E27FC236}">
                <a16:creationId xmlns:a16="http://schemas.microsoft.com/office/drawing/2014/main" id="{4870C5B8-9454-593A-1063-8CA3A46A2D96}"/>
              </a:ext>
            </a:extLst>
          </p:cNvPr>
          <p:cNvSpPr txBox="1">
            <a:spLocks noGrp="1"/>
          </p:cNvSpPr>
          <p:nvPr>
            <p:ph type="sldNum" idx="12"/>
          </p:nvPr>
        </p:nvSpPr>
        <p:spPr>
          <a:xfrm>
            <a:off x="8773886" y="4749900"/>
            <a:ext cx="370114"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200">
                <a:solidFill>
                  <a:schemeClr val="bg1"/>
                </a:solidFill>
                <a:latin typeface="Aptos" panose="020B0004020202020204" pitchFamily="34" charset="0"/>
              </a:rPr>
              <a:t>27</a:t>
            </a:fld>
            <a:endParaRPr sz="1200" dirty="0">
              <a:solidFill>
                <a:schemeClr val="bg1"/>
              </a:solidFill>
              <a:latin typeface="Aptos" panose="020B0004020202020204" pitchFamily="34" charset="0"/>
            </a:endParaRPr>
          </a:p>
        </p:txBody>
      </p:sp>
      <p:sp>
        <p:nvSpPr>
          <p:cNvPr id="3" name="Google Shape;3934;p22">
            <a:extLst>
              <a:ext uri="{FF2B5EF4-FFF2-40B4-BE49-F238E27FC236}">
                <a16:creationId xmlns:a16="http://schemas.microsoft.com/office/drawing/2014/main" id="{2B4E7EF0-09E4-0CD0-CAF2-2BBB4D4318C1}"/>
              </a:ext>
            </a:extLst>
          </p:cNvPr>
          <p:cNvSpPr txBox="1">
            <a:spLocks/>
          </p:cNvSpPr>
          <p:nvPr/>
        </p:nvSpPr>
        <p:spPr>
          <a:xfrm>
            <a:off x="4090030" y="1243117"/>
            <a:ext cx="2849026" cy="2657266"/>
          </a:xfrm>
          <a:prstGeom prst="rect">
            <a:avLst/>
          </a:prstGeom>
        </p:spPr>
        <p:txBody>
          <a:bodyPr spcFirstLastPara="1" vert="horz" wrap="square" lIns="91425" tIns="91425" rIns="91425" bIns="91425" rtlCol="0" anchor="t" anchorCtr="0">
            <a:noAutofit/>
          </a:bodyPr>
          <a:lstStyle>
            <a:lvl1pPr marL="457200" lvl="0" indent="-330200" algn="l" defTabSz="685800" rtl="0" eaLnBrk="1" latinLnBrk="0" hangingPunct="1">
              <a:lnSpc>
                <a:spcPct val="90000"/>
              </a:lnSpc>
              <a:spcBef>
                <a:spcPts val="600"/>
              </a:spcBef>
              <a:spcAft>
                <a:spcPts val="0"/>
              </a:spcAft>
              <a:buSzPts val="1600"/>
              <a:buFont typeface="Arial" panose="020B0604020202020204" pitchFamily="34" charset="0"/>
              <a:buChar char="▪"/>
              <a:defRPr sz="1600" kern="1200">
                <a:solidFill>
                  <a:schemeClr val="tx1"/>
                </a:solidFill>
                <a:latin typeface="+mn-lt"/>
                <a:ea typeface="+mn-ea"/>
                <a:cs typeface="+mn-cs"/>
              </a:defRPr>
            </a:lvl1pPr>
            <a:lvl2pPr marL="914400" lvl="1"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2pPr>
            <a:lvl3pPr marL="1371600" lvl="2"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3pPr>
            <a:lvl4pPr marL="1828800" lvl="3"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4pPr>
            <a:lvl5pPr marL="2286000" lvl="4"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5pPr>
            <a:lvl6pPr marL="2743200" lvl="5"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6pPr>
            <a:lvl7pPr marL="3200400" lvl="6"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7pPr>
            <a:lvl8pPr marL="3657600" lvl="7"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8pPr>
            <a:lvl9pPr marL="4114800" lvl="8"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9pPr>
          </a:lstStyle>
          <a:p>
            <a:pPr marL="0" indent="0">
              <a:spcBef>
                <a:spcPts val="1000"/>
              </a:spcBef>
              <a:buFont typeface="Arial" panose="020B0604020202020204" pitchFamily="34" charset="0"/>
              <a:buNone/>
            </a:pPr>
            <a:r>
              <a:rPr lang="en-CA" sz="2300" b="1" dirty="0">
                <a:latin typeface="Aptos" panose="020B0004020202020204" pitchFamily="34" charset="0"/>
                <a:ea typeface="Droid Sans"/>
                <a:cs typeface="Droid Sans"/>
                <a:sym typeface="Droid Sans"/>
              </a:rPr>
              <a:t>Non-Generative AI</a:t>
            </a:r>
          </a:p>
        </p:txBody>
      </p:sp>
      <p:sp>
        <p:nvSpPr>
          <p:cNvPr id="4" name="TextBox 3">
            <a:extLst>
              <a:ext uri="{FF2B5EF4-FFF2-40B4-BE49-F238E27FC236}">
                <a16:creationId xmlns:a16="http://schemas.microsoft.com/office/drawing/2014/main" id="{BEB7B05C-BBDE-E988-31E0-0737A6D2E4C5}"/>
              </a:ext>
            </a:extLst>
          </p:cNvPr>
          <p:cNvSpPr txBox="1"/>
          <p:nvPr/>
        </p:nvSpPr>
        <p:spPr>
          <a:xfrm>
            <a:off x="382466" y="1923318"/>
            <a:ext cx="3520794" cy="1298241"/>
          </a:xfrm>
          <a:prstGeom prst="rect">
            <a:avLst/>
          </a:prstGeom>
          <a:noFill/>
        </p:spPr>
        <p:txBody>
          <a:bodyPr wrap="square">
            <a:spAutoFit/>
          </a:bodyPr>
          <a:lstStyle/>
          <a:p>
            <a:pPr marL="342900" marR="0" lvl="0" indent="-342900" defTabSz="914400" rtl="0" eaLnBrk="1" fontAlgn="auto" latinLnBrk="0" hangingPunct="1">
              <a:lnSpc>
                <a:spcPct val="85000"/>
              </a:lnSpc>
              <a:spcBef>
                <a:spcPts val="0"/>
              </a:spcBef>
              <a:spcAft>
                <a:spcPts val="600"/>
              </a:spcAft>
              <a:buClr>
                <a:srgbClr val="002060"/>
              </a:buClr>
              <a:buSzPct val="70000"/>
              <a:buFont typeface="Wingdings" pitchFamily="2" charset="2"/>
              <a:buChar char="§"/>
              <a:tabLst/>
              <a:defRPr/>
            </a:pPr>
            <a:r>
              <a:rPr lang="en-US" sz="2000" dirty="0">
                <a:latin typeface="Aptos" panose="020B0004020202020204" pitchFamily="34" charset="0"/>
              </a:rPr>
              <a:t>Generates </a:t>
            </a:r>
            <a:r>
              <a:rPr lang="en-US" sz="2000" u="sng" dirty="0">
                <a:latin typeface="Aptos" panose="020B0004020202020204" pitchFamily="34" charset="0"/>
              </a:rPr>
              <a:t>new</a:t>
            </a:r>
            <a:r>
              <a:rPr lang="en-US" sz="2000" dirty="0">
                <a:latin typeface="Aptos" panose="020B0004020202020204" pitchFamily="34" charset="0"/>
              </a:rPr>
              <a:t> content </a:t>
            </a:r>
          </a:p>
          <a:p>
            <a:pPr marL="342900" marR="0" lvl="0" indent="-342900" defTabSz="914400" rtl="0" eaLnBrk="1" fontAlgn="auto" latinLnBrk="0" hangingPunct="1">
              <a:lnSpc>
                <a:spcPct val="85000"/>
              </a:lnSpc>
              <a:spcBef>
                <a:spcPts val="0"/>
              </a:spcBef>
              <a:spcAft>
                <a:spcPts val="600"/>
              </a:spcAft>
              <a:buClr>
                <a:srgbClr val="002060"/>
              </a:buClr>
              <a:buSzPct val="70000"/>
              <a:buFont typeface="Wingdings" pitchFamily="2" charset="2"/>
              <a:buChar char="§"/>
              <a:tabLst/>
              <a:defRPr/>
            </a:pPr>
            <a:r>
              <a:rPr lang="en-US" sz="2000" dirty="0">
                <a:latin typeface="Aptos" panose="020B0004020202020204" pitchFamily="34" charset="0"/>
              </a:rPr>
              <a:t>Concerns for hallucinations</a:t>
            </a:r>
          </a:p>
          <a:p>
            <a:pPr marL="342900" marR="0" lvl="0" indent="-342900" defTabSz="914400" rtl="0" eaLnBrk="1" fontAlgn="auto" latinLnBrk="0" hangingPunct="1">
              <a:lnSpc>
                <a:spcPct val="85000"/>
              </a:lnSpc>
              <a:spcBef>
                <a:spcPts val="0"/>
              </a:spcBef>
              <a:spcAft>
                <a:spcPts val="600"/>
              </a:spcAft>
              <a:buClr>
                <a:srgbClr val="FFE600"/>
              </a:buClr>
              <a:buSzPct val="70000"/>
              <a:buFont typeface="Arial" panose="020B0604020202020204" pitchFamily="34" charset="0"/>
              <a:buChar char="•"/>
              <a:tabLst/>
              <a:defRPr/>
            </a:pPr>
            <a:endParaRPr kumimoji="0" lang="en-US" sz="2000" i="0" u="none" strike="noStrike" kern="1200" cap="none" spc="0" normalizeH="0" baseline="0" noProof="0" dirty="0">
              <a:ln>
                <a:noFill/>
              </a:ln>
              <a:effectLst/>
              <a:uLnTx/>
              <a:uFillTx/>
              <a:latin typeface="Aptos" panose="020B0004020202020204" pitchFamily="34" charset="0"/>
            </a:endParaRPr>
          </a:p>
        </p:txBody>
      </p:sp>
      <p:sp>
        <p:nvSpPr>
          <p:cNvPr id="5" name="TextBox 4">
            <a:extLst>
              <a:ext uri="{FF2B5EF4-FFF2-40B4-BE49-F238E27FC236}">
                <a16:creationId xmlns:a16="http://schemas.microsoft.com/office/drawing/2014/main" id="{7CDB14C6-FF99-CA0C-4CFC-664CA35E4980}"/>
              </a:ext>
            </a:extLst>
          </p:cNvPr>
          <p:cNvSpPr txBox="1"/>
          <p:nvPr/>
        </p:nvSpPr>
        <p:spPr>
          <a:xfrm>
            <a:off x="4090030" y="1923318"/>
            <a:ext cx="4395524" cy="1821461"/>
          </a:xfrm>
          <a:prstGeom prst="rect">
            <a:avLst/>
          </a:prstGeom>
          <a:noFill/>
        </p:spPr>
        <p:txBody>
          <a:bodyPr wrap="square">
            <a:spAutoFit/>
          </a:bodyPr>
          <a:lstStyle/>
          <a:p>
            <a:pPr marL="342900" marR="0" lvl="0" indent="-342900" defTabSz="914400" rtl="0" eaLnBrk="1" fontAlgn="auto" latinLnBrk="0" hangingPunct="1">
              <a:lnSpc>
                <a:spcPct val="85000"/>
              </a:lnSpc>
              <a:spcBef>
                <a:spcPts val="0"/>
              </a:spcBef>
              <a:spcAft>
                <a:spcPts val="600"/>
              </a:spcAft>
              <a:buClr>
                <a:srgbClr val="002060"/>
              </a:buClr>
              <a:buSzPct val="70000"/>
              <a:buFont typeface="Wingdings" pitchFamily="2" charset="2"/>
              <a:buChar char="§"/>
              <a:tabLst/>
              <a:defRPr/>
            </a:pPr>
            <a:r>
              <a:rPr lang="en-US" sz="2000" dirty="0">
                <a:latin typeface="Aptos" panose="020B0004020202020204" pitchFamily="34" charset="0"/>
              </a:rPr>
              <a:t>Predicts output/label/answer based on learned relationships</a:t>
            </a:r>
          </a:p>
          <a:p>
            <a:pPr marL="342900" marR="0" lvl="0" indent="-342900" defTabSz="914400" rtl="0" eaLnBrk="1" fontAlgn="auto" latinLnBrk="0" hangingPunct="1">
              <a:lnSpc>
                <a:spcPct val="85000"/>
              </a:lnSpc>
              <a:spcBef>
                <a:spcPts val="0"/>
              </a:spcBef>
              <a:spcAft>
                <a:spcPts val="600"/>
              </a:spcAft>
              <a:buClr>
                <a:srgbClr val="002060"/>
              </a:buClr>
              <a:buSzPct val="70000"/>
              <a:buFont typeface="Wingdings" pitchFamily="2" charset="2"/>
              <a:buChar char="§"/>
              <a:tabLst/>
              <a:defRPr/>
            </a:pPr>
            <a:r>
              <a:rPr lang="en-US" sz="2000" dirty="0">
                <a:latin typeface="Aptos" panose="020B0004020202020204" pitchFamily="34" charset="0"/>
              </a:rPr>
              <a:t>Concerns for quality of output if data (person/patient) has not been in the training data</a:t>
            </a:r>
          </a:p>
          <a:p>
            <a:pPr marL="342900" marR="0" lvl="0" indent="-342900" defTabSz="914400" rtl="0" eaLnBrk="1" fontAlgn="auto" latinLnBrk="0" hangingPunct="1">
              <a:lnSpc>
                <a:spcPct val="85000"/>
              </a:lnSpc>
              <a:spcBef>
                <a:spcPts val="0"/>
              </a:spcBef>
              <a:spcAft>
                <a:spcPts val="600"/>
              </a:spcAft>
              <a:buClr>
                <a:srgbClr val="FFE600"/>
              </a:buClr>
              <a:buSzPct val="70000"/>
              <a:buFont typeface="Arial" panose="020B0604020202020204" pitchFamily="34" charset="0"/>
              <a:buChar char="•"/>
              <a:tabLst/>
              <a:defRPr/>
            </a:pPr>
            <a:endParaRPr kumimoji="0" lang="en-US" sz="2000" i="0" u="none" strike="noStrike" kern="1200" cap="none" spc="0" normalizeH="0" baseline="0" noProof="0" dirty="0">
              <a:ln>
                <a:noFill/>
              </a:ln>
              <a:effectLst/>
              <a:uLnTx/>
              <a:uFillTx/>
              <a:latin typeface="Aptos" panose="020B0004020202020204" pitchFamily="34" charset="0"/>
            </a:endParaRPr>
          </a:p>
        </p:txBody>
      </p:sp>
    </p:spTree>
    <p:extLst>
      <p:ext uri="{BB962C8B-B14F-4D97-AF65-F5344CB8AC3E}">
        <p14:creationId xmlns:p14="http://schemas.microsoft.com/office/powerpoint/2010/main" val="85240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29">
          <a:extLst>
            <a:ext uri="{FF2B5EF4-FFF2-40B4-BE49-F238E27FC236}">
              <a16:creationId xmlns:a16="http://schemas.microsoft.com/office/drawing/2014/main" id="{9E70AA69-59F9-92B1-E153-42D4C1DD45FA}"/>
            </a:ext>
          </a:extLst>
        </p:cNvPr>
        <p:cNvGrpSpPr/>
        <p:nvPr/>
      </p:nvGrpSpPr>
      <p:grpSpPr>
        <a:xfrm>
          <a:off x="0" y="0"/>
          <a:ext cx="0" cy="0"/>
          <a:chOff x="0" y="0"/>
          <a:chExt cx="0" cy="0"/>
        </a:xfrm>
      </p:grpSpPr>
      <p:sp>
        <p:nvSpPr>
          <p:cNvPr id="3930" name="Google Shape;3930;p22">
            <a:extLst>
              <a:ext uri="{FF2B5EF4-FFF2-40B4-BE49-F238E27FC236}">
                <a16:creationId xmlns:a16="http://schemas.microsoft.com/office/drawing/2014/main" id="{D838651B-4F0F-211F-73DB-BD82CDE0912F}"/>
              </a:ext>
            </a:extLst>
          </p:cNvPr>
          <p:cNvSpPr txBox="1">
            <a:spLocks noGrp="1"/>
          </p:cNvSpPr>
          <p:nvPr>
            <p:ph type="title"/>
          </p:nvPr>
        </p:nvSpPr>
        <p:spPr>
          <a:xfrm>
            <a:off x="302699" y="281476"/>
            <a:ext cx="8130101"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b="1" dirty="0">
                <a:latin typeface="Aptos" panose="020B0004020202020204" pitchFamily="34" charset="0"/>
              </a:rPr>
              <a:t>DOES ALL AI WORK THE SAME WAY? </a:t>
            </a:r>
            <a:endParaRPr sz="3500" dirty="0">
              <a:latin typeface="Aptos" panose="020B0004020202020204" pitchFamily="34" charset="0"/>
            </a:endParaRPr>
          </a:p>
        </p:txBody>
      </p:sp>
      <p:sp>
        <p:nvSpPr>
          <p:cNvPr id="2" name="Google Shape;3844;p14">
            <a:extLst>
              <a:ext uri="{FF2B5EF4-FFF2-40B4-BE49-F238E27FC236}">
                <a16:creationId xmlns:a16="http://schemas.microsoft.com/office/drawing/2014/main" id="{F9392226-9FDE-642C-6D17-1F21E9D43B1A}"/>
              </a:ext>
            </a:extLst>
          </p:cNvPr>
          <p:cNvSpPr txBox="1">
            <a:spLocks noGrp="1"/>
          </p:cNvSpPr>
          <p:nvPr>
            <p:ph type="sldNum" idx="12"/>
          </p:nvPr>
        </p:nvSpPr>
        <p:spPr>
          <a:xfrm>
            <a:off x="8773886" y="4749900"/>
            <a:ext cx="370114"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200">
                <a:solidFill>
                  <a:schemeClr val="bg1"/>
                </a:solidFill>
                <a:latin typeface="Aptos" panose="020B0004020202020204" pitchFamily="34" charset="0"/>
              </a:rPr>
              <a:t>28</a:t>
            </a:fld>
            <a:endParaRPr sz="1200" dirty="0">
              <a:solidFill>
                <a:schemeClr val="bg1"/>
              </a:solidFill>
              <a:latin typeface="Aptos" panose="020B0004020202020204" pitchFamily="34" charset="0"/>
            </a:endParaRPr>
          </a:p>
        </p:txBody>
      </p:sp>
      <p:sp>
        <p:nvSpPr>
          <p:cNvPr id="13" name="TextBox 12">
            <a:extLst>
              <a:ext uri="{FF2B5EF4-FFF2-40B4-BE49-F238E27FC236}">
                <a16:creationId xmlns:a16="http://schemas.microsoft.com/office/drawing/2014/main" id="{D25D4B3E-879A-C61E-4AB5-D0151CF1EEA0}"/>
              </a:ext>
            </a:extLst>
          </p:cNvPr>
          <p:cNvSpPr txBox="1"/>
          <p:nvPr/>
        </p:nvSpPr>
        <p:spPr>
          <a:xfrm>
            <a:off x="302699" y="2031565"/>
            <a:ext cx="3739363" cy="1975349"/>
          </a:xfrm>
          <a:prstGeom prst="rect">
            <a:avLst/>
          </a:prstGeom>
          <a:noFill/>
        </p:spPr>
        <p:txBody>
          <a:bodyPr wrap="square">
            <a:spAutoFit/>
          </a:bodyPr>
          <a:lstStyle/>
          <a:p>
            <a:pPr marL="342900" marR="0" lvl="0" indent="-342900" defTabSz="914400" rtl="0" eaLnBrk="1" fontAlgn="auto" latinLnBrk="0" hangingPunct="1">
              <a:lnSpc>
                <a:spcPct val="85000"/>
              </a:lnSpc>
              <a:spcBef>
                <a:spcPts val="0"/>
              </a:spcBef>
              <a:spcAft>
                <a:spcPts val="600"/>
              </a:spcAft>
              <a:buClr>
                <a:srgbClr val="002060"/>
              </a:buClr>
              <a:buSzPct val="70000"/>
              <a:buFont typeface="Wingdings" pitchFamily="2" charset="2"/>
              <a:buChar char="§"/>
              <a:tabLst/>
              <a:defRPr/>
            </a:pPr>
            <a:r>
              <a:rPr lang="en-US" sz="2000" dirty="0">
                <a:latin typeface="Aptos" panose="020B0004020202020204" pitchFamily="34" charset="0"/>
              </a:rPr>
              <a:t>Model weights are frozen </a:t>
            </a:r>
          </a:p>
          <a:p>
            <a:pPr marL="342900" marR="0" lvl="0" indent="-342900" defTabSz="914400" rtl="0" eaLnBrk="1" fontAlgn="auto" latinLnBrk="0" hangingPunct="1">
              <a:lnSpc>
                <a:spcPct val="85000"/>
              </a:lnSpc>
              <a:spcBef>
                <a:spcPts val="0"/>
              </a:spcBef>
              <a:spcAft>
                <a:spcPts val="600"/>
              </a:spcAft>
              <a:buClr>
                <a:srgbClr val="002060"/>
              </a:buClr>
              <a:buSzPct val="70000"/>
              <a:buFont typeface="Wingdings" pitchFamily="2" charset="2"/>
              <a:buChar char="§"/>
              <a:tabLst/>
              <a:defRPr/>
            </a:pPr>
            <a:r>
              <a:rPr lang="en-US" sz="2000" dirty="0">
                <a:latin typeface="Aptos" panose="020B0004020202020204" pitchFamily="34" charset="0"/>
              </a:rPr>
              <a:t>Applies learned relationships</a:t>
            </a:r>
          </a:p>
          <a:p>
            <a:pPr marL="342900" lvl="0" indent="-342900">
              <a:lnSpc>
                <a:spcPct val="85000"/>
              </a:lnSpc>
              <a:spcAft>
                <a:spcPts val="600"/>
              </a:spcAft>
              <a:buClr>
                <a:srgbClr val="002060"/>
              </a:buClr>
              <a:buSzPct val="70000"/>
              <a:buFont typeface="Wingdings" pitchFamily="2" charset="2"/>
              <a:buChar char="§"/>
              <a:defRPr/>
            </a:pPr>
            <a:r>
              <a:rPr lang="en-US" sz="2000" dirty="0">
                <a:latin typeface="Aptos" panose="020B0004020202020204" pitchFamily="34" charset="0"/>
              </a:rPr>
              <a:t>Concerns for dataset shift</a:t>
            </a:r>
          </a:p>
          <a:p>
            <a:pPr marL="342900" indent="-342900">
              <a:lnSpc>
                <a:spcPct val="85000"/>
              </a:lnSpc>
              <a:spcAft>
                <a:spcPts val="600"/>
              </a:spcAft>
              <a:buClr>
                <a:srgbClr val="002060"/>
              </a:buClr>
              <a:buSzPct val="70000"/>
              <a:buFont typeface="Wingdings" pitchFamily="2" charset="2"/>
              <a:buChar char="§"/>
              <a:defRPr/>
            </a:pPr>
            <a:r>
              <a:rPr lang="en-US" sz="2000" dirty="0">
                <a:latin typeface="Aptos" panose="020B0004020202020204" pitchFamily="34" charset="0"/>
              </a:rPr>
              <a:t>Performance can improve (or degrade) overtime </a:t>
            </a:r>
          </a:p>
          <a:p>
            <a:pPr marL="342900" marR="0" lvl="0" indent="-342900" defTabSz="914400" rtl="0" eaLnBrk="1" fontAlgn="auto" latinLnBrk="0" hangingPunct="1">
              <a:lnSpc>
                <a:spcPct val="85000"/>
              </a:lnSpc>
              <a:spcBef>
                <a:spcPts val="0"/>
              </a:spcBef>
              <a:spcAft>
                <a:spcPts val="600"/>
              </a:spcAft>
              <a:buClr>
                <a:srgbClr val="002060"/>
              </a:buClr>
              <a:buSzPct val="70000"/>
              <a:buFont typeface="Wingdings" pitchFamily="2" charset="2"/>
              <a:buChar char="§"/>
              <a:tabLst/>
              <a:defRPr/>
            </a:pPr>
            <a:endParaRPr kumimoji="0" lang="en-US" sz="2000" i="0" u="none" strike="noStrike" kern="1200" cap="none" spc="0" normalizeH="0" baseline="0" noProof="0" dirty="0">
              <a:ln>
                <a:noFill/>
              </a:ln>
              <a:effectLst/>
              <a:uLnTx/>
              <a:uFillTx/>
              <a:latin typeface="Aptos" panose="020B0004020202020204" pitchFamily="34" charset="0"/>
            </a:endParaRPr>
          </a:p>
        </p:txBody>
      </p:sp>
      <p:sp>
        <p:nvSpPr>
          <p:cNvPr id="14" name="TextBox 13">
            <a:extLst>
              <a:ext uri="{FF2B5EF4-FFF2-40B4-BE49-F238E27FC236}">
                <a16:creationId xmlns:a16="http://schemas.microsoft.com/office/drawing/2014/main" id="{AE90AAF0-AA4E-CEB3-4BFA-74F456FF6F3B}"/>
              </a:ext>
            </a:extLst>
          </p:cNvPr>
          <p:cNvSpPr txBox="1"/>
          <p:nvPr/>
        </p:nvSpPr>
        <p:spPr>
          <a:xfrm>
            <a:off x="4476932" y="2009985"/>
            <a:ext cx="4406137" cy="2236959"/>
          </a:xfrm>
          <a:prstGeom prst="rect">
            <a:avLst/>
          </a:prstGeom>
          <a:noFill/>
        </p:spPr>
        <p:txBody>
          <a:bodyPr wrap="square">
            <a:spAutoFit/>
          </a:bodyPr>
          <a:lstStyle/>
          <a:p>
            <a:pPr marL="342900" lvl="0" indent="-342900">
              <a:lnSpc>
                <a:spcPct val="85000"/>
              </a:lnSpc>
              <a:spcAft>
                <a:spcPts val="600"/>
              </a:spcAft>
              <a:buClr>
                <a:srgbClr val="002060"/>
              </a:buClr>
              <a:buSzPct val="70000"/>
              <a:buFont typeface="Wingdings" pitchFamily="2" charset="2"/>
              <a:buChar char="§"/>
              <a:defRPr/>
            </a:pPr>
            <a:r>
              <a:rPr lang="en-US" sz="2000" dirty="0">
                <a:latin typeface="Aptos" panose="020B0004020202020204" pitchFamily="34" charset="0"/>
              </a:rPr>
              <a:t>Model weights are not fixed</a:t>
            </a:r>
          </a:p>
          <a:p>
            <a:pPr marL="342900" lvl="0" indent="-342900" defTabSz="914400">
              <a:lnSpc>
                <a:spcPct val="85000"/>
              </a:lnSpc>
              <a:spcAft>
                <a:spcPts val="600"/>
              </a:spcAft>
              <a:buClr>
                <a:srgbClr val="002060"/>
              </a:buClr>
              <a:buSzPct val="70000"/>
              <a:buFont typeface="Wingdings" pitchFamily="2" charset="2"/>
              <a:buChar char="§"/>
              <a:defRPr/>
            </a:pPr>
            <a:r>
              <a:rPr lang="en-US" sz="2000" dirty="0">
                <a:latin typeface="Aptos" panose="020B0004020202020204" pitchFamily="34" charset="0"/>
              </a:rPr>
              <a:t>Applies learned relationships</a:t>
            </a:r>
          </a:p>
          <a:p>
            <a:pPr marL="342900" lvl="0" indent="-342900">
              <a:lnSpc>
                <a:spcPct val="85000"/>
              </a:lnSpc>
              <a:spcAft>
                <a:spcPts val="600"/>
              </a:spcAft>
              <a:buClr>
                <a:srgbClr val="002060"/>
              </a:buClr>
              <a:buSzPct val="70000"/>
              <a:buFont typeface="Wingdings" pitchFamily="2" charset="2"/>
              <a:buChar char="§"/>
              <a:defRPr/>
            </a:pPr>
            <a:r>
              <a:rPr lang="en-US" sz="2000" dirty="0">
                <a:latin typeface="Aptos" panose="020B0004020202020204" pitchFamily="34" charset="0"/>
              </a:rPr>
              <a:t>Model continues to learn when deployed </a:t>
            </a:r>
          </a:p>
          <a:p>
            <a:pPr marL="342900" lvl="0" indent="-342900">
              <a:lnSpc>
                <a:spcPct val="85000"/>
              </a:lnSpc>
              <a:spcAft>
                <a:spcPts val="600"/>
              </a:spcAft>
              <a:buClr>
                <a:srgbClr val="002060"/>
              </a:buClr>
              <a:buSzPct val="70000"/>
              <a:buFont typeface="Wingdings" pitchFamily="2" charset="2"/>
              <a:buChar char="§"/>
              <a:defRPr/>
            </a:pPr>
            <a:r>
              <a:rPr lang="en-US" sz="2000" dirty="0">
                <a:latin typeface="Aptos" panose="020B0004020202020204" pitchFamily="34" charset="0"/>
              </a:rPr>
              <a:t>Performance can improve (or degrade) overtime </a:t>
            </a:r>
          </a:p>
          <a:p>
            <a:pPr marL="342900" marR="0" lvl="0" indent="-342900" defTabSz="914400" rtl="0" eaLnBrk="1" fontAlgn="auto" latinLnBrk="0" hangingPunct="1">
              <a:lnSpc>
                <a:spcPct val="85000"/>
              </a:lnSpc>
              <a:spcBef>
                <a:spcPts val="0"/>
              </a:spcBef>
              <a:spcAft>
                <a:spcPts val="600"/>
              </a:spcAft>
              <a:buClr>
                <a:srgbClr val="002060"/>
              </a:buClr>
              <a:buSzPct val="70000"/>
              <a:buFont typeface="Wingdings" pitchFamily="2" charset="2"/>
              <a:buChar char="§"/>
              <a:tabLst/>
              <a:defRPr/>
            </a:pPr>
            <a:endParaRPr kumimoji="0" lang="en-US" sz="2000" i="0" u="none" strike="noStrike" kern="1200" cap="none" spc="0" normalizeH="0" baseline="0" noProof="0" dirty="0">
              <a:ln>
                <a:noFill/>
              </a:ln>
              <a:effectLst/>
              <a:uLnTx/>
              <a:uFillTx/>
              <a:latin typeface="Aptos" panose="020B0004020202020204" pitchFamily="34" charset="0"/>
            </a:endParaRPr>
          </a:p>
        </p:txBody>
      </p:sp>
      <p:sp>
        <p:nvSpPr>
          <p:cNvPr id="15" name="Google Shape;3934;p22">
            <a:extLst>
              <a:ext uri="{FF2B5EF4-FFF2-40B4-BE49-F238E27FC236}">
                <a16:creationId xmlns:a16="http://schemas.microsoft.com/office/drawing/2014/main" id="{08462730-E4D4-38EC-B470-9DADDCBE76BF}"/>
              </a:ext>
            </a:extLst>
          </p:cNvPr>
          <p:cNvSpPr txBox="1">
            <a:spLocks noGrp="1"/>
          </p:cNvSpPr>
          <p:nvPr>
            <p:ph type="body" idx="1"/>
          </p:nvPr>
        </p:nvSpPr>
        <p:spPr>
          <a:xfrm>
            <a:off x="308828" y="1270635"/>
            <a:ext cx="2849026" cy="73935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CA" sz="2300" b="1" dirty="0">
                <a:latin typeface="Aptos" panose="020B0004020202020204" pitchFamily="34" charset="0"/>
                <a:ea typeface="Droid Sans"/>
                <a:cs typeface="Droid Sans"/>
                <a:sym typeface="Droid Sans"/>
              </a:rPr>
              <a:t>Fixed Models</a:t>
            </a:r>
            <a:endParaRPr sz="2300" dirty="0">
              <a:latin typeface="Aptos" panose="020B0004020202020204" pitchFamily="34" charset="0"/>
              <a:ea typeface="Droid Sans"/>
              <a:cs typeface="Droid Sans"/>
              <a:sym typeface="Droid Sans"/>
            </a:endParaRPr>
          </a:p>
        </p:txBody>
      </p:sp>
      <p:sp>
        <p:nvSpPr>
          <p:cNvPr id="16" name="Google Shape;3934;p22">
            <a:extLst>
              <a:ext uri="{FF2B5EF4-FFF2-40B4-BE49-F238E27FC236}">
                <a16:creationId xmlns:a16="http://schemas.microsoft.com/office/drawing/2014/main" id="{2F8DC5F5-1D8C-5E75-7CB8-AACEC7176364}"/>
              </a:ext>
            </a:extLst>
          </p:cNvPr>
          <p:cNvSpPr txBox="1">
            <a:spLocks/>
          </p:cNvSpPr>
          <p:nvPr/>
        </p:nvSpPr>
        <p:spPr>
          <a:xfrm>
            <a:off x="4492331" y="1270635"/>
            <a:ext cx="4049653" cy="2657266"/>
          </a:xfrm>
          <a:prstGeom prst="rect">
            <a:avLst/>
          </a:prstGeom>
        </p:spPr>
        <p:txBody>
          <a:bodyPr spcFirstLastPara="1" vert="horz" wrap="square" lIns="91425" tIns="91425" rIns="91425" bIns="91425" rtlCol="0" anchor="t" anchorCtr="0">
            <a:noAutofit/>
          </a:bodyPr>
          <a:lstStyle>
            <a:lvl1pPr marL="457200" lvl="0" indent="-330200" algn="l" defTabSz="685800" rtl="0" eaLnBrk="1" latinLnBrk="0" hangingPunct="1">
              <a:lnSpc>
                <a:spcPct val="90000"/>
              </a:lnSpc>
              <a:spcBef>
                <a:spcPts val="600"/>
              </a:spcBef>
              <a:spcAft>
                <a:spcPts val="0"/>
              </a:spcAft>
              <a:buSzPts val="1600"/>
              <a:buFont typeface="Arial" panose="020B0604020202020204" pitchFamily="34" charset="0"/>
              <a:buChar char="▪"/>
              <a:defRPr sz="1600" kern="1200">
                <a:solidFill>
                  <a:schemeClr val="tx1"/>
                </a:solidFill>
                <a:latin typeface="+mn-lt"/>
                <a:ea typeface="+mn-ea"/>
                <a:cs typeface="+mn-cs"/>
              </a:defRPr>
            </a:lvl1pPr>
            <a:lvl2pPr marL="914400" lvl="1"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2pPr>
            <a:lvl3pPr marL="1371600" lvl="2"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3pPr>
            <a:lvl4pPr marL="1828800" lvl="3"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4pPr>
            <a:lvl5pPr marL="2286000" lvl="4"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5pPr>
            <a:lvl6pPr marL="2743200" lvl="5"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6pPr>
            <a:lvl7pPr marL="3200400" lvl="6"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7pPr>
            <a:lvl8pPr marL="3657600" lvl="7"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8pPr>
            <a:lvl9pPr marL="4114800" lvl="8"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9pPr>
          </a:lstStyle>
          <a:p>
            <a:pPr marL="0" indent="0">
              <a:spcBef>
                <a:spcPts val="1000"/>
              </a:spcBef>
              <a:buFont typeface="Arial" panose="020B0604020202020204" pitchFamily="34" charset="0"/>
              <a:buNone/>
            </a:pPr>
            <a:r>
              <a:rPr lang="en-CA" sz="2300" b="1" dirty="0">
                <a:latin typeface="Aptos" panose="020B0004020202020204" pitchFamily="34" charset="0"/>
                <a:ea typeface="Droid Sans"/>
                <a:cs typeface="Droid Sans"/>
                <a:sym typeface="Droid Sans"/>
              </a:rPr>
              <a:t>Continuous Learning Models</a:t>
            </a:r>
          </a:p>
        </p:txBody>
      </p:sp>
    </p:spTree>
    <p:extLst>
      <p:ext uri="{BB962C8B-B14F-4D97-AF65-F5344CB8AC3E}">
        <p14:creationId xmlns:p14="http://schemas.microsoft.com/office/powerpoint/2010/main" val="1314131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4"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22"/>
        <p:cNvGrpSpPr/>
        <p:nvPr/>
      </p:nvGrpSpPr>
      <p:grpSpPr>
        <a:xfrm>
          <a:off x="0" y="0"/>
          <a:ext cx="0" cy="0"/>
          <a:chOff x="0" y="0"/>
          <a:chExt cx="0" cy="0"/>
        </a:xfrm>
      </p:grpSpPr>
      <p:sp>
        <p:nvSpPr>
          <p:cNvPr id="2" name="Rectangle 1">
            <a:extLst>
              <a:ext uri="{FF2B5EF4-FFF2-40B4-BE49-F238E27FC236}">
                <a16:creationId xmlns:a16="http://schemas.microsoft.com/office/drawing/2014/main" id="{D3A79FFF-86DC-211B-A336-DBB5499CDC22}"/>
              </a:ext>
            </a:extLst>
          </p:cNvPr>
          <p:cNvSpPr/>
          <p:nvPr/>
        </p:nvSpPr>
        <p:spPr>
          <a:xfrm>
            <a:off x="-80682" y="-71718"/>
            <a:ext cx="9224682" cy="521521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023" name="Google Shape;4023;p27"/>
          <p:cNvSpPr txBox="1">
            <a:spLocks noGrp="1"/>
          </p:cNvSpPr>
          <p:nvPr>
            <p:ph type="body" idx="1"/>
          </p:nvPr>
        </p:nvSpPr>
        <p:spPr>
          <a:xfrm>
            <a:off x="551049" y="2194700"/>
            <a:ext cx="7409044" cy="2601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4600" b="1" i="0" dirty="0">
                <a:latin typeface="Titillium Web"/>
                <a:ea typeface="Titillium Web"/>
                <a:cs typeface="Titillium Web"/>
                <a:sym typeface="Titillium Web"/>
              </a:rPr>
              <a:t>3. OPPORTUNITIES FOR </a:t>
            </a:r>
            <a:br>
              <a:rPr lang="en" sz="4600" b="1" i="0" dirty="0">
                <a:latin typeface="Titillium Web"/>
                <a:ea typeface="Titillium Web"/>
                <a:cs typeface="Titillium Web"/>
                <a:sym typeface="Titillium Web"/>
              </a:rPr>
            </a:br>
            <a:r>
              <a:rPr lang="en" sz="4600" b="1" i="0" dirty="0">
                <a:latin typeface="Titillium Web"/>
                <a:ea typeface="Titillium Web"/>
                <a:cs typeface="Titillium Web"/>
                <a:sym typeface="Titillium Web"/>
              </a:rPr>
              <a:t>AI IN MEDICINE</a:t>
            </a:r>
            <a:endParaRPr sz="4600" b="1" i="0" dirty="0">
              <a:latin typeface="Titillium Web"/>
              <a:ea typeface="Titillium Web"/>
              <a:cs typeface="Titillium Web"/>
              <a:sym typeface="Titillium Web"/>
            </a:endParaRPr>
          </a:p>
          <a:p>
            <a:pPr marL="0" lvl="0" indent="0" algn="l" rtl="0">
              <a:spcBef>
                <a:spcPts val="600"/>
              </a:spcBef>
              <a:spcAft>
                <a:spcPts val="0"/>
              </a:spcAft>
              <a:buNone/>
            </a:pPr>
            <a:r>
              <a:rPr lang="en" sz="2800" i="0" dirty="0">
                <a:latin typeface="Aptos" panose="020B0004020202020204" pitchFamily="34" charset="0"/>
              </a:rPr>
              <a:t>How can ML streamline tasks and provide clinical decision support? </a:t>
            </a:r>
            <a:endParaRPr sz="2800" i="0" dirty="0">
              <a:latin typeface="Aptos" panose="020B0004020202020204" pitchFamily="34" charset="0"/>
            </a:endParaRPr>
          </a:p>
        </p:txBody>
      </p:sp>
      <p:sp>
        <p:nvSpPr>
          <p:cNvPr id="4024" name="Google Shape;4024;p2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29</a:t>
            </a:fld>
            <a:endParaRPr dirty="0"/>
          </a:p>
        </p:txBody>
      </p:sp>
    </p:spTree>
    <p:extLst>
      <p:ext uri="{BB962C8B-B14F-4D97-AF65-F5344CB8AC3E}">
        <p14:creationId xmlns:p14="http://schemas.microsoft.com/office/powerpoint/2010/main" val="2980479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74"/>
        <p:cNvGrpSpPr/>
        <p:nvPr/>
      </p:nvGrpSpPr>
      <p:grpSpPr>
        <a:xfrm>
          <a:off x="0" y="0"/>
          <a:ext cx="0" cy="0"/>
          <a:chOff x="0" y="0"/>
          <a:chExt cx="0" cy="0"/>
        </a:xfrm>
      </p:grpSpPr>
      <p:sp>
        <p:nvSpPr>
          <p:cNvPr id="3875" name="Google Shape;3875;p17"/>
          <p:cNvSpPr txBox="1">
            <a:spLocks noGrp="1"/>
          </p:cNvSpPr>
          <p:nvPr>
            <p:ph type="title"/>
          </p:nvPr>
        </p:nvSpPr>
        <p:spPr>
          <a:xfrm>
            <a:off x="718300" y="551596"/>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500" b="1" dirty="0">
                <a:latin typeface="Aptos" panose="020B0004020202020204" pitchFamily="34" charset="0"/>
              </a:rPr>
              <a:t>LEARNING OBJECTIVES</a:t>
            </a:r>
            <a:endParaRPr sz="3500" b="1" dirty="0">
              <a:latin typeface="Aptos" panose="020B0004020202020204" pitchFamily="34" charset="0"/>
            </a:endParaRPr>
          </a:p>
        </p:txBody>
      </p:sp>
      <p:sp>
        <p:nvSpPr>
          <p:cNvPr id="3876" name="Google Shape;3876;p17"/>
          <p:cNvSpPr txBox="1">
            <a:spLocks noGrp="1"/>
          </p:cNvSpPr>
          <p:nvPr>
            <p:ph type="body" idx="1"/>
          </p:nvPr>
        </p:nvSpPr>
        <p:spPr>
          <a:xfrm>
            <a:off x="701971" y="1653952"/>
            <a:ext cx="8225185" cy="22005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1000"/>
              </a:spcAft>
              <a:buClr>
                <a:schemeClr val="accent3"/>
              </a:buClr>
              <a:buSzPts val="2000"/>
              <a:buFont typeface="Droid Sans"/>
              <a:buAutoNum type="arabicPeriod"/>
            </a:pPr>
            <a:r>
              <a:rPr lang="en" dirty="0">
                <a:latin typeface="Aptos" panose="020B0004020202020204" pitchFamily="34" charset="0"/>
                <a:ea typeface="Droid Sans"/>
                <a:cs typeface="Droid Sans"/>
                <a:sym typeface="Droid Sans"/>
              </a:rPr>
              <a:t>Define relevant artificial intelligence terminology </a:t>
            </a:r>
            <a:endParaRPr dirty="0">
              <a:latin typeface="Aptos" panose="020B0004020202020204" pitchFamily="34" charset="0"/>
              <a:ea typeface="Droid Sans"/>
              <a:cs typeface="Droid Sans"/>
              <a:sym typeface="Droid Sans"/>
            </a:endParaRPr>
          </a:p>
          <a:p>
            <a:pPr marL="457200" lvl="0" indent="-355600" algn="l" rtl="0">
              <a:spcBef>
                <a:spcPts val="0"/>
              </a:spcBef>
              <a:spcAft>
                <a:spcPts val="1000"/>
              </a:spcAft>
              <a:buClr>
                <a:schemeClr val="accent3"/>
              </a:buClr>
              <a:buSzPts val="2000"/>
              <a:buFont typeface="Droid Sans"/>
              <a:buAutoNum type="arabicPeriod"/>
            </a:pPr>
            <a:r>
              <a:rPr lang="en" dirty="0">
                <a:latin typeface="Aptos" panose="020B0004020202020204" pitchFamily="34" charset="0"/>
                <a:ea typeface="Droid Sans"/>
                <a:cs typeface="Droid Sans"/>
                <a:sym typeface="Droid Sans"/>
              </a:rPr>
              <a:t>Identify appropriate cautions with potential </a:t>
            </a:r>
            <a:r>
              <a:rPr lang="en-CA" dirty="0">
                <a:latin typeface="Aptos" panose="020B0004020202020204" pitchFamily="34" charset="0"/>
                <a:ea typeface="Droid Sans"/>
                <a:cs typeface="Droid Sans"/>
                <a:sym typeface="Droid Sans"/>
              </a:rPr>
              <a:t>algorithmic </a:t>
            </a:r>
            <a:r>
              <a:rPr lang="en" dirty="0">
                <a:latin typeface="Aptos" panose="020B0004020202020204" pitchFamily="34" charset="0"/>
                <a:ea typeface="Droid Sans"/>
                <a:cs typeface="Droid Sans"/>
                <a:sym typeface="Droid Sans"/>
              </a:rPr>
              <a:t>biases</a:t>
            </a:r>
          </a:p>
          <a:p>
            <a:pPr marL="457200" lvl="0" indent="-355600" algn="l" rtl="0">
              <a:spcBef>
                <a:spcPts val="0"/>
              </a:spcBef>
              <a:spcAft>
                <a:spcPts val="1000"/>
              </a:spcAft>
              <a:buClr>
                <a:schemeClr val="accent3"/>
              </a:buClr>
              <a:buSzPts val="2000"/>
              <a:buFont typeface="Droid Sans"/>
              <a:buAutoNum type="arabicPeriod"/>
            </a:pPr>
            <a:r>
              <a:rPr lang="en" dirty="0">
                <a:latin typeface="Aptos" panose="020B0004020202020204" pitchFamily="34" charset="0"/>
                <a:ea typeface="Droid Sans"/>
                <a:cs typeface="Droid Sans"/>
                <a:sym typeface="Droid Sans"/>
              </a:rPr>
              <a:t>Describe potential application of artificial intelligence in clinical practice</a:t>
            </a:r>
            <a:r>
              <a:rPr lang="en" dirty="0">
                <a:latin typeface="Aptos" panose="020B0004020202020204" pitchFamily="34" charset="0"/>
                <a:ea typeface="Titillium Web"/>
                <a:cs typeface="Titillium Web"/>
                <a:sym typeface="Titillium Web"/>
              </a:rPr>
              <a:t> </a:t>
            </a:r>
          </a:p>
          <a:p>
            <a:pPr marL="457200" lvl="0" indent="-355600" algn="l" rtl="0">
              <a:spcBef>
                <a:spcPts val="0"/>
              </a:spcBef>
              <a:spcAft>
                <a:spcPts val="1000"/>
              </a:spcAft>
              <a:buClr>
                <a:schemeClr val="accent3"/>
              </a:buClr>
              <a:buSzPts val="2000"/>
              <a:buFont typeface="Droid Sans"/>
              <a:buAutoNum type="arabicPeriod"/>
            </a:pPr>
            <a:r>
              <a:rPr lang="en" dirty="0">
                <a:latin typeface="Aptos" panose="020B0004020202020204" pitchFamily="34" charset="0"/>
                <a:ea typeface="Titillium Web"/>
                <a:cs typeface="Titillium Web"/>
                <a:sym typeface="Titillium Web"/>
              </a:rPr>
              <a:t>Practice interpreting and utilizing a deployed model’s prediction </a:t>
            </a:r>
          </a:p>
          <a:p>
            <a:pPr marL="457200" lvl="0" indent="-355600" algn="l" rtl="0">
              <a:spcBef>
                <a:spcPts val="0"/>
              </a:spcBef>
              <a:spcAft>
                <a:spcPts val="1000"/>
              </a:spcAft>
              <a:buClr>
                <a:schemeClr val="accent3"/>
              </a:buClr>
              <a:buSzPts val="2000"/>
              <a:buFont typeface="Droid Sans"/>
              <a:buAutoNum type="arabicPeriod"/>
            </a:pPr>
            <a:r>
              <a:rPr lang="en" dirty="0">
                <a:latin typeface="Aptos" panose="020B0004020202020204" pitchFamily="34" charset="0"/>
                <a:ea typeface="Titillium Web"/>
                <a:cs typeface="Titillium Web"/>
                <a:sym typeface="Titillium Web"/>
              </a:rPr>
              <a:t>Recognize medicolegal implications of AI</a:t>
            </a:r>
          </a:p>
        </p:txBody>
      </p:sp>
      <p:sp>
        <p:nvSpPr>
          <p:cNvPr id="3" name="Google Shape;3844;p14">
            <a:extLst>
              <a:ext uri="{FF2B5EF4-FFF2-40B4-BE49-F238E27FC236}">
                <a16:creationId xmlns:a16="http://schemas.microsoft.com/office/drawing/2014/main" id="{7150CA5E-7279-DF7B-2137-DCADD5C55603}"/>
              </a:ext>
            </a:extLst>
          </p:cNvPr>
          <p:cNvSpPr txBox="1">
            <a:spLocks noGrp="1"/>
          </p:cNvSpPr>
          <p:nvPr>
            <p:ph type="sldNum" idx="12"/>
          </p:nvPr>
        </p:nvSpPr>
        <p:spPr>
          <a:xfrm>
            <a:off x="8773886" y="4749900"/>
            <a:ext cx="370114"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200">
                <a:solidFill>
                  <a:schemeClr val="bg1"/>
                </a:solidFill>
                <a:latin typeface="Aptos" panose="020B0004020202020204" pitchFamily="34" charset="0"/>
              </a:rPr>
              <a:t>3</a:t>
            </a:fld>
            <a:endParaRPr sz="1200" dirty="0">
              <a:solidFill>
                <a:schemeClr val="bg1"/>
              </a:solidFill>
              <a:latin typeface="Aptos" panose="020B00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F9FDA-5DDF-50C9-DD03-31092C52DCB0}"/>
              </a:ext>
            </a:extLst>
          </p:cNvPr>
          <p:cNvSpPr>
            <a:spLocks noGrp="1"/>
          </p:cNvSpPr>
          <p:nvPr>
            <p:ph type="title"/>
          </p:nvPr>
        </p:nvSpPr>
        <p:spPr/>
        <p:txBody>
          <a:bodyPr/>
          <a:lstStyle/>
          <a:p>
            <a:r>
              <a:rPr lang="en-CA" b="1" dirty="0"/>
              <a:t>Add specialty / regional examples relevant to clinicians</a:t>
            </a:r>
          </a:p>
        </p:txBody>
      </p:sp>
      <p:sp>
        <p:nvSpPr>
          <p:cNvPr id="4" name="Slide Number Placeholder 3">
            <a:extLst>
              <a:ext uri="{FF2B5EF4-FFF2-40B4-BE49-F238E27FC236}">
                <a16:creationId xmlns:a16="http://schemas.microsoft.com/office/drawing/2014/main" id="{FC9C27E6-04BB-EE17-657F-77C1C75B8FBD}"/>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30</a:t>
            </a:fld>
            <a:endParaRPr lang="en" dirty="0"/>
          </a:p>
        </p:txBody>
      </p:sp>
    </p:spTree>
    <p:extLst>
      <p:ext uri="{BB962C8B-B14F-4D97-AF65-F5344CB8AC3E}">
        <p14:creationId xmlns:p14="http://schemas.microsoft.com/office/powerpoint/2010/main" val="28821121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90">
          <a:extLst>
            <a:ext uri="{FF2B5EF4-FFF2-40B4-BE49-F238E27FC236}">
              <a16:creationId xmlns:a16="http://schemas.microsoft.com/office/drawing/2014/main" id="{E7226979-6713-0A1B-6E9D-6C393A7CAFF9}"/>
            </a:ext>
          </a:extLst>
        </p:cNvPr>
        <p:cNvGrpSpPr/>
        <p:nvPr/>
      </p:nvGrpSpPr>
      <p:grpSpPr>
        <a:xfrm>
          <a:off x="0" y="0"/>
          <a:ext cx="0" cy="0"/>
          <a:chOff x="0" y="0"/>
          <a:chExt cx="0" cy="0"/>
        </a:xfrm>
      </p:grpSpPr>
      <p:sp>
        <p:nvSpPr>
          <p:cNvPr id="6" name="Google Shape;3844;p14">
            <a:extLst>
              <a:ext uri="{FF2B5EF4-FFF2-40B4-BE49-F238E27FC236}">
                <a16:creationId xmlns:a16="http://schemas.microsoft.com/office/drawing/2014/main" id="{E1A77CD9-2D31-DA60-71D3-DB9CDCFEC118}"/>
              </a:ext>
            </a:extLst>
          </p:cNvPr>
          <p:cNvSpPr txBox="1">
            <a:spLocks noGrp="1"/>
          </p:cNvSpPr>
          <p:nvPr>
            <p:ph type="sldNum" idx="12"/>
          </p:nvPr>
        </p:nvSpPr>
        <p:spPr>
          <a:xfrm>
            <a:off x="8773886" y="4749900"/>
            <a:ext cx="370114"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200">
                <a:solidFill>
                  <a:schemeClr val="bg1"/>
                </a:solidFill>
                <a:latin typeface="Aptos" panose="020B0004020202020204" pitchFamily="34" charset="0"/>
              </a:rPr>
              <a:t>31</a:t>
            </a:fld>
            <a:endParaRPr sz="1200" dirty="0">
              <a:solidFill>
                <a:schemeClr val="bg1"/>
              </a:solidFill>
              <a:latin typeface="Aptos" panose="020B0004020202020204" pitchFamily="34" charset="0"/>
            </a:endParaRPr>
          </a:p>
        </p:txBody>
      </p:sp>
      <p:sp>
        <p:nvSpPr>
          <p:cNvPr id="5" name="Title 1">
            <a:extLst>
              <a:ext uri="{FF2B5EF4-FFF2-40B4-BE49-F238E27FC236}">
                <a16:creationId xmlns:a16="http://schemas.microsoft.com/office/drawing/2014/main" id="{62AF209C-4764-7243-1762-C2CBF6EA7425}"/>
              </a:ext>
            </a:extLst>
          </p:cNvPr>
          <p:cNvSpPr txBox="1">
            <a:spLocks/>
          </p:cNvSpPr>
          <p:nvPr/>
        </p:nvSpPr>
        <p:spPr>
          <a:xfrm>
            <a:off x="510299" y="829459"/>
            <a:ext cx="8633701" cy="2856465"/>
          </a:xfrm>
          <a:prstGeom prst="rect">
            <a:avLst/>
          </a:prstGeom>
        </p:spPr>
        <p:txBody>
          <a:bodyPr spcFirstLastPara="1" vert="horz" wrap="square" lIns="91425" tIns="91425" rIns="91425" bIns="91425" rtlCol="0" anchor="ctr" anchorCtr="0">
            <a:normAutofit/>
          </a:bodyPr>
          <a:lstStyle>
            <a:lvl1pPr lvl="0" algn="l" defTabSz="685800" rtl="0" eaLnBrk="1" latinLnBrk="0" hangingPunct="1">
              <a:lnSpc>
                <a:spcPct val="90000"/>
              </a:lnSpc>
              <a:spcBef>
                <a:spcPts val="0"/>
              </a:spcBef>
              <a:spcAft>
                <a:spcPts val="0"/>
              </a:spcAft>
              <a:buSzPts val="3600"/>
              <a:buNone/>
              <a:defRPr sz="3300" kern="1200">
                <a:solidFill>
                  <a:schemeClr val="tx1"/>
                </a:solidFill>
                <a:latin typeface="+mj-lt"/>
                <a:ea typeface="+mj-ea"/>
                <a:cs typeface="+mj-cs"/>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sz="4000">
                <a:solidFill>
                  <a:schemeClr val="tx2"/>
                </a:solidFill>
                <a:ea typeface="+mj-lt"/>
                <a:cs typeface="+mj-lt"/>
              </a:rPr>
              <a:t>An Early Warning System for the Real-time Image-Based Triage of Patients Suffering Traumatic Brain Injury:</a:t>
            </a:r>
            <a:br>
              <a:rPr lang="en-US" sz="4000">
                <a:solidFill>
                  <a:schemeClr val="tx2"/>
                </a:solidFill>
                <a:ea typeface="+mj-lt"/>
                <a:cs typeface="+mj-lt"/>
              </a:rPr>
            </a:br>
            <a:r>
              <a:rPr lang="en-US" sz="4000" b="1">
                <a:solidFill>
                  <a:schemeClr val="accent1">
                    <a:lumMod val="75000"/>
                  </a:schemeClr>
                </a:solidFill>
                <a:ea typeface="+mj-lt"/>
                <a:cs typeface="+mj-lt"/>
              </a:rPr>
              <a:t>Development of ASIST-TBI</a:t>
            </a:r>
            <a:endParaRPr lang="en-US" sz="4000" b="1" dirty="0">
              <a:solidFill>
                <a:schemeClr val="accent1">
                  <a:lumMod val="75000"/>
                </a:schemeClr>
              </a:solidFill>
              <a:ea typeface="+mj-lt"/>
              <a:cs typeface="+mj-lt"/>
            </a:endParaRPr>
          </a:p>
        </p:txBody>
      </p:sp>
      <p:sp>
        <p:nvSpPr>
          <p:cNvPr id="2" name="Title 1">
            <a:extLst>
              <a:ext uri="{FF2B5EF4-FFF2-40B4-BE49-F238E27FC236}">
                <a16:creationId xmlns:a16="http://schemas.microsoft.com/office/drawing/2014/main" id="{9E895FA2-30CC-0120-AC66-4535D481D704}"/>
              </a:ext>
            </a:extLst>
          </p:cNvPr>
          <p:cNvSpPr>
            <a:spLocks noGrp="1"/>
          </p:cNvSpPr>
          <p:nvPr>
            <p:ph type="title"/>
          </p:nvPr>
        </p:nvSpPr>
        <p:spPr>
          <a:xfrm>
            <a:off x="214820" y="-27941"/>
            <a:ext cx="6761100" cy="857400"/>
          </a:xfrm>
        </p:spPr>
        <p:txBody>
          <a:bodyPr/>
          <a:lstStyle/>
          <a:p>
            <a:r>
              <a:rPr lang="en-CA" b="1" dirty="0"/>
              <a:t>EXAMPLE</a:t>
            </a:r>
          </a:p>
        </p:txBody>
      </p:sp>
    </p:spTree>
    <p:extLst>
      <p:ext uri="{BB962C8B-B14F-4D97-AF65-F5344CB8AC3E}">
        <p14:creationId xmlns:p14="http://schemas.microsoft.com/office/powerpoint/2010/main" val="6953210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22"/>
        <p:cNvGrpSpPr/>
        <p:nvPr/>
      </p:nvGrpSpPr>
      <p:grpSpPr>
        <a:xfrm>
          <a:off x="0" y="0"/>
          <a:ext cx="0" cy="0"/>
          <a:chOff x="0" y="0"/>
          <a:chExt cx="0" cy="0"/>
        </a:xfrm>
      </p:grpSpPr>
      <p:sp>
        <p:nvSpPr>
          <p:cNvPr id="2" name="Rectangle 1">
            <a:extLst>
              <a:ext uri="{FF2B5EF4-FFF2-40B4-BE49-F238E27FC236}">
                <a16:creationId xmlns:a16="http://schemas.microsoft.com/office/drawing/2014/main" id="{ABBC4474-E072-C31E-08E9-6BFB2EA2A428}"/>
              </a:ext>
            </a:extLst>
          </p:cNvPr>
          <p:cNvSpPr/>
          <p:nvPr/>
        </p:nvSpPr>
        <p:spPr>
          <a:xfrm>
            <a:off x="-80682" y="-71718"/>
            <a:ext cx="9224682" cy="521521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023" name="Google Shape;4023;p27"/>
          <p:cNvSpPr txBox="1">
            <a:spLocks noGrp="1"/>
          </p:cNvSpPr>
          <p:nvPr>
            <p:ph type="body" idx="1"/>
          </p:nvPr>
        </p:nvSpPr>
        <p:spPr>
          <a:xfrm>
            <a:off x="551050" y="2194700"/>
            <a:ext cx="5825036" cy="2601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4600" b="1" i="0" dirty="0">
                <a:latin typeface="Titillium Web"/>
                <a:ea typeface="Titillium Web"/>
                <a:cs typeface="Titillium Web"/>
                <a:sym typeface="Titillium Web"/>
              </a:rPr>
              <a:t>4. CAUTION WITH AI </a:t>
            </a:r>
            <a:endParaRPr sz="4600" b="1" i="0" dirty="0">
              <a:latin typeface="Titillium Web"/>
              <a:ea typeface="Titillium Web"/>
              <a:cs typeface="Titillium Web"/>
              <a:sym typeface="Titillium Web"/>
            </a:endParaRPr>
          </a:p>
          <a:p>
            <a:pPr marL="0" lvl="0" indent="0" algn="l" rtl="0">
              <a:spcBef>
                <a:spcPts val="600"/>
              </a:spcBef>
              <a:spcAft>
                <a:spcPts val="0"/>
              </a:spcAft>
              <a:buNone/>
            </a:pPr>
            <a:r>
              <a:rPr lang="en" sz="2800" i="0" dirty="0">
                <a:latin typeface="Aptos" panose="020B0004020202020204" pitchFamily="34" charset="0"/>
              </a:rPr>
              <a:t>Should we trust AI? </a:t>
            </a:r>
          </a:p>
          <a:p>
            <a:pPr marL="0" lvl="0" indent="0" algn="l" rtl="0">
              <a:spcBef>
                <a:spcPts val="600"/>
              </a:spcBef>
              <a:spcAft>
                <a:spcPts val="0"/>
              </a:spcAft>
              <a:buNone/>
            </a:pPr>
            <a:r>
              <a:rPr lang="en" sz="2800" i="0" dirty="0">
                <a:latin typeface="Aptos" panose="020B0004020202020204" pitchFamily="34" charset="0"/>
              </a:rPr>
              <a:t>What is algorithmic bias?</a:t>
            </a:r>
          </a:p>
        </p:txBody>
      </p:sp>
      <p:sp>
        <p:nvSpPr>
          <p:cNvPr id="4024" name="Google Shape;4024;p2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200"/>
              <a:t>32</a:t>
            </a:fld>
            <a:endParaRPr sz="1200" dirty="0"/>
          </a:p>
        </p:txBody>
      </p:sp>
    </p:spTree>
    <p:extLst>
      <p:ext uri="{BB962C8B-B14F-4D97-AF65-F5344CB8AC3E}">
        <p14:creationId xmlns:p14="http://schemas.microsoft.com/office/powerpoint/2010/main" val="23152559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99"/>
        <p:cNvGrpSpPr/>
        <p:nvPr/>
      </p:nvGrpSpPr>
      <p:grpSpPr>
        <a:xfrm>
          <a:off x="0" y="0"/>
          <a:ext cx="0" cy="0"/>
          <a:chOff x="0" y="0"/>
          <a:chExt cx="0" cy="0"/>
        </a:xfrm>
      </p:grpSpPr>
      <p:sp>
        <p:nvSpPr>
          <p:cNvPr id="3900" name="Google Shape;3900;p20"/>
          <p:cNvSpPr txBox="1">
            <a:spLocks noGrp="1"/>
          </p:cNvSpPr>
          <p:nvPr>
            <p:ph type="title"/>
          </p:nvPr>
        </p:nvSpPr>
        <p:spPr>
          <a:xfrm>
            <a:off x="640231" y="526788"/>
            <a:ext cx="8079711" cy="857400"/>
          </a:xfrm>
          <a:prstGeom prst="rect">
            <a:avLst/>
          </a:prstGeom>
        </p:spPr>
        <p:txBody>
          <a:bodyPr spcFirstLastPara="1" wrap="square" lIns="91425" tIns="91425" rIns="91425" bIns="91425" anchor="b" anchorCtr="0">
            <a:noAutofit/>
          </a:bodyPr>
          <a:lstStyle/>
          <a:p>
            <a:r>
              <a:rPr lang="en-CA" dirty="0">
                <a:effectLst/>
                <a:latin typeface="DIN Condensed" pitchFamily="2" charset="0"/>
              </a:rPr>
              <a:t>IN 2018, AMAZON SCRAPED ITS SECRET AI RECRUITING TOOL THAT SHOWED BIAS AGAINST WOMEN! </a:t>
            </a:r>
            <a:endParaRPr dirty="0"/>
          </a:p>
        </p:txBody>
      </p:sp>
      <p:pic>
        <p:nvPicPr>
          <p:cNvPr id="3" name="Graphic 2" descr="Warning with solid fill">
            <a:extLst>
              <a:ext uri="{FF2B5EF4-FFF2-40B4-BE49-F238E27FC236}">
                <a16:creationId xmlns:a16="http://schemas.microsoft.com/office/drawing/2014/main" id="{83CE3404-B4C3-BFF4-C903-8C0AABA844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05767" y="1458326"/>
            <a:ext cx="819076" cy="819076"/>
          </a:xfrm>
          <a:prstGeom prst="rect">
            <a:avLst/>
          </a:prstGeom>
        </p:spPr>
      </p:pic>
      <p:pic>
        <p:nvPicPr>
          <p:cNvPr id="15362" name="Picture 2" descr="It turned out that Amazon's top secret AI tool was discarded because it was  'female contempt' - GIGAZINE">
            <a:extLst>
              <a:ext uri="{FF2B5EF4-FFF2-40B4-BE49-F238E27FC236}">
                <a16:creationId xmlns:a16="http://schemas.microsoft.com/office/drawing/2014/main" id="{25933EEF-C95B-ACF3-8476-15666B7E9B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300" y="1384189"/>
            <a:ext cx="3449147" cy="29808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083AEB2-0D43-3B4B-1305-F23B5165D3F8}"/>
              </a:ext>
            </a:extLst>
          </p:cNvPr>
          <p:cNvSpPr txBox="1"/>
          <p:nvPr/>
        </p:nvSpPr>
        <p:spPr>
          <a:xfrm>
            <a:off x="5213295" y="2277402"/>
            <a:ext cx="2757396" cy="1938992"/>
          </a:xfrm>
          <a:prstGeom prst="rect">
            <a:avLst/>
          </a:prstGeom>
          <a:noFill/>
        </p:spPr>
        <p:txBody>
          <a:bodyPr wrap="square">
            <a:spAutoFit/>
          </a:bodyPr>
          <a:lstStyle/>
          <a:p>
            <a:r>
              <a:rPr lang="en-CA" sz="2000" dirty="0">
                <a:effectLst/>
                <a:latin typeface="Aptos" panose="020B0004020202020204" pitchFamily="34" charset="0"/>
              </a:rPr>
              <a:t>The system penalized resumes that included the word “</a:t>
            </a:r>
            <a:r>
              <a:rPr lang="en-CA" sz="2000" dirty="0">
                <a:solidFill>
                  <a:srgbClr val="FF0000"/>
                </a:solidFill>
                <a:effectLst/>
                <a:latin typeface="Aptos" panose="020B0004020202020204" pitchFamily="34" charset="0"/>
              </a:rPr>
              <a:t>Female</a:t>
            </a:r>
            <a:r>
              <a:rPr lang="en-CA" sz="2000" dirty="0">
                <a:effectLst/>
                <a:latin typeface="Aptos" panose="020B0004020202020204" pitchFamily="34" charset="0"/>
              </a:rPr>
              <a:t>”, as in “</a:t>
            </a:r>
            <a:r>
              <a:rPr lang="en-CA" sz="2000" dirty="0">
                <a:solidFill>
                  <a:srgbClr val="FF0000"/>
                </a:solidFill>
                <a:effectLst/>
                <a:latin typeface="Aptos" panose="020B0004020202020204" pitchFamily="34" charset="0"/>
              </a:rPr>
              <a:t>President of Female Business Leadership Group Chapter</a:t>
            </a:r>
            <a:r>
              <a:rPr lang="en-CA" sz="2000" dirty="0">
                <a:effectLst/>
                <a:latin typeface="Aptos" panose="020B0004020202020204" pitchFamily="34" charset="0"/>
              </a:rPr>
              <a:t>.” </a:t>
            </a:r>
          </a:p>
        </p:txBody>
      </p:sp>
      <p:sp>
        <p:nvSpPr>
          <p:cNvPr id="8" name="Google Shape;3844;p14">
            <a:extLst>
              <a:ext uri="{FF2B5EF4-FFF2-40B4-BE49-F238E27FC236}">
                <a16:creationId xmlns:a16="http://schemas.microsoft.com/office/drawing/2014/main" id="{8116C353-3BE2-5A24-00CD-2DD4B71217E3}"/>
              </a:ext>
            </a:extLst>
          </p:cNvPr>
          <p:cNvSpPr txBox="1">
            <a:spLocks noGrp="1"/>
          </p:cNvSpPr>
          <p:nvPr>
            <p:ph type="sldNum" idx="12"/>
          </p:nvPr>
        </p:nvSpPr>
        <p:spPr>
          <a:xfrm>
            <a:off x="8773886" y="4749900"/>
            <a:ext cx="370114"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200">
                <a:solidFill>
                  <a:schemeClr val="bg1"/>
                </a:solidFill>
                <a:latin typeface="Aptos" panose="020B0004020202020204" pitchFamily="34" charset="0"/>
              </a:rPr>
              <a:t>33</a:t>
            </a:fld>
            <a:endParaRPr sz="1200" dirty="0">
              <a:solidFill>
                <a:schemeClr val="bg1"/>
              </a:solidFill>
              <a:latin typeface="Aptos" panose="020B0004020202020204" pitchFamily="34" charset="0"/>
            </a:endParaRPr>
          </a:p>
        </p:txBody>
      </p:sp>
    </p:spTree>
    <p:extLst>
      <p:ext uri="{BB962C8B-B14F-4D97-AF65-F5344CB8AC3E}">
        <p14:creationId xmlns:p14="http://schemas.microsoft.com/office/powerpoint/2010/main" val="20411437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99">
          <a:extLst>
            <a:ext uri="{FF2B5EF4-FFF2-40B4-BE49-F238E27FC236}">
              <a16:creationId xmlns:a16="http://schemas.microsoft.com/office/drawing/2014/main" id="{E101A8B3-5166-ABC8-B39E-51011FB0FD09}"/>
            </a:ext>
          </a:extLst>
        </p:cNvPr>
        <p:cNvGrpSpPr/>
        <p:nvPr/>
      </p:nvGrpSpPr>
      <p:grpSpPr>
        <a:xfrm>
          <a:off x="0" y="0"/>
          <a:ext cx="0" cy="0"/>
          <a:chOff x="0" y="0"/>
          <a:chExt cx="0" cy="0"/>
        </a:xfrm>
      </p:grpSpPr>
      <p:sp>
        <p:nvSpPr>
          <p:cNvPr id="3900" name="Google Shape;3900;p20">
            <a:extLst>
              <a:ext uri="{FF2B5EF4-FFF2-40B4-BE49-F238E27FC236}">
                <a16:creationId xmlns:a16="http://schemas.microsoft.com/office/drawing/2014/main" id="{1FEFDB67-D424-692E-B856-325D237C03ED}"/>
              </a:ext>
            </a:extLst>
          </p:cNvPr>
          <p:cNvSpPr txBox="1">
            <a:spLocks noGrp="1"/>
          </p:cNvSpPr>
          <p:nvPr>
            <p:ph type="title"/>
          </p:nvPr>
        </p:nvSpPr>
        <p:spPr>
          <a:xfrm>
            <a:off x="532944" y="309311"/>
            <a:ext cx="7302160" cy="85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b="1" dirty="0">
                <a:latin typeface="Aptos" panose="020B0004020202020204" pitchFamily="34" charset="0"/>
              </a:rPr>
              <a:t>ALGORITHMIC BIAS – DEFINITIONS</a:t>
            </a:r>
            <a:endParaRPr b="1" dirty="0">
              <a:latin typeface="Aptos" panose="020B0004020202020204" pitchFamily="34" charset="0"/>
            </a:endParaRPr>
          </a:p>
        </p:txBody>
      </p:sp>
      <p:sp>
        <p:nvSpPr>
          <p:cNvPr id="9" name="Google Shape;3844;p14">
            <a:extLst>
              <a:ext uri="{FF2B5EF4-FFF2-40B4-BE49-F238E27FC236}">
                <a16:creationId xmlns:a16="http://schemas.microsoft.com/office/drawing/2014/main" id="{AF5BB41E-D526-1DAF-0337-C374F5F28147}"/>
              </a:ext>
            </a:extLst>
          </p:cNvPr>
          <p:cNvSpPr txBox="1">
            <a:spLocks noGrp="1"/>
          </p:cNvSpPr>
          <p:nvPr>
            <p:ph type="sldNum" idx="12"/>
          </p:nvPr>
        </p:nvSpPr>
        <p:spPr>
          <a:xfrm>
            <a:off x="8773886" y="4749900"/>
            <a:ext cx="370114"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200">
                <a:solidFill>
                  <a:schemeClr val="bg1"/>
                </a:solidFill>
                <a:latin typeface="Aptos" panose="020B0004020202020204" pitchFamily="34" charset="0"/>
              </a:rPr>
              <a:t>34</a:t>
            </a:fld>
            <a:endParaRPr sz="1200" dirty="0">
              <a:solidFill>
                <a:schemeClr val="bg1"/>
              </a:solidFill>
              <a:latin typeface="Aptos" panose="020B0004020202020204" pitchFamily="34" charset="0"/>
            </a:endParaRPr>
          </a:p>
        </p:txBody>
      </p:sp>
      <p:sp>
        <p:nvSpPr>
          <p:cNvPr id="4" name="Google Shape;3901;p20">
            <a:extLst>
              <a:ext uri="{FF2B5EF4-FFF2-40B4-BE49-F238E27FC236}">
                <a16:creationId xmlns:a16="http://schemas.microsoft.com/office/drawing/2014/main" id="{02C3C354-5805-6E12-BB1C-BB5C26F06127}"/>
              </a:ext>
            </a:extLst>
          </p:cNvPr>
          <p:cNvSpPr txBox="1">
            <a:spLocks/>
          </p:cNvSpPr>
          <p:nvPr/>
        </p:nvSpPr>
        <p:spPr>
          <a:xfrm>
            <a:off x="532944" y="1339615"/>
            <a:ext cx="8240941" cy="1122407"/>
          </a:xfrm>
          <a:prstGeom prst="rect">
            <a:avLst/>
          </a:prstGeom>
        </p:spPr>
        <p:txBody>
          <a:bodyPr spcFirstLastPara="1" vert="horz" wrap="square" lIns="91425" tIns="91425" rIns="91425" bIns="91425" rtlCol="0" anchor="t" anchorCtr="0">
            <a:noAutofit/>
          </a:bodyPr>
          <a:lstStyle>
            <a:lvl1pPr marL="457200" lvl="0" indent="-381000" algn="l" defTabSz="685800" rtl="0" eaLnBrk="1" latinLnBrk="0" hangingPunct="1">
              <a:lnSpc>
                <a:spcPct val="90000"/>
              </a:lnSpc>
              <a:spcBef>
                <a:spcPts val="600"/>
              </a:spcBef>
              <a:spcAft>
                <a:spcPts val="0"/>
              </a:spcAft>
              <a:buSzPts val="2400"/>
              <a:buFont typeface="Arial" panose="020B0604020202020204" pitchFamily="34" charset="0"/>
              <a:buChar char="▪"/>
              <a:defRPr sz="2100" kern="1200">
                <a:solidFill>
                  <a:schemeClr val="tx1"/>
                </a:solidFill>
                <a:latin typeface="+mn-lt"/>
                <a:ea typeface="+mn-ea"/>
                <a:cs typeface="+mn-cs"/>
              </a:defRPr>
            </a:lvl1pPr>
            <a:lvl2pPr marL="914400" lvl="1" indent="-381000" algn="l" defTabSz="685800" rtl="0" eaLnBrk="1" latinLnBrk="0" hangingPunct="1">
              <a:lnSpc>
                <a:spcPct val="90000"/>
              </a:lnSpc>
              <a:spcBef>
                <a:spcPts val="0"/>
              </a:spcBef>
              <a:spcAft>
                <a:spcPts val="0"/>
              </a:spcAft>
              <a:buSzPts val="2400"/>
              <a:buFont typeface="Arial" panose="020B0604020202020204" pitchFamily="34" charset="0"/>
              <a:buChar char="▫"/>
              <a:defRPr sz="1800" kern="1200">
                <a:solidFill>
                  <a:schemeClr val="tx1"/>
                </a:solidFill>
                <a:latin typeface="+mn-lt"/>
                <a:ea typeface="+mn-ea"/>
                <a:cs typeface="+mn-cs"/>
              </a:defRPr>
            </a:lvl2pPr>
            <a:lvl3pPr marL="1371600" lvl="2" indent="-381000" algn="l" defTabSz="685800" rtl="0" eaLnBrk="1" latinLnBrk="0" hangingPunct="1">
              <a:lnSpc>
                <a:spcPct val="90000"/>
              </a:lnSpc>
              <a:spcBef>
                <a:spcPts val="0"/>
              </a:spcBef>
              <a:spcAft>
                <a:spcPts val="0"/>
              </a:spcAft>
              <a:buSzPts val="2400"/>
              <a:buFont typeface="Arial" panose="020B0604020202020204" pitchFamily="34" charset="0"/>
              <a:buChar char="▫"/>
              <a:defRPr sz="1500" kern="1200">
                <a:solidFill>
                  <a:schemeClr val="tx1"/>
                </a:solidFill>
                <a:latin typeface="+mn-lt"/>
                <a:ea typeface="+mn-ea"/>
                <a:cs typeface="+mn-cs"/>
              </a:defRPr>
            </a:lvl3pPr>
            <a:lvl4pPr marL="1828800" lvl="3"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4pPr>
            <a:lvl5pPr marL="2286000" lvl="4"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5pPr>
            <a:lvl6pPr marL="2743200" lvl="5"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6pPr>
            <a:lvl7pPr marL="3200400" lvl="6"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7pPr>
            <a:lvl8pPr marL="3657600" lvl="7"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8pPr>
            <a:lvl9pPr marL="4114800" lvl="8"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9pPr>
          </a:lstStyle>
          <a:p>
            <a:pPr>
              <a:spcBef>
                <a:spcPts val="1000"/>
              </a:spcBef>
              <a:buFont typeface="Wingdings" pitchFamily="2" charset="2"/>
              <a:buChar char="§"/>
            </a:pPr>
            <a:r>
              <a:rPr lang="en-CA" sz="2400" dirty="0">
                <a:latin typeface="Aptos" panose="020B0004020202020204" pitchFamily="34" charset="0"/>
              </a:rPr>
              <a:t>Systematic error in predictive computation </a:t>
            </a:r>
          </a:p>
          <a:p>
            <a:pPr>
              <a:spcBef>
                <a:spcPts val="1000"/>
              </a:spcBef>
              <a:buFont typeface="Wingdings" pitchFamily="2" charset="2"/>
              <a:buChar char="§"/>
            </a:pPr>
            <a:r>
              <a:rPr lang="en-CA" sz="2400" dirty="0">
                <a:latin typeface="Aptos" panose="020B0004020202020204" pitchFamily="34" charset="0"/>
              </a:rPr>
              <a:t>Lack of fairness in the output generated by an algorithm </a:t>
            </a:r>
          </a:p>
        </p:txBody>
      </p:sp>
    </p:spTree>
    <p:extLst>
      <p:ext uri="{BB962C8B-B14F-4D97-AF65-F5344CB8AC3E}">
        <p14:creationId xmlns:p14="http://schemas.microsoft.com/office/powerpoint/2010/main" val="510904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99">
          <a:extLst>
            <a:ext uri="{FF2B5EF4-FFF2-40B4-BE49-F238E27FC236}">
              <a16:creationId xmlns:a16="http://schemas.microsoft.com/office/drawing/2014/main" id="{5BA9E2B6-262F-657D-C6B9-AAACA6FAD7BF}"/>
            </a:ext>
          </a:extLst>
        </p:cNvPr>
        <p:cNvGrpSpPr/>
        <p:nvPr/>
      </p:nvGrpSpPr>
      <p:grpSpPr>
        <a:xfrm>
          <a:off x="0" y="0"/>
          <a:ext cx="0" cy="0"/>
          <a:chOff x="0" y="0"/>
          <a:chExt cx="0" cy="0"/>
        </a:xfrm>
      </p:grpSpPr>
      <p:sp>
        <p:nvSpPr>
          <p:cNvPr id="3900" name="Google Shape;3900;p20">
            <a:extLst>
              <a:ext uri="{FF2B5EF4-FFF2-40B4-BE49-F238E27FC236}">
                <a16:creationId xmlns:a16="http://schemas.microsoft.com/office/drawing/2014/main" id="{762A6B74-A1A7-3617-7475-52158419C97E}"/>
              </a:ext>
            </a:extLst>
          </p:cNvPr>
          <p:cNvSpPr txBox="1">
            <a:spLocks noGrp="1"/>
          </p:cNvSpPr>
          <p:nvPr>
            <p:ph type="title"/>
          </p:nvPr>
        </p:nvSpPr>
        <p:spPr>
          <a:xfrm>
            <a:off x="266472" y="304247"/>
            <a:ext cx="8611055"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latin typeface="Aptos" panose="020B0004020202020204" pitchFamily="34" charset="0"/>
              </a:rPr>
              <a:t>SELECTED CAUSES OF ALGORITHMIC BIAS</a:t>
            </a:r>
            <a:endParaRPr b="1" dirty="0">
              <a:latin typeface="Aptos" panose="020B0004020202020204" pitchFamily="34" charset="0"/>
            </a:endParaRPr>
          </a:p>
        </p:txBody>
      </p:sp>
      <p:sp>
        <p:nvSpPr>
          <p:cNvPr id="3901" name="Google Shape;3901;p20">
            <a:extLst>
              <a:ext uri="{FF2B5EF4-FFF2-40B4-BE49-F238E27FC236}">
                <a16:creationId xmlns:a16="http://schemas.microsoft.com/office/drawing/2014/main" id="{3DB3D8F0-DD28-88FC-3D86-400C82B5C287}"/>
              </a:ext>
            </a:extLst>
          </p:cNvPr>
          <p:cNvSpPr txBox="1">
            <a:spLocks noGrp="1"/>
          </p:cNvSpPr>
          <p:nvPr>
            <p:ph type="body" idx="1"/>
          </p:nvPr>
        </p:nvSpPr>
        <p:spPr>
          <a:xfrm>
            <a:off x="372862" y="1449343"/>
            <a:ext cx="8602462" cy="1122407"/>
          </a:xfrm>
          <a:prstGeom prst="rect">
            <a:avLst/>
          </a:prstGeom>
        </p:spPr>
        <p:txBody>
          <a:bodyPr spcFirstLastPara="1" wrap="square" lIns="91425" tIns="91425" rIns="91425" bIns="91425" anchor="t" anchorCtr="0">
            <a:noAutofit/>
          </a:bodyPr>
          <a:lstStyle/>
          <a:p>
            <a:pPr>
              <a:spcBef>
                <a:spcPts val="1000"/>
              </a:spcBef>
              <a:buFont typeface="Wingdings" pitchFamily="2" charset="2"/>
              <a:buChar char="§"/>
            </a:pPr>
            <a:r>
              <a:rPr lang="en-CA" b="1" dirty="0">
                <a:latin typeface="Aptos" panose="020B0004020202020204" pitchFamily="34" charset="0"/>
              </a:rPr>
              <a:t>Poor data quality </a:t>
            </a:r>
            <a:r>
              <a:rPr lang="en-CA" dirty="0">
                <a:latin typeface="Aptos" panose="020B0004020202020204" pitchFamily="34" charset="0"/>
              </a:rPr>
              <a:t>– data curation, clinical relevance of features </a:t>
            </a:r>
          </a:p>
          <a:p>
            <a:pPr lvl="0" algn="l" rtl="0">
              <a:spcBef>
                <a:spcPts val="1000"/>
              </a:spcBef>
              <a:spcAft>
                <a:spcPts val="0"/>
              </a:spcAft>
              <a:buSzPts val="2400"/>
              <a:buFont typeface="Wingdings" pitchFamily="2" charset="2"/>
              <a:buChar char="§"/>
            </a:pPr>
            <a:r>
              <a:rPr lang="en-CA" b="1" dirty="0">
                <a:latin typeface="Aptos" panose="020B0004020202020204" pitchFamily="34" charset="0"/>
              </a:rPr>
              <a:t>Inappropriate label </a:t>
            </a:r>
            <a:r>
              <a:rPr lang="en-CA" dirty="0">
                <a:latin typeface="Aptos" panose="020B0004020202020204" pitchFamily="34" charset="0"/>
              </a:rPr>
              <a:t>/ </a:t>
            </a:r>
            <a:r>
              <a:rPr lang="en-CA" b="1" dirty="0">
                <a:latin typeface="Aptos" panose="020B0004020202020204" pitchFamily="34" charset="0"/>
              </a:rPr>
              <a:t>poor quality label </a:t>
            </a:r>
            <a:r>
              <a:rPr lang="en-CA" i="1" dirty="0">
                <a:latin typeface="Aptos" panose="020B0004020202020204" pitchFamily="34" charset="0"/>
              </a:rPr>
              <a:t>–</a:t>
            </a:r>
            <a:r>
              <a:rPr lang="en-CA" b="1" i="1" dirty="0">
                <a:latin typeface="Aptos" panose="020B0004020202020204" pitchFamily="34" charset="0"/>
              </a:rPr>
              <a:t> </a:t>
            </a:r>
            <a:r>
              <a:rPr lang="en-CA" dirty="0">
                <a:latin typeface="Aptos" panose="020B0004020202020204" pitchFamily="34" charset="0"/>
              </a:rPr>
              <a:t>(</a:t>
            </a:r>
            <a:r>
              <a:rPr lang="en-CA" i="1" dirty="0">
                <a:latin typeface="Aptos" panose="020B0004020202020204" pitchFamily="34" charset="0"/>
              </a:rPr>
              <a:t>see next slides)</a:t>
            </a:r>
          </a:p>
          <a:p>
            <a:pPr lvl="0" algn="l" rtl="0">
              <a:spcBef>
                <a:spcPts val="1000"/>
              </a:spcBef>
              <a:spcAft>
                <a:spcPts val="0"/>
              </a:spcAft>
              <a:buSzPts val="2400"/>
              <a:buFont typeface="Wingdings" pitchFamily="2" charset="2"/>
              <a:buChar char="§"/>
            </a:pPr>
            <a:r>
              <a:rPr lang="en-CA" b="1" dirty="0">
                <a:latin typeface="Aptos" panose="020B0004020202020204" pitchFamily="34" charset="0"/>
              </a:rPr>
              <a:t>Underrepresentation</a:t>
            </a:r>
            <a:r>
              <a:rPr lang="en-CA" dirty="0">
                <a:latin typeface="Aptos" panose="020B0004020202020204" pitchFamily="34" charset="0"/>
              </a:rPr>
              <a:t> of certain populations in training data</a:t>
            </a:r>
          </a:p>
          <a:p>
            <a:pPr lvl="1">
              <a:spcBef>
                <a:spcPts val="1000"/>
              </a:spcBef>
              <a:buFont typeface="Wingdings" pitchFamily="2" charset="2"/>
              <a:buChar char="§"/>
            </a:pPr>
            <a:r>
              <a:rPr lang="en-CA" sz="2100" i="1" dirty="0">
                <a:latin typeface="Aptos" panose="020B0004020202020204" pitchFamily="34" charset="0"/>
              </a:rPr>
              <a:t>Think selection bias </a:t>
            </a:r>
          </a:p>
          <a:p>
            <a:pPr lvl="0" algn="l" rtl="0">
              <a:spcBef>
                <a:spcPts val="1000"/>
              </a:spcBef>
              <a:spcAft>
                <a:spcPts val="0"/>
              </a:spcAft>
              <a:buSzPts val="2400"/>
              <a:buFont typeface="Wingdings" pitchFamily="2" charset="2"/>
              <a:buChar char="§"/>
            </a:pPr>
            <a:r>
              <a:rPr lang="en-CA" b="1" dirty="0">
                <a:latin typeface="Aptos" panose="020B0004020202020204" pitchFamily="34" charset="0"/>
              </a:rPr>
              <a:t>Learning incorrect patterns </a:t>
            </a:r>
            <a:r>
              <a:rPr lang="en-CA" dirty="0">
                <a:latin typeface="Aptos" panose="020B0004020202020204" pitchFamily="34" charset="0"/>
              </a:rPr>
              <a:t>– spurious correlations (</a:t>
            </a:r>
            <a:r>
              <a:rPr lang="en-CA" i="1" dirty="0">
                <a:latin typeface="Aptos" panose="020B0004020202020204" pitchFamily="34" charset="0"/>
              </a:rPr>
              <a:t>see next slides</a:t>
            </a:r>
            <a:r>
              <a:rPr lang="en-CA" dirty="0">
                <a:latin typeface="Aptos" panose="020B0004020202020204" pitchFamily="34" charset="0"/>
              </a:rPr>
              <a:t>) </a:t>
            </a:r>
            <a:endParaRPr lang="en-CA" b="1" dirty="0">
              <a:latin typeface="Aptos" panose="020B0004020202020204" pitchFamily="34" charset="0"/>
            </a:endParaRPr>
          </a:p>
          <a:p>
            <a:pPr lvl="0" algn="l" rtl="0">
              <a:spcBef>
                <a:spcPts val="1000"/>
              </a:spcBef>
              <a:spcAft>
                <a:spcPts val="0"/>
              </a:spcAft>
              <a:buSzPts val="2400"/>
              <a:buFont typeface="Wingdings" pitchFamily="2" charset="2"/>
              <a:buChar char="§"/>
            </a:pPr>
            <a:r>
              <a:rPr lang="en-CA" b="1" dirty="0">
                <a:latin typeface="Aptos" panose="020B0004020202020204" pitchFamily="34" charset="0"/>
              </a:rPr>
              <a:t>Dataset shift  </a:t>
            </a:r>
            <a:r>
              <a:rPr lang="en-CA" dirty="0">
                <a:latin typeface="Aptos" panose="020B0004020202020204" pitchFamily="34" charset="0"/>
              </a:rPr>
              <a:t>–  data can change over time (</a:t>
            </a:r>
            <a:r>
              <a:rPr lang="en-CA" i="1" dirty="0">
                <a:latin typeface="Aptos" panose="020B0004020202020204" pitchFamily="34" charset="0"/>
              </a:rPr>
              <a:t>see next slides</a:t>
            </a:r>
            <a:r>
              <a:rPr lang="en-CA" dirty="0">
                <a:latin typeface="Aptos" panose="020B0004020202020204" pitchFamily="34" charset="0"/>
              </a:rPr>
              <a:t>)</a:t>
            </a:r>
          </a:p>
          <a:p>
            <a:pPr lvl="0" algn="l" rtl="0">
              <a:spcBef>
                <a:spcPts val="1000"/>
              </a:spcBef>
              <a:spcAft>
                <a:spcPts val="0"/>
              </a:spcAft>
              <a:buSzPts val="2400"/>
              <a:buFont typeface="Wingdings" pitchFamily="2" charset="2"/>
              <a:buChar char="§"/>
            </a:pPr>
            <a:endParaRPr lang="en-CA" dirty="0">
              <a:latin typeface="Aptos" panose="020B0004020202020204" pitchFamily="34" charset="0"/>
            </a:endParaRPr>
          </a:p>
        </p:txBody>
      </p:sp>
      <p:sp>
        <p:nvSpPr>
          <p:cNvPr id="7" name="Google Shape;3844;p14">
            <a:extLst>
              <a:ext uri="{FF2B5EF4-FFF2-40B4-BE49-F238E27FC236}">
                <a16:creationId xmlns:a16="http://schemas.microsoft.com/office/drawing/2014/main" id="{5382F594-3244-9C8E-A195-5D3B37005DE8}"/>
              </a:ext>
            </a:extLst>
          </p:cNvPr>
          <p:cNvSpPr txBox="1">
            <a:spLocks noGrp="1"/>
          </p:cNvSpPr>
          <p:nvPr>
            <p:ph type="sldNum" idx="12"/>
          </p:nvPr>
        </p:nvSpPr>
        <p:spPr>
          <a:xfrm>
            <a:off x="8773886" y="4749900"/>
            <a:ext cx="370114"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200">
                <a:solidFill>
                  <a:schemeClr val="bg1"/>
                </a:solidFill>
                <a:latin typeface="Aptos" panose="020B0004020202020204" pitchFamily="34" charset="0"/>
              </a:rPr>
              <a:t>35</a:t>
            </a:fld>
            <a:endParaRPr sz="1200" dirty="0">
              <a:solidFill>
                <a:schemeClr val="bg1"/>
              </a:solidFill>
              <a:latin typeface="Aptos" panose="020B0004020202020204" pitchFamily="34" charset="0"/>
            </a:endParaRPr>
          </a:p>
        </p:txBody>
      </p:sp>
    </p:spTree>
    <p:extLst>
      <p:ext uri="{BB962C8B-B14F-4D97-AF65-F5344CB8AC3E}">
        <p14:creationId xmlns:p14="http://schemas.microsoft.com/office/powerpoint/2010/main" val="3773453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0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0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01">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01">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901">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0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1"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90"/>
        <p:cNvGrpSpPr/>
        <p:nvPr/>
      </p:nvGrpSpPr>
      <p:grpSpPr>
        <a:xfrm>
          <a:off x="0" y="0"/>
          <a:ext cx="0" cy="0"/>
          <a:chOff x="0" y="0"/>
          <a:chExt cx="0" cy="0"/>
        </a:xfrm>
      </p:grpSpPr>
      <p:sp>
        <p:nvSpPr>
          <p:cNvPr id="2" name="TextBox 1">
            <a:extLst>
              <a:ext uri="{FF2B5EF4-FFF2-40B4-BE49-F238E27FC236}">
                <a16:creationId xmlns:a16="http://schemas.microsoft.com/office/drawing/2014/main" id="{A289DE7D-D098-5558-73B0-2FEB24670404}"/>
              </a:ext>
            </a:extLst>
          </p:cNvPr>
          <p:cNvSpPr txBox="1"/>
          <p:nvPr/>
        </p:nvSpPr>
        <p:spPr>
          <a:xfrm>
            <a:off x="6920753" y="4975412"/>
            <a:ext cx="184731" cy="369332"/>
          </a:xfrm>
          <a:prstGeom prst="rect">
            <a:avLst/>
          </a:prstGeom>
          <a:noFill/>
        </p:spPr>
        <p:txBody>
          <a:bodyPr wrap="none" rtlCol="0">
            <a:spAutoFit/>
          </a:bodyPr>
          <a:lstStyle/>
          <a:p>
            <a:endParaRPr lang="en-CA" dirty="0"/>
          </a:p>
        </p:txBody>
      </p:sp>
      <p:sp>
        <p:nvSpPr>
          <p:cNvPr id="15" name="Google Shape;3947;p23">
            <a:extLst>
              <a:ext uri="{FF2B5EF4-FFF2-40B4-BE49-F238E27FC236}">
                <a16:creationId xmlns:a16="http://schemas.microsoft.com/office/drawing/2014/main" id="{338D47B9-35EE-3F0E-F04E-72074F06DFFC}"/>
              </a:ext>
            </a:extLst>
          </p:cNvPr>
          <p:cNvSpPr txBox="1">
            <a:spLocks noGrp="1"/>
          </p:cNvSpPr>
          <p:nvPr>
            <p:ph type="title"/>
          </p:nvPr>
        </p:nvSpPr>
        <p:spPr>
          <a:xfrm>
            <a:off x="563525" y="303948"/>
            <a:ext cx="8169413"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CA" sz="3500" b="1" dirty="0">
                <a:latin typeface="Aptos" panose="020B0004020202020204" pitchFamily="34" charset="0"/>
              </a:rPr>
              <a:t>ALGORITHMIC BIAS: LABEL QUALITY</a:t>
            </a:r>
            <a:endParaRPr sz="3500" b="1" dirty="0">
              <a:latin typeface="Aptos" panose="020B0004020202020204" pitchFamily="34" charset="0"/>
            </a:endParaRPr>
          </a:p>
        </p:txBody>
      </p:sp>
      <p:sp>
        <p:nvSpPr>
          <p:cNvPr id="9" name="Google Shape;3844;p14">
            <a:extLst>
              <a:ext uri="{FF2B5EF4-FFF2-40B4-BE49-F238E27FC236}">
                <a16:creationId xmlns:a16="http://schemas.microsoft.com/office/drawing/2014/main" id="{01FE7740-C1D6-AD14-6183-0A5794D239E8}"/>
              </a:ext>
            </a:extLst>
          </p:cNvPr>
          <p:cNvSpPr txBox="1">
            <a:spLocks noGrp="1"/>
          </p:cNvSpPr>
          <p:nvPr>
            <p:ph type="sldNum" idx="12"/>
          </p:nvPr>
        </p:nvSpPr>
        <p:spPr>
          <a:xfrm>
            <a:off x="8773886" y="4749900"/>
            <a:ext cx="370114"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200">
                <a:solidFill>
                  <a:schemeClr val="bg1"/>
                </a:solidFill>
                <a:latin typeface="Aptos" panose="020B0004020202020204" pitchFamily="34" charset="0"/>
              </a:rPr>
              <a:t>36</a:t>
            </a:fld>
            <a:endParaRPr sz="1200" dirty="0">
              <a:solidFill>
                <a:schemeClr val="bg1"/>
              </a:solidFill>
              <a:latin typeface="Aptos" panose="020B0004020202020204" pitchFamily="34" charset="0"/>
            </a:endParaRPr>
          </a:p>
        </p:txBody>
      </p:sp>
      <p:pic>
        <p:nvPicPr>
          <p:cNvPr id="3" name="Picture 2" descr="Data Management and Sharing Plan Development - NIEHS Data Management and  Sharing Plan Checklist">
            <a:extLst>
              <a:ext uri="{FF2B5EF4-FFF2-40B4-BE49-F238E27FC236}">
                <a16:creationId xmlns:a16="http://schemas.microsoft.com/office/drawing/2014/main" id="{2260E49F-2BBA-8079-A7D8-D07E2A33C3C2}"/>
              </a:ext>
            </a:extLst>
          </p:cNvPr>
          <p:cNvPicPr>
            <a:picLocks noChangeAspect="1" noChangeArrowheads="1"/>
          </p:cNvPicPr>
          <p:nvPr/>
        </p:nvPicPr>
        <p:blipFill rotWithShape="1">
          <a:blip r:embed="rId3">
            <a:clrChange>
              <a:clrFrom>
                <a:srgbClr val="DDDDDD"/>
              </a:clrFrom>
              <a:clrTo>
                <a:srgbClr val="DDDDDD">
                  <a:alpha val="0"/>
                </a:srgbClr>
              </a:clrTo>
            </a:clrChange>
            <a:extLst>
              <a:ext uri="{28A0092B-C50C-407E-A947-70E740481C1C}">
                <a14:useLocalDpi xmlns:a14="http://schemas.microsoft.com/office/drawing/2010/main" val="0"/>
              </a:ext>
            </a:extLst>
          </a:blip>
          <a:srcRect l="13440"/>
          <a:stretch/>
        </p:blipFill>
        <p:spPr bwMode="auto">
          <a:xfrm>
            <a:off x="2989689" y="1158480"/>
            <a:ext cx="1017756" cy="91858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3909;p21">
            <a:extLst>
              <a:ext uri="{FF2B5EF4-FFF2-40B4-BE49-F238E27FC236}">
                <a16:creationId xmlns:a16="http://schemas.microsoft.com/office/drawing/2014/main" id="{5E7BC0B9-EF7D-B17C-EB5E-9AFFDE3763CA}"/>
              </a:ext>
            </a:extLst>
          </p:cNvPr>
          <p:cNvSpPr/>
          <p:nvPr/>
        </p:nvSpPr>
        <p:spPr>
          <a:xfrm>
            <a:off x="3454868" y="1595403"/>
            <a:ext cx="532396" cy="489114"/>
          </a:xfrm>
          <a:prstGeom prst="ellipse">
            <a:avLst/>
          </a:prstGeom>
          <a:solidFill>
            <a:srgbClr val="C00000"/>
          </a:solidFill>
          <a:ln>
            <a:headEnd type="none" w="sm" len="sm"/>
            <a:tailEnd type="none" w="sm" len="sm"/>
          </a:ln>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endParaRPr sz="1600" dirty="0">
              <a:solidFill>
                <a:schemeClr val="accent4"/>
              </a:solidFill>
            </a:endParaRPr>
          </a:p>
        </p:txBody>
      </p:sp>
      <p:pic>
        <p:nvPicPr>
          <p:cNvPr id="5" name="Picture 4">
            <a:extLst>
              <a:ext uri="{FF2B5EF4-FFF2-40B4-BE49-F238E27FC236}">
                <a16:creationId xmlns:a16="http://schemas.microsoft.com/office/drawing/2014/main" id="{9A6BAA52-F359-DC96-6AAD-FC23E8F6633A}"/>
              </a:ext>
            </a:extLst>
          </p:cNvPr>
          <p:cNvPicPr>
            <a:picLocks noChangeAspect="1"/>
          </p:cNvPicPr>
          <p:nvPr/>
        </p:nvPicPr>
        <p:blipFill>
          <a:blip r:embed="rId4">
            <a:biLevel thresh="50000"/>
          </a:blip>
          <a:stretch>
            <a:fillRect/>
          </a:stretch>
        </p:blipFill>
        <p:spPr>
          <a:xfrm>
            <a:off x="3553022" y="1649760"/>
            <a:ext cx="372832" cy="372832"/>
          </a:xfrm>
          <a:prstGeom prst="rect">
            <a:avLst/>
          </a:prstGeom>
        </p:spPr>
      </p:pic>
      <p:pic>
        <p:nvPicPr>
          <p:cNvPr id="6" name="Picture 5" descr="Data Management and Sharing Plan Development - NIEHS Data Management and  Sharing Plan Checklist">
            <a:extLst>
              <a:ext uri="{FF2B5EF4-FFF2-40B4-BE49-F238E27FC236}">
                <a16:creationId xmlns:a16="http://schemas.microsoft.com/office/drawing/2014/main" id="{CAE6B88E-08EF-7495-13C0-016E21886C54}"/>
              </a:ext>
            </a:extLst>
          </p:cNvPr>
          <p:cNvPicPr>
            <a:picLocks noChangeAspect="1" noChangeArrowheads="1"/>
          </p:cNvPicPr>
          <p:nvPr/>
        </p:nvPicPr>
        <p:blipFill rotWithShape="1">
          <a:blip r:embed="rId3">
            <a:clrChange>
              <a:clrFrom>
                <a:srgbClr val="DDDDDD"/>
              </a:clrFrom>
              <a:clrTo>
                <a:srgbClr val="DDDDDD">
                  <a:alpha val="0"/>
                </a:srgbClr>
              </a:clrTo>
            </a:clrChange>
            <a:extLst>
              <a:ext uri="{28A0092B-C50C-407E-A947-70E740481C1C}">
                <a14:useLocalDpi xmlns:a14="http://schemas.microsoft.com/office/drawing/2010/main" val="0"/>
              </a:ext>
            </a:extLst>
          </a:blip>
          <a:srcRect l="13440"/>
          <a:stretch/>
        </p:blipFill>
        <p:spPr bwMode="auto">
          <a:xfrm>
            <a:off x="2989689" y="2360779"/>
            <a:ext cx="1017756" cy="91858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3909;p21">
            <a:extLst>
              <a:ext uri="{FF2B5EF4-FFF2-40B4-BE49-F238E27FC236}">
                <a16:creationId xmlns:a16="http://schemas.microsoft.com/office/drawing/2014/main" id="{39C28C44-9432-4437-813C-58405C372605}"/>
              </a:ext>
            </a:extLst>
          </p:cNvPr>
          <p:cNvSpPr/>
          <p:nvPr/>
        </p:nvSpPr>
        <p:spPr>
          <a:xfrm>
            <a:off x="3454868" y="2797702"/>
            <a:ext cx="532396" cy="489114"/>
          </a:xfrm>
          <a:prstGeom prst="ellipse">
            <a:avLst/>
          </a:prstGeom>
          <a:solidFill>
            <a:srgbClr val="92D050"/>
          </a:solidFill>
          <a:ln>
            <a:headEnd type="none" w="sm" len="sm"/>
            <a:tailEnd type="none" w="sm" len="sm"/>
          </a:ln>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endParaRPr sz="1600" dirty="0">
              <a:solidFill>
                <a:schemeClr val="accent4"/>
              </a:solidFill>
            </a:endParaRPr>
          </a:p>
        </p:txBody>
      </p:sp>
      <p:pic>
        <p:nvPicPr>
          <p:cNvPr id="10" name="Picture 9">
            <a:extLst>
              <a:ext uri="{FF2B5EF4-FFF2-40B4-BE49-F238E27FC236}">
                <a16:creationId xmlns:a16="http://schemas.microsoft.com/office/drawing/2014/main" id="{FE952F2F-E842-0886-D2B1-BB4DC2FCB6F4}"/>
              </a:ext>
            </a:extLst>
          </p:cNvPr>
          <p:cNvPicPr>
            <a:picLocks noChangeAspect="1"/>
          </p:cNvPicPr>
          <p:nvPr/>
        </p:nvPicPr>
        <p:blipFill>
          <a:blip r:embed="rId4">
            <a:biLevel thresh="50000"/>
          </a:blip>
          <a:stretch>
            <a:fillRect/>
          </a:stretch>
        </p:blipFill>
        <p:spPr>
          <a:xfrm>
            <a:off x="3553022" y="2852059"/>
            <a:ext cx="372832" cy="372832"/>
          </a:xfrm>
          <a:prstGeom prst="rect">
            <a:avLst/>
          </a:prstGeom>
        </p:spPr>
      </p:pic>
      <p:sp>
        <p:nvSpPr>
          <p:cNvPr id="11" name="Right Arrow 8">
            <a:extLst>
              <a:ext uri="{FF2B5EF4-FFF2-40B4-BE49-F238E27FC236}">
                <a16:creationId xmlns:a16="http://schemas.microsoft.com/office/drawing/2014/main" id="{023245EF-9709-5046-4F9D-C74E79A12B38}"/>
              </a:ext>
            </a:extLst>
          </p:cNvPr>
          <p:cNvSpPr/>
          <p:nvPr/>
        </p:nvSpPr>
        <p:spPr>
          <a:xfrm>
            <a:off x="4417499" y="1524983"/>
            <a:ext cx="731417" cy="249553"/>
          </a:xfrm>
          <a:prstGeom prst="rightArrow">
            <a:avLst/>
          </a:prstGeom>
          <a:solidFill>
            <a:schemeClr val="accent2">
              <a:lumMod val="5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2" name="Picture 8" descr="Human brain Artificial intelligence Machine learning , Brain transparent  background PNG clipart | HiClipart">
            <a:extLst>
              <a:ext uri="{FF2B5EF4-FFF2-40B4-BE49-F238E27FC236}">
                <a16:creationId xmlns:a16="http://schemas.microsoft.com/office/drawing/2014/main" id="{1CC9D630-B3EF-AE68-1F97-05EA5BC45117}"/>
              </a:ext>
            </a:extLst>
          </p:cNvPr>
          <p:cNvPicPr>
            <a:picLocks noChangeAspect="1" noChangeArrowheads="1"/>
          </p:cNvPicPr>
          <p:nvPr/>
        </p:nvPicPr>
        <p:blipFill>
          <a:blip r:embed="rId5">
            <a:clrChange>
              <a:clrFrom>
                <a:srgbClr val="DDDDDD"/>
              </a:clrFrom>
              <a:clrTo>
                <a:srgbClr val="DDDDDD">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60758" y="1334306"/>
            <a:ext cx="630905" cy="630905"/>
          </a:xfrm>
          <a:prstGeom prst="rect">
            <a:avLst/>
          </a:prstGeom>
          <a:noFill/>
          <a:extLst>
            <a:ext uri="{909E8E84-426E-40DD-AFC4-6F175D3DCCD1}">
              <a14:hiddenFill xmlns:a14="http://schemas.microsoft.com/office/drawing/2010/main">
                <a:solidFill>
                  <a:srgbClr val="FFFFFF"/>
                </a:solidFill>
              </a14:hiddenFill>
            </a:ext>
          </a:extLst>
        </p:spPr>
      </p:pic>
      <p:sp>
        <p:nvSpPr>
          <p:cNvPr id="14" name="Right Arrow 8">
            <a:extLst>
              <a:ext uri="{FF2B5EF4-FFF2-40B4-BE49-F238E27FC236}">
                <a16:creationId xmlns:a16="http://schemas.microsoft.com/office/drawing/2014/main" id="{92E60415-E84D-AE19-BAE0-EB051E267C28}"/>
              </a:ext>
            </a:extLst>
          </p:cNvPr>
          <p:cNvSpPr/>
          <p:nvPr/>
        </p:nvSpPr>
        <p:spPr>
          <a:xfrm>
            <a:off x="4417499" y="2643417"/>
            <a:ext cx="731417" cy="249553"/>
          </a:xfrm>
          <a:prstGeom prst="rightArrow">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8" name="Picture 8" descr="Human brain Artificial intelligence Machine learning , Brain transparent  background PNG clipart | HiClipart">
            <a:extLst>
              <a:ext uri="{FF2B5EF4-FFF2-40B4-BE49-F238E27FC236}">
                <a16:creationId xmlns:a16="http://schemas.microsoft.com/office/drawing/2014/main" id="{34CA9744-E674-6A81-9A39-CA408F78C3AE}"/>
              </a:ext>
            </a:extLst>
          </p:cNvPr>
          <p:cNvPicPr>
            <a:picLocks noChangeAspect="1" noChangeArrowheads="1"/>
          </p:cNvPicPr>
          <p:nvPr/>
        </p:nvPicPr>
        <p:blipFill>
          <a:blip r:embed="rId5">
            <a:clrChange>
              <a:clrFrom>
                <a:srgbClr val="DDDDDD"/>
              </a:clrFrom>
              <a:clrTo>
                <a:srgbClr val="DDDDDD">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60757" y="2445367"/>
            <a:ext cx="630905" cy="630905"/>
          </a:xfrm>
          <a:prstGeom prst="rect">
            <a:avLst/>
          </a:prstGeom>
          <a:noFill/>
          <a:extLst>
            <a:ext uri="{909E8E84-426E-40DD-AFC4-6F175D3DCCD1}">
              <a14:hiddenFill xmlns:a14="http://schemas.microsoft.com/office/drawing/2010/main">
                <a:solidFill>
                  <a:srgbClr val="FFFFFF"/>
                </a:solidFill>
              </a14:hiddenFill>
            </a:ext>
          </a:extLst>
        </p:spPr>
      </p:pic>
      <p:sp>
        <p:nvSpPr>
          <p:cNvPr id="19" name="Google Shape;3922;p21">
            <a:extLst>
              <a:ext uri="{FF2B5EF4-FFF2-40B4-BE49-F238E27FC236}">
                <a16:creationId xmlns:a16="http://schemas.microsoft.com/office/drawing/2014/main" id="{251779CC-5C86-4D9E-446B-F56AA26C6EFC}"/>
              </a:ext>
            </a:extLst>
          </p:cNvPr>
          <p:cNvSpPr txBox="1">
            <a:spLocks noGrp="1"/>
          </p:cNvSpPr>
          <p:nvPr>
            <p:ph type="body" idx="1"/>
          </p:nvPr>
        </p:nvSpPr>
        <p:spPr>
          <a:xfrm>
            <a:off x="1227128" y="1406930"/>
            <a:ext cx="1831796" cy="24120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sz="1400" dirty="0">
                <a:latin typeface="Aptos" panose="020B0004020202020204" pitchFamily="34" charset="0"/>
                <a:ea typeface="Droid Sans"/>
                <a:cs typeface="Droid Sans"/>
                <a:sym typeface="Droid Sans"/>
              </a:rPr>
              <a:t>Poorly l</a:t>
            </a:r>
            <a:r>
              <a:rPr lang="en-CA" sz="1400" dirty="0">
                <a:solidFill>
                  <a:schemeClr val="tx1"/>
                </a:solidFill>
                <a:latin typeface="Aptos" panose="020B0004020202020204" pitchFamily="34" charset="0"/>
                <a:ea typeface="Droid Sans"/>
                <a:cs typeface="Droid Sans"/>
                <a:sym typeface="Droid Sans"/>
              </a:rPr>
              <a:t>abelled/ mislabeled data </a:t>
            </a:r>
            <a:endParaRPr sz="1400" dirty="0">
              <a:solidFill>
                <a:schemeClr val="tx1"/>
              </a:solidFill>
              <a:latin typeface="Aptos" panose="020B0004020202020204" pitchFamily="34" charset="0"/>
              <a:ea typeface="Droid Sans"/>
              <a:cs typeface="Droid Sans"/>
              <a:sym typeface="Droid Sans"/>
            </a:endParaRPr>
          </a:p>
          <a:p>
            <a:pPr marL="0" lvl="0" indent="0" algn="l" rtl="0">
              <a:spcBef>
                <a:spcPts val="0"/>
              </a:spcBef>
              <a:spcAft>
                <a:spcPts val="0"/>
              </a:spcAft>
              <a:buNone/>
            </a:pPr>
            <a:endParaRPr sz="1400" dirty="0">
              <a:solidFill>
                <a:schemeClr val="tx1"/>
              </a:solidFill>
              <a:latin typeface="Aptos" panose="020B0004020202020204" pitchFamily="34" charset="0"/>
              <a:ea typeface="Droid Sans"/>
              <a:cs typeface="Droid Sans"/>
              <a:sym typeface="Droid Sans"/>
            </a:endParaRPr>
          </a:p>
        </p:txBody>
      </p:sp>
      <p:sp>
        <p:nvSpPr>
          <p:cNvPr id="20" name="Google Shape;3922;p21">
            <a:extLst>
              <a:ext uri="{FF2B5EF4-FFF2-40B4-BE49-F238E27FC236}">
                <a16:creationId xmlns:a16="http://schemas.microsoft.com/office/drawing/2014/main" id="{3078A032-87B4-B266-7FDA-D5A2092E1AB4}"/>
              </a:ext>
            </a:extLst>
          </p:cNvPr>
          <p:cNvSpPr txBox="1">
            <a:spLocks/>
          </p:cNvSpPr>
          <p:nvPr/>
        </p:nvSpPr>
        <p:spPr>
          <a:xfrm>
            <a:off x="1223323" y="2578864"/>
            <a:ext cx="1831796" cy="241205"/>
          </a:xfrm>
          <a:prstGeom prst="rect">
            <a:avLst/>
          </a:prstGeom>
        </p:spPr>
        <p:txBody>
          <a:bodyPr spcFirstLastPara="1" vert="horz" wrap="square" lIns="91425" tIns="91425" rIns="91425" bIns="91425" rtlCol="0" anchor="t" anchorCtr="0">
            <a:noAutofit/>
          </a:bodyPr>
          <a:lstStyle>
            <a:lvl1pPr marL="457200" lvl="0" indent="-381000" algn="l" defTabSz="685800" rtl="0" eaLnBrk="1" latinLnBrk="0" hangingPunct="1">
              <a:lnSpc>
                <a:spcPct val="90000"/>
              </a:lnSpc>
              <a:spcBef>
                <a:spcPts val="600"/>
              </a:spcBef>
              <a:spcAft>
                <a:spcPts val="0"/>
              </a:spcAft>
              <a:buSzPts val="2400"/>
              <a:buFont typeface="Arial" panose="020B0604020202020204" pitchFamily="34" charset="0"/>
              <a:buChar char="▪"/>
              <a:defRPr sz="2100" kern="1200">
                <a:solidFill>
                  <a:schemeClr val="tx1"/>
                </a:solidFill>
                <a:latin typeface="+mn-lt"/>
                <a:ea typeface="+mn-ea"/>
                <a:cs typeface="+mn-cs"/>
              </a:defRPr>
            </a:lvl1pPr>
            <a:lvl2pPr marL="914400" lvl="1" indent="-381000" algn="l" defTabSz="685800" rtl="0" eaLnBrk="1" latinLnBrk="0" hangingPunct="1">
              <a:lnSpc>
                <a:spcPct val="90000"/>
              </a:lnSpc>
              <a:spcBef>
                <a:spcPts val="0"/>
              </a:spcBef>
              <a:spcAft>
                <a:spcPts val="0"/>
              </a:spcAft>
              <a:buSzPts val="2400"/>
              <a:buFont typeface="Arial" panose="020B0604020202020204" pitchFamily="34" charset="0"/>
              <a:buChar char="▫"/>
              <a:defRPr sz="1800" kern="1200">
                <a:solidFill>
                  <a:schemeClr val="tx1"/>
                </a:solidFill>
                <a:latin typeface="+mn-lt"/>
                <a:ea typeface="+mn-ea"/>
                <a:cs typeface="+mn-cs"/>
              </a:defRPr>
            </a:lvl2pPr>
            <a:lvl3pPr marL="1371600" lvl="2" indent="-381000" algn="l" defTabSz="685800" rtl="0" eaLnBrk="1" latinLnBrk="0" hangingPunct="1">
              <a:lnSpc>
                <a:spcPct val="90000"/>
              </a:lnSpc>
              <a:spcBef>
                <a:spcPts val="0"/>
              </a:spcBef>
              <a:spcAft>
                <a:spcPts val="0"/>
              </a:spcAft>
              <a:buSzPts val="2400"/>
              <a:buFont typeface="Arial" panose="020B0604020202020204" pitchFamily="34" charset="0"/>
              <a:buChar char="▫"/>
              <a:defRPr sz="1500" kern="1200">
                <a:solidFill>
                  <a:schemeClr val="tx1"/>
                </a:solidFill>
                <a:latin typeface="+mn-lt"/>
                <a:ea typeface="+mn-ea"/>
                <a:cs typeface="+mn-cs"/>
              </a:defRPr>
            </a:lvl3pPr>
            <a:lvl4pPr marL="1828800" lvl="3"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4pPr>
            <a:lvl5pPr marL="2286000" lvl="4"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5pPr>
            <a:lvl6pPr marL="2743200" lvl="5"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6pPr>
            <a:lvl7pPr marL="3200400" lvl="6"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7pPr>
            <a:lvl8pPr marL="3657600" lvl="7"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8pPr>
            <a:lvl9pPr marL="4114800" lvl="8"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CA" sz="1400" dirty="0">
                <a:latin typeface="Aptos" panose="020B0004020202020204" pitchFamily="34" charset="0"/>
                <a:ea typeface="Droid Sans"/>
                <a:cs typeface="Droid Sans"/>
                <a:sym typeface="Droid Sans"/>
              </a:rPr>
              <a:t>Accurately labelled data</a:t>
            </a:r>
          </a:p>
          <a:p>
            <a:pPr marL="0" indent="0">
              <a:spcBef>
                <a:spcPts val="0"/>
              </a:spcBef>
              <a:buFont typeface="Arial" panose="020B0604020202020204" pitchFamily="34" charset="0"/>
              <a:buNone/>
            </a:pPr>
            <a:endParaRPr lang="en-CA" sz="1400" dirty="0">
              <a:latin typeface="Aptos" panose="020B0004020202020204" pitchFamily="34" charset="0"/>
              <a:ea typeface="Droid Sans"/>
              <a:cs typeface="Droid Sans"/>
              <a:sym typeface="Droid Sans"/>
            </a:endParaRPr>
          </a:p>
        </p:txBody>
      </p:sp>
      <p:sp>
        <p:nvSpPr>
          <p:cNvPr id="21" name="Google Shape;3922;p21">
            <a:extLst>
              <a:ext uri="{FF2B5EF4-FFF2-40B4-BE49-F238E27FC236}">
                <a16:creationId xmlns:a16="http://schemas.microsoft.com/office/drawing/2014/main" id="{0D6E2B07-A12D-67DA-D951-88730BD20BDF}"/>
              </a:ext>
            </a:extLst>
          </p:cNvPr>
          <p:cNvSpPr txBox="1">
            <a:spLocks/>
          </p:cNvSpPr>
          <p:nvPr/>
        </p:nvSpPr>
        <p:spPr>
          <a:xfrm>
            <a:off x="1450299" y="3697000"/>
            <a:ext cx="6243402" cy="241205"/>
          </a:xfrm>
          <a:prstGeom prst="rect">
            <a:avLst/>
          </a:prstGeom>
        </p:spPr>
        <p:txBody>
          <a:bodyPr spcFirstLastPara="1" vert="horz" wrap="square" lIns="91425" tIns="91425" rIns="91425" bIns="91425" rtlCol="0" anchor="t" anchorCtr="0">
            <a:noAutofit/>
          </a:bodyPr>
          <a:lstStyle>
            <a:lvl1pPr marL="457200" lvl="0" indent="-381000" algn="l" defTabSz="685800" rtl="0" eaLnBrk="1" latinLnBrk="0" hangingPunct="1">
              <a:lnSpc>
                <a:spcPct val="90000"/>
              </a:lnSpc>
              <a:spcBef>
                <a:spcPts val="600"/>
              </a:spcBef>
              <a:spcAft>
                <a:spcPts val="0"/>
              </a:spcAft>
              <a:buSzPts val="2400"/>
              <a:buFont typeface="Arial" panose="020B0604020202020204" pitchFamily="34" charset="0"/>
              <a:buChar char="▪"/>
              <a:defRPr sz="2100" kern="1200">
                <a:solidFill>
                  <a:schemeClr val="tx1"/>
                </a:solidFill>
                <a:latin typeface="+mn-lt"/>
                <a:ea typeface="+mn-ea"/>
                <a:cs typeface="+mn-cs"/>
              </a:defRPr>
            </a:lvl1pPr>
            <a:lvl2pPr marL="914400" lvl="1" indent="-381000" algn="l" defTabSz="685800" rtl="0" eaLnBrk="1" latinLnBrk="0" hangingPunct="1">
              <a:lnSpc>
                <a:spcPct val="90000"/>
              </a:lnSpc>
              <a:spcBef>
                <a:spcPts val="0"/>
              </a:spcBef>
              <a:spcAft>
                <a:spcPts val="0"/>
              </a:spcAft>
              <a:buSzPts val="2400"/>
              <a:buFont typeface="Arial" panose="020B0604020202020204" pitchFamily="34" charset="0"/>
              <a:buChar char="▫"/>
              <a:defRPr sz="1800" kern="1200">
                <a:solidFill>
                  <a:schemeClr val="tx1"/>
                </a:solidFill>
                <a:latin typeface="+mn-lt"/>
                <a:ea typeface="+mn-ea"/>
                <a:cs typeface="+mn-cs"/>
              </a:defRPr>
            </a:lvl2pPr>
            <a:lvl3pPr marL="1371600" lvl="2" indent="-381000" algn="l" defTabSz="685800" rtl="0" eaLnBrk="1" latinLnBrk="0" hangingPunct="1">
              <a:lnSpc>
                <a:spcPct val="90000"/>
              </a:lnSpc>
              <a:spcBef>
                <a:spcPts val="0"/>
              </a:spcBef>
              <a:spcAft>
                <a:spcPts val="0"/>
              </a:spcAft>
              <a:buSzPts val="2400"/>
              <a:buFont typeface="Arial" panose="020B0604020202020204" pitchFamily="34" charset="0"/>
              <a:buChar char="▫"/>
              <a:defRPr sz="1500" kern="1200">
                <a:solidFill>
                  <a:schemeClr val="tx1"/>
                </a:solidFill>
                <a:latin typeface="+mn-lt"/>
                <a:ea typeface="+mn-ea"/>
                <a:cs typeface="+mn-cs"/>
              </a:defRPr>
            </a:lvl3pPr>
            <a:lvl4pPr marL="1828800" lvl="3"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4pPr>
            <a:lvl5pPr marL="2286000" lvl="4"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5pPr>
            <a:lvl6pPr marL="2743200" lvl="5"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6pPr>
            <a:lvl7pPr marL="3200400" lvl="6"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7pPr>
            <a:lvl8pPr marL="3657600" lvl="7"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8pPr>
            <a:lvl9pPr marL="4114800" lvl="8"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CA" sz="2000" b="1" i="1" dirty="0">
                <a:latin typeface="Aptos" panose="020B0004020202020204" pitchFamily="34" charset="0"/>
                <a:ea typeface="Droid Sans"/>
                <a:cs typeface="Droid Sans"/>
                <a:sym typeface="Droid Sans"/>
              </a:rPr>
              <a:t>A supervised learning model can only be as good as the quality of the label</a:t>
            </a:r>
          </a:p>
          <a:p>
            <a:pPr marL="0" indent="0">
              <a:spcBef>
                <a:spcPts val="0"/>
              </a:spcBef>
              <a:buFont typeface="Arial" panose="020B0604020202020204" pitchFamily="34" charset="0"/>
              <a:buNone/>
            </a:pPr>
            <a:endParaRPr lang="en-CA" sz="1400" dirty="0">
              <a:latin typeface="Aptos" panose="020B0004020202020204" pitchFamily="34" charset="0"/>
              <a:ea typeface="Droid Sans"/>
              <a:cs typeface="Droid Sans"/>
              <a:sym typeface="Droid Sans"/>
            </a:endParaRPr>
          </a:p>
        </p:txBody>
      </p:sp>
      <p:sp>
        <p:nvSpPr>
          <p:cNvPr id="22" name="Google Shape;3922;p21">
            <a:extLst>
              <a:ext uri="{FF2B5EF4-FFF2-40B4-BE49-F238E27FC236}">
                <a16:creationId xmlns:a16="http://schemas.microsoft.com/office/drawing/2014/main" id="{9967923E-DB1E-B88E-53AF-2C70352D021D}"/>
              </a:ext>
            </a:extLst>
          </p:cNvPr>
          <p:cNvSpPr txBox="1">
            <a:spLocks/>
          </p:cNvSpPr>
          <p:nvPr/>
        </p:nvSpPr>
        <p:spPr>
          <a:xfrm>
            <a:off x="4944413" y="1317902"/>
            <a:ext cx="1831796" cy="241205"/>
          </a:xfrm>
          <a:prstGeom prst="rect">
            <a:avLst/>
          </a:prstGeom>
        </p:spPr>
        <p:txBody>
          <a:bodyPr spcFirstLastPara="1" vert="horz" wrap="square" lIns="91425" tIns="91425" rIns="91425" bIns="91425" rtlCol="0" anchor="t" anchorCtr="0">
            <a:noAutofit/>
          </a:bodyPr>
          <a:lstStyle>
            <a:lvl1pPr marL="457200" lvl="0" indent="-381000" algn="l" defTabSz="685800" rtl="0" eaLnBrk="1" latinLnBrk="0" hangingPunct="1">
              <a:lnSpc>
                <a:spcPct val="90000"/>
              </a:lnSpc>
              <a:spcBef>
                <a:spcPts val="600"/>
              </a:spcBef>
              <a:spcAft>
                <a:spcPts val="0"/>
              </a:spcAft>
              <a:buSzPts val="2400"/>
              <a:buFont typeface="Arial" panose="020B0604020202020204" pitchFamily="34" charset="0"/>
              <a:buChar char="▪"/>
              <a:defRPr sz="2100" kern="1200">
                <a:solidFill>
                  <a:schemeClr val="tx1"/>
                </a:solidFill>
                <a:latin typeface="+mn-lt"/>
                <a:ea typeface="+mn-ea"/>
                <a:cs typeface="+mn-cs"/>
              </a:defRPr>
            </a:lvl1pPr>
            <a:lvl2pPr marL="914400" lvl="1" indent="-381000" algn="l" defTabSz="685800" rtl="0" eaLnBrk="1" latinLnBrk="0" hangingPunct="1">
              <a:lnSpc>
                <a:spcPct val="90000"/>
              </a:lnSpc>
              <a:spcBef>
                <a:spcPts val="0"/>
              </a:spcBef>
              <a:spcAft>
                <a:spcPts val="0"/>
              </a:spcAft>
              <a:buSzPts val="2400"/>
              <a:buFont typeface="Arial" panose="020B0604020202020204" pitchFamily="34" charset="0"/>
              <a:buChar char="▫"/>
              <a:defRPr sz="1800" kern="1200">
                <a:solidFill>
                  <a:schemeClr val="tx1"/>
                </a:solidFill>
                <a:latin typeface="+mn-lt"/>
                <a:ea typeface="+mn-ea"/>
                <a:cs typeface="+mn-cs"/>
              </a:defRPr>
            </a:lvl2pPr>
            <a:lvl3pPr marL="1371600" lvl="2" indent="-381000" algn="l" defTabSz="685800" rtl="0" eaLnBrk="1" latinLnBrk="0" hangingPunct="1">
              <a:lnSpc>
                <a:spcPct val="90000"/>
              </a:lnSpc>
              <a:spcBef>
                <a:spcPts val="0"/>
              </a:spcBef>
              <a:spcAft>
                <a:spcPts val="0"/>
              </a:spcAft>
              <a:buSzPts val="2400"/>
              <a:buFont typeface="Arial" panose="020B0604020202020204" pitchFamily="34" charset="0"/>
              <a:buChar char="▫"/>
              <a:defRPr sz="1500" kern="1200">
                <a:solidFill>
                  <a:schemeClr val="tx1"/>
                </a:solidFill>
                <a:latin typeface="+mn-lt"/>
                <a:ea typeface="+mn-ea"/>
                <a:cs typeface="+mn-cs"/>
              </a:defRPr>
            </a:lvl3pPr>
            <a:lvl4pPr marL="1828800" lvl="3"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4pPr>
            <a:lvl5pPr marL="2286000" lvl="4"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5pPr>
            <a:lvl6pPr marL="2743200" lvl="5"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6pPr>
            <a:lvl7pPr marL="3200400" lvl="6"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7pPr>
            <a:lvl8pPr marL="3657600" lvl="7"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8pPr>
            <a:lvl9pPr marL="4114800" lvl="8"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CA" sz="1400" dirty="0">
                <a:latin typeface="Aptos" panose="020B0004020202020204" pitchFamily="34" charset="0"/>
                <a:ea typeface="Droid Sans"/>
                <a:cs typeface="Droid Sans"/>
                <a:sym typeface="Droid Sans"/>
              </a:rPr>
              <a:t>Poor </a:t>
            </a:r>
          </a:p>
          <a:p>
            <a:pPr marL="0" indent="0" algn="ctr">
              <a:spcBef>
                <a:spcPts val="0"/>
              </a:spcBef>
              <a:buFont typeface="Arial" panose="020B0604020202020204" pitchFamily="34" charset="0"/>
              <a:buNone/>
            </a:pPr>
            <a:r>
              <a:rPr lang="en-CA" sz="1400" dirty="0">
                <a:latin typeface="Aptos" panose="020B0004020202020204" pitchFamily="34" charset="0"/>
                <a:ea typeface="Droid Sans"/>
                <a:cs typeface="Droid Sans"/>
                <a:sym typeface="Droid Sans"/>
              </a:rPr>
              <a:t>predictions</a:t>
            </a:r>
          </a:p>
          <a:p>
            <a:pPr marL="0" indent="0">
              <a:spcBef>
                <a:spcPts val="0"/>
              </a:spcBef>
              <a:buFont typeface="Arial" panose="020B0604020202020204" pitchFamily="34" charset="0"/>
              <a:buNone/>
            </a:pPr>
            <a:endParaRPr lang="en-CA" sz="1400" dirty="0">
              <a:latin typeface="Aptos" panose="020B0004020202020204" pitchFamily="34" charset="0"/>
              <a:ea typeface="Droid Sans"/>
              <a:cs typeface="Droid Sans"/>
              <a:sym typeface="Droid Sans"/>
            </a:endParaRPr>
          </a:p>
        </p:txBody>
      </p:sp>
      <p:sp>
        <p:nvSpPr>
          <p:cNvPr id="23" name="Google Shape;3922;p21">
            <a:extLst>
              <a:ext uri="{FF2B5EF4-FFF2-40B4-BE49-F238E27FC236}">
                <a16:creationId xmlns:a16="http://schemas.microsoft.com/office/drawing/2014/main" id="{35AB46F7-473E-CC8E-EDD9-E247F9C64380}"/>
              </a:ext>
            </a:extLst>
          </p:cNvPr>
          <p:cNvSpPr txBox="1">
            <a:spLocks/>
          </p:cNvSpPr>
          <p:nvPr/>
        </p:nvSpPr>
        <p:spPr>
          <a:xfrm>
            <a:off x="4944413" y="2409710"/>
            <a:ext cx="1831796" cy="241205"/>
          </a:xfrm>
          <a:prstGeom prst="rect">
            <a:avLst/>
          </a:prstGeom>
        </p:spPr>
        <p:txBody>
          <a:bodyPr spcFirstLastPara="1" vert="horz" wrap="square" lIns="91425" tIns="91425" rIns="91425" bIns="91425" rtlCol="0" anchor="t" anchorCtr="0">
            <a:noAutofit/>
          </a:bodyPr>
          <a:lstStyle>
            <a:lvl1pPr marL="457200" lvl="0" indent="-381000" algn="l" defTabSz="685800" rtl="0" eaLnBrk="1" latinLnBrk="0" hangingPunct="1">
              <a:lnSpc>
                <a:spcPct val="90000"/>
              </a:lnSpc>
              <a:spcBef>
                <a:spcPts val="600"/>
              </a:spcBef>
              <a:spcAft>
                <a:spcPts val="0"/>
              </a:spcAft>
              <a:buSzPts val="2400"/>
              <a:buFont typeface="Arial" panose="020B0604020202020204" pitchFamily="34" charset="0"/>
              <a:buChar char="▪"/>
              <a:defRPr sz="2100" kern="1200">
                <a:solidFill>
                  <a:schemeClr val="tx1"/>
                </a:solidFill>
                <a:latin typeface="+mn-lt"/>
                <a:ea typeface="+mn-ea"/>
                <a:cs typeface="+mn-cs"/>
              </a:defRPr>
            </a:lvl1pPr>
            <a:lvl2pPr marL="914400" lvl="1" indent="-381000" algn="l" defTabSz="685800" rtl="0" eaLnBrk="1" latinLnBrk="0" hangingPunct="1">
              <a:lnSpc>
                <a:spcPct val="90000"/>
              </a:lnSpc>
              <a:spcBef>
                <a:spcPts val="0"/>
              </a:spcBef>
              <a:spcAft>
                <a:spcPts val="0"/>
              </a:spcAft>
              <a:buSzPts val="2400"/>
              <a:buFont typeface="Arial" panose="020B0604020202020204" pitchFamily="34" charset="0"/>
              <a:buChar char="▫"/>
              <a:defRPr sz="1800" kern="1200">
                <a:solidFill>
                  <a:schemeClr val="tx1"/>
                </a:solidFill>
                <a:latin typeface="+mn-lt"/>
                <a:ea typeface="+mn-ea"/>
                <a:cs typeface="+mn-cs"/>
              </a:defRPr>
            </a:lvl2pPr>
            <a:lvl3pPr marL="1371600" lvl="2" indent="-381000" algn="l" defTabSz="685800" rtl="0" eaLnBrk="1" latinLnBrk="0" hangingPunct="1">
              <a:lnSpc>
                <a:spcPct val="90000"/>
              </a:lnSpc>
              <a:spcBef>
                <a:spcPts val="0"/>
              </a:spcBef>
              <a:spcAft>
                <a:spcPts val="0"/>
              </a:spcAft>
              <a:buSzPts val="2400"/>
              <a:buFont typeface="Arial" panose="020B0604020202020204" pitchFamily="34" charset="0"/>
              <a:buChar char="▫"/>
              <a:defRPr sz="1500" kern="1200">
                <a:solidFill>
                  <a:schemeClr val="tx1"/>
                </a:solidFill>
                <a:latin typeface="+mn-lt"/>
                <a:ea typeface="+mn-ea"/>
                <a:cs typeface="+mn-cs"/>
              </a:defRPr>
            </a:lvl3pPr>
            <a:lvl4pPr marL="1828800" lvl="3"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4pPr>
            <a:lvl5pPr marL="2286000" lvl="4"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5pPr>
            <a:lvl6pPr marL="2743200" lvl="5"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6pPr>
            <a:lvl7pPr marL="3200400" lvl="6"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7pPr>
            <a:lvl8pPr marL="3657600" lvl="7"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8pPr>
            <a:lvl9pPr marL="4114800" lvl="8"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CA" sz="1400" dirty="0">
                <a:latin typeface="Aptos" panose="020B0004020202020204" pitchFamily="34" charset="0"/>
                <a:ea typeface="Droid Sans"/>
                <a:cs typeface="Droid Sans"/>
                <a:sym typeface="Droid Sans"/>
              </a:rPr>
              <a:t>Good </a:t>
            </a:r>
          </a:p>
          <a:p>
            <a:pPr marL="0" indent="0" algn="ctr">
              <a:spcBef>
                <a:spcPts val="0"/>
              </a:spcBef>
              <a:buFont typeface="Arial" panose="020B0604020202020204" pitchFamily="34" charset="0"/>
              <a:buNone/>
            </a:pPr>
            <a:r>
              <a:rPr lang="en-CA" sz="1400" dirty="0">
                <a:latin typeface="Aptos" panose="020B0004020202020204" pitchFamily="34" charset="0"/>
                <a:ea typeface="Droid Sans"/>
                <a:cs typeface="Droid Sans"/>
                <a:sym typeface="Droid Sans"/>
              </a:rPr>
              <a:t>predictions</a:t>
            </a:r>
          </a:p>
          <a:p>
            <a:pPr marL="0" indent="0">
              <a:spcBef>
                <a:spcPts val="0"/>
              </a:spcBef>
              <a:buFont typeface="Arial" panose="020B0604020202020204" pitchFamily="34" charset="0"/>
              <a:buNone/>
            </a:pPr>
            <a:endParaRPr lang="en-CA" sz="1400" dirty="0">
              <a:latin typeface="Aptos" panose="020B0004020202020204" pitchFamily="34" charset="0"/>
              <a:ea typeface="Droid Sans"/>
              <a:cs typeface="Droid Sans"/>
              <a:sym typeface="Droid Sans"/>
            </a:endParaRPr>
          </a:p>
        </p:txBody>
      </p:sp>
    </p:spTree>
    <p:extLst>
      <p:ext uri="{BB962C8B-B14F-4D97-AF65-F5344CB8AC3E}">
        <p14:creationId xmlns:p14="http://schemas.microsoft.com/office/powerpoint/2010/main" val="15323865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99"/>
        <p:cNvGrpSpPr/>
        <p:nvPr/>
      </p:nvGrpSpPr>
      <p:grpSpPr>
        <a:xfrm>
          <a:off x="0" y="0"/>
          <a:ext cx="0" cy="0"/>
          <a:chOff x="0" y="0"/>
          <a:chExt cx="0" cy="0"/>
        </a:xfrm>
      </p:grpSpPr>
      <p:pic>
        <p:nvPicPr>
          <p:cNvPr id="2" name="Google Shape;4013;p26">
            <a:extLst>
              <a:ext uri="{FF2B5EF4-FFF2-40B4-BE49-F238E27FC236}">
                <a16:creationId xmlns:a16="http://schemas.microsoft.com/office/drawing/2014/main" id="{E378938C-EE18-B37A-36DF-28BAD0491744}"/>
              </a:ext>
            </a:extLst>
          </p:cNvPr>
          <p:cNvPicPr preferRelativeResize="0"/>
          <p:nvPr/>
        </p:nvPicPr>
        <p:blipFill rotWithShape="1">
          <a:blip r:embed="rId3">
            <a:alphaModFix/>
          </a:blip>
          <a:srcRect t="13701" r="27667" b="33192"/>
          <a:stretch/>
        </p:blipFill>
        <p:spPr>
          <a:xfrm>
            <a:off x="2307265" y="2009551"/>
            <a:ext cx="6201013" cy="1946897"/>
          </a:xfrm>
          <a:prstGeom prst="rect">
            <a:avLst/>
          </a:prstGeom>
          <a:noFill/>
          <a:ln>
            <a:solidFill>
              <a:schemeClr val="tx1"/>
            </a:solidFill>
          </a:ln>
        </p:spPr>
      </p:pic>
      <p:sp>
        <p:nvSpPr>
          <p:cNvPr id="9" name="Google Shape;3844;p14">
            <a:extLst>
              <a:ext uri="{FF2B5EF4-FFF2-40B4-BE49-F238E27FC236}">
                <a16:creationId xmlns:a16="http://schemas.microsoft.com/office/drawing/2014/main" id="{3566D60F-3486-398D-7467-B1B258AF077D}"/>
              </a:ext>
            </a:extLst>
          </p:cNvPr>
          <p:cNvSpPr txBox="1">
            <a:spLocks noGrp="1"/>
          </p:cNvSpPr>
          <p:nvPr>
            <p:ph type="sldNum" idx="12"/>
          </p:nvPr>
        </p:nvSpPr>
        <p:spPr>
          <a:xfrm>
            <a:off x="8773886" y="4749900"/>
            <a:ext cx="370114"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200">
                <a:solidFill>
                  <a:schemeClr val="bg1"/>
                </a:solidFill>
                <a:latin typeface="Aptos" panose="020B0004020202020204" pitchFamily="34" charset="0"/>
              </a:rPr>
              <a:t>37</a:t>
            </a:fld>
            <a:endParaRPr sz="1200" dirty="0">
              <a:solidFill>
                <a:schemeClr val="bg1"/>
              </a:solidFill>
              <a:latin typeface="Aptos" panose="020B0004020202020204" pitchFamily="34" charset="0"/>
            </a:endParaRPr>
          </a:p>
        </p:txBody>
      </p:sp>
      <p:sp>
        <p:nvSpPr>
          <p:cNvPr id="4" name="Google Shape;3901;p20">
            <a:extLst>
              <a:ext uri="{FF2B5EF4-FFF2-40B4-BE49-F238E27FC236}">
                <a16:creationId xmlns:a16="http://schemas.microsoft.com/office/drawing/2014/main" id="{00F08953-F12F-821A-56E2-96A77DDC5747}"/>
              </a:ext>
            </a:extLst>
          </p:cNvPr>
          <p:cNvSpPr txBox="1">
            <a:spLocks/>
          </p:cNvSpPr>
          <p:nvPr/>
        </p:nvSpPr>
        <p:spPr>
          <a:xfrm>
            <a:off x="425302" y="1313063"/>
            <a:ext cx="8473770" cy="986073"/>
          </a:xfrm>
          <a:prstGeom prst="rect">
            <a:avLst/>
          </a:prstGeom>
        </p:spPr>
        <p:txBody>
          <a:bodyPr spcFirstLastPara="1" vert="horz" wrap="square" lIns="91425" tIns="91425" rIns="91425" bIns="91425" rtlCol="0" anchor="t" anchorCtr="0">
            <a:noAutofit/>
          </a:bodyPr>
          <a:lstStyle>
            <a:lvl1pPr marL="457200" lvl="0" indent="-381000" algn="l" defTabSz="685800" rtl="0" eaLnBrk="1" latinLnBrk="0" hangingPunct="1">
              <a:lnSpc>
                <a:spcPct val="90000"/>
              </a:lnSpc>
              <a:spcBef>
                <a:spcPts val="600"/>
              </a:spcBef>
              <a:spcAft>
                <a:spcPts val="0"/>
              </a:spcAft>
              <a:buSzPts val="2400"/>
              <a:buFont typeface="Arial" panose="020B0604020202020204" pitchFamily="34" charset="0"/>
              <a:buChar char="▪"/>
              <a:defRPr sz="2100" kern="1200">
                <a:solidFill>
                  <a:schemeClr val="tx1"/>
                </a:solidFill>
                <a:latin typeface="+mn-lt"/>
                <a:ea typeface="+mn-ea"/>
                <a:cs typeface="+mn-cs"/>
              </a:defRPr>
            </a:lvl1pPr>
            <a:lvl2pPr marL="914400" lvl="1" indent="-381000" algn="l" defTabSz="685800" rtl="0" eaLnBrk="1" latinLnBrk="0" hangingPunct="1">
              <a:lnSpc>
                <a:spcPct val="90000"/>
              </a:lnSpc>
              <a:spcBef>
                <a:spcPts val="0"/>
              </a:spcBef>
              <a:spcAft>
                <a:spcPts val="0"/>
              </a:spcAft>
              <a:buSzPts val="2400"/>
              <a:buFont typeface="Arial" panose="020B0604020202020204" pitchFamily="34" charset="0"/>
              <a:buChar char="▫"/>
              <a:defRPr sz="1800" kern="1200">
                <a:solidFill>
                  <a:schemeClr val="tx1"/>
                </a:solidFill>
                <a:latin typeface="+mn-lt"/>
                <a:ea typeface="+mn-ea"/>
                <a:cs typeface="+mn-cs"/>
              </a:defRPr>
            </a:lvl2pPr>
            <a:lvl3pPr marL="1371600" lvl="2" indent="-381000" algn="l" defTabSz="685800" rtl="0" eaLnBrk="1" latinLnBrk="0" hangingPunct="1">
              <a:lnSpc>
                <a:spcPct val="90000"/>
              </a:lnSpc>
              <a:spcBef>
                <a:spcPts val="0"/>
              </a:spcBef>
              <a:spcAft>
                <a:spcPts val="0"/>
              </a:spcAft>
              <a:buSzPts val="2400"/>
              <a:buFont typeface="Arial" panose="020B0604020202020204" pitchFamily="34" charset="0"/>
              <a:buChar char="▫"/>
              <a:defRPr sz="1500" kern="1200">
                <a:solidFill>
                  <a:schemeClr val="tx1"/>
                </a:solidFill>
                <a:latin typeface="+mn-lt"/>
                <a:ea typeface="+mn-ea"/>
                <a:cs typeface="+mn-cs"/>
              </a:defRPr>
            </a:lvl3pPr>
            <a:lvl4pPr marL="1828800" lvl="3"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4pPr>
            <a:lvl5pPr marL="2286000" lvl="4"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5pPr>
            <a:lvl6pPr marL="2743200" lvl="5"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6pPr>
            <a:lvl7pPr marL="3200400" lvl="6"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7pPr>
            <a:lvl8pPr marL="3657600" lvl="7"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8pPr>
            <a:lvl9pPr marL="4114800" lvl="8"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9pPr>
          </a:lstStyle>
          <a:p>
            <a:pPr marL="76200" indent="0">
              <a:spcBef>
                <a:spcPts val="1000"/>
              </a:spcBef>
              <a:buFont typeface="Arial" panose="020B0604020202020204" pitchFamily="34" charset="0"/>
              <a:buNone/>
            </a:pPr>
            <a:r>
              <a:rPr lang="en-CA" sz="2200" b="1" dirty="0"/>
              <a:t>Inadequate label: </a:t>
            </a:r>
            <a:r>
              <a:rPr lang="en-CA" sz="2200" dirty="0"/>
              <a:t>healthcare costs as a measure of healthcare needs</a:t>
            </a:r>
          </a:p>
        </p:txBody>
      </p:sp>
      <p:sp>
        <p:nvSpPr>
          <p:cNvPr id="8" name="Google Shape;3901;p20">
            <a:extLst>
              <a:ext uri="{FF2B5EF4-FFF2-40B4-BE49-F238E27FC236}">
                <a16:creationId xmlns:a16="http://schemas.microsoft.com/office/drawing/2014/main" id="{BC25FF2D-D210-8AAB-7386-6CD1D156460A}"/>
              </a:ext>
            </a:extLst>
          </p:cNvPr>
          <p:cNvSpPr txBox="1">
            <a:spLocks/>
          </p:cNvSpPr>
          <p:nvPr/>
        </p:nvSpPr>
        <p:spPr>
          <a:xfrm>
            <a:off x="244928" y="2141718"/>
            <a:ext cx="1983869" cy="986073"/>
          </a:xfrm>
          <a:prstGeom prst="rect">
            <a:avLst/>
          </a:prstGeom>
        </p:spPr>
        <p:txBody>
          <a:bodyPr spcFirstLastPara="1" vert="horz" wrap="square" lIns="91425" tIns="91425" rIns="91425" bIns="91425" rtlCol="0" anchor="t" anchorCtr="0">
            <a:noAutofit/>
          </a:bodyPr>
          <a:lstStyle>
            <a:lvl1pPr marL="457200" lvl="0" indent="-381000" algn="l" defTabSz="685800" rtl="0" eaLnBrk="1" latinLnBrk="0" hangingPunct="1">
              <a:lnSpc>
                <a:spcPct val="90000"/>
              </a:lnSpc>
              <a:spcBef>
                <a:spcPts val="600"/>
              </a:spcBef>
              <a:spcAft>
                <a:spcPts val="0"/>
              </a:spcAft>
              <a:buSzPts val="2400"/>
              <a:buFont typeface="Arial" panose="020B0604020202020204" pitchFamily="34" charset="0"/>
              <a:buChar char="▪"/>
              <a:defRPr sz="2100" kern="1200">
                <a:solidFill>
                  <a:schemeClr val="tx1"/>
                </a:solidFill>
                <a:latin typeface="+mn-lt"/>
                <a:ea typeface="+mn-ea"/>
                <a:cs typeface="+mn-cs"/>
              </a:defRPr>
            </a:lvl1pPr>
            <a:lvl2pPr marL="914400" lvl="1" indent="-381000" algn="l" defTabSz="685800" rtl="0" eaLnBrk="1" latinLnBrk="0" hangingPunct="1">
              <a:lnSpc>
                <a:spcPct val="90000"/>
              </a:lnSpc>
              <a:spcBef>
                <a:spcPts val="0"/>
              </a:spcBef>
              <a:spcAft>
                <a:spcPts val="0"/>
              </a:spcAft>
              <a:buSzPts val="2400"/>
              <a:buFont typeface="Arial" panose="020B0604020202020204" pitchFamily="34" charset="0"/>
              <a:buChar char="▫"/>
              <a:defRPr sz="1800" kern="1200">
                <a:solidFill>
                  <a:schemeClr val="tx1"/>
                </a:solidFill>
                <a:latin typeface="+mn-lt"/>
                <a:ea typeface="+mn-ea"/>
                <a:cs typeface="+mn-cs"/>
              </a:defRPr>
            </a:lvl2pPr>
            <a:lvl3pPr marL="1371600" lvl="2" indent="-381000" algn="l" defTabSz="685800" rtl="0" eaLnBrk="1" latinLnBrk="0" hangingPunct="1">
              <a:lnSpc>
                <a:spcPct val="90000"/>
              </a:lnSpc>
              <a:spcBef>
                <a:spcPts val="0"/>
              </a:spcBef>
              <a:spcAft>
                <a:spcPts val="0"/>
              </a:spcAft>
              <a:buSzPts val="2400"/>
              <a:buFont typeface="Arial" panose="020B0604020202020204" pitchFamily="34" charset="0"/>
              <a:buChar char="▫"/>
              <a:defRPr sz="1500" kern="1200">
                <a:solidFill>
                  <a:schemeClr val="tx1"/>
                </a:solidFill>
                <a:latin typeface="+mn-lt"/>
                <a:ea typeface="+mn-ea"/>
                <a:cs typeface="+mn-cs"/>
              </a:defRPr>
            </a:lvl3pPr>
            <a:lvl4pPr marL="1828800" lvl="3"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4pPr>
            <a:lvl5pPr marL="2286000" lvl="4"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5pPr>
            <a:lvl6pPr marL="2743200" lvl="5"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6pPr>
            <a:lvl7pPr marL="3200400" lvl="6"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7pPr>
            <a:lvl8pPr marL="3657600" lvl="7"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8pPr>
            <a:lvl9pPr marL="4114800" lvl="8"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9pPr>
          </a:lstStyle>
          <a:p>
            <a:pPr marL="76200" indent="0" algn="ctr">
              <a:spcBef>
                <a:spcPts val="1000"/>
              </a:spcBef>
              <a:buNone/>
            </a:pPr>
            <a:r>
              <a:rPr lang="en-CA" dirty="0">
                <a:latin typeface="Aptos" panose="020B0004020202020204" pitchFamily="34" charset="0"/>
              </a:rPr>
              <a:t>Race was not included yet the model was biased! </a:t>
            </a:r>
          </a:p>
        </p:txBody>
      </p:sp>
      <p:sp>
        <p:nvSpPr>
          <p:cNvPr id="6" name="Google Shape;3947;p23">
            <a:extLst>
              <a:ext uri="{FF2B5EF4-FFF2-40B4-BE49-F238E27FC236}">
                <a16:creationId xmlns:a16="http://schemas.microsoft.com/office/drawing/2014/main" id="{38F77E52-7673-9B2B-9AEE-1C3B5C29D3B3}"/>
              </a:ext>
            </a:extLst>
          </p:cNvPr>
          <p:cNvSpPr txBox="1">
            <a:spLocks/>
          </p:cNvSpPr>
          <p:nvPr/>
        </p:nvSpPr>
        <p:spPr>
          <a:xfrm>
            <a:off x="563525" y="303948"/>
            <a:ext cx="8169413" cy="857400"/>
          </a:xfrm>
          <a:prstGeom prst="rect">
            <a:avLst/>
          </a:prstGeom>
        </p:spPr>
        <p:txBody>
          <a:bodyPr spcFirstLastPara="1" vert="horz" wrap="square" lIns="91425" tIns="91425" rIns="91425" bIns="91425" rtlCol="0" anchor="b" anchorCtr="0">
            <a:noAutofit/>
          </a:bodyPr>
          <a:lstStyle>
            <a:lvl1pPr lvl="0" algn="l" defTabSz="685800" rtl="0" eaLnBrk="1" latinLnBrk="0" hangingPunct="1">
              <a:lnSpc>
                <a:spcPct val="90000"/>
              </a:lnSpc>
              <a:spcBef>
                <a:spcPts val="0"/>
              </a:spcBef>
              <a:spcAft>
                <a:spcPts val="0"/>
              </a:spcAft>
              <a:buSzPts val="3600"/>
              <a:buNone/>
              <a:defRPr sz="3300" kern="1200">
                <a:solidFill>
                  <a:schemeClr val="tx1"/>
                </a:solidFill>
                <a:latin typeface="+mj-lt"/>
                <a:ea typeface="+mj-ea"/>
                <a:cs typeface="+mj-cs"/>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CA" sz="3500" b="1">
                <a:latin typeface="Aptos" panose="020B0004020202020204" pitchFamily="34" charset="0"/>
              </a:rPr>
              <a:t>ALGORITHMIC BIAS: LABEL QUALITY</a:t>
            </a:r>
            <a:endParaRPr lang="en-CA" sz="3500" b="1" dirty="0">
              <a:latin typeface="Aptos" panose="020B0004020202020204" pitchFamily="34" charset="0"/>
            </a:endParaRPr>
          </a:p>
        </p:txBody>
      </p:sp>
    </p:spTree>
    <p:extLst>
      <p:ext uri="{BB962C8B-B14F-4D97-AF65-F5344CB8AC3E}">
        <p14:creationId xmlns:p14="http://schemas.microsoft.com/office/powerpoint/2010/main" val="81077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8" grpId="2"/>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90"/>
        <p:cNvGrpSpPr/>
        <p:nvPr/>
      </p:nvGrpSpPr>
      <p:grpSpPr>
        <a:xfrm>
          <a:off x="0" y="0"/>
          <a:ext cx="0" cy="0"/>
          <a:chOff x="0" y="0"/>
          <a:chExt cx="0" cy="0"/>
        </a:xfrm>
      </p:grpSpPr>
      <p:sp>
        <p:nvSpPr>
          <p:cNvPr id="3891" name="Google Shape;3891;p19"/>
          <p:cNvSpPr txBox="1">
            <a:spLocks noGrp="1"/>
          </p:cNvSpPr>
          <p:nvPr>
            <p:ph type="title"/>
          </p:nvPr>
        </p:nvSpPr>
        <p:spPr>
          <a:xfrm>
            <a:off x="922905" y="696023"/>
            <a:ext cx="729819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500" b="1" dirty="0">
                <a:latin typeface="Aptos" panose="020B0004020202020204" pitchFamily="34" charset="0"/>
              </a:rPr>
              <a:t>ALGORITHMIC BIAS: </a:t>
            </a:r>
            <a:br>
              <a:rPr lang="en" sz="3500" b="1" dirty="0">
                <a:latin typeface="Aptos" panose="020B0004020202020204" pitchFamily="34" charset="0"/>
              </a:rPr>
            </a:br>
            <a:r>
              <a:rPr lang="en" sz="3500" b="1" dirty="0">
                <a:latin typeface="Aptos" panose="020B0004020202020204" pitchFamily="34" charset="0"/>
              </a:rPr>
              <a:t>LEARNING INCORRECT PATTERNS</a:t>
            </a:r>
            <a:endParaRPr sz="3500" b="1" dirty="0">
              <a:latin typeface="Aptos" panose="020B0004020202020204" pitchFamily="34" charset="0"/>
            </a:endParaRPr>
          </a:p>
        </p:txBody>
      </p:sp>
      <p:sp>
        <p:nvSpPr>
          <p:cNvPr id="8" name="Google Shape;3922;p21">
            <a:extLst>
              <a:ext uri="{FF2B5EF4-FFF2-40B4-BE49-F238E27FC236}">
                <a16:creationId xmlns:a16="http://schemas.microsoft.com/office/drawing/2014/main" id="{CDBA95A9-65D7-0F14-CD68-4201D2DC3E55}"/>
              </a:ext>
            </a:extLst>
          </p:cNvPr>
          <p:cNvSpPr txBox="1">
            <a:spLocks noGrp="1"/>
          </p:cNvSpPr>
          <p:nvPr>
            <p:ph type="body" idx="1"/>
          </p:nvPr>
        </p:nvSpPr>
        <p:spPr>
          <a:xfrm>
            <a:off x="1173493" y="3663542"/>
            <a:ext cx="1684271" cy="36164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sz="1400" dirty="0">
                <a:solidFill>
                  <a:schemeClr val="tx1"/>
                </a:solidFill>
                <a:latin typeface="Droid Sans"/>
                <a:ea typeface="Droid Sans"/>
                <a:cs typeface="Droid Sans"/>
                <a:sym typeface="Droid Sans"/>
              </a:rPr>
              <a:t>Cardiomegaly</a:t>
            </a:r>
            <a:endParaRPr sz="1400" dirty="0">
              <a:solidFill>
                <a:schemeClr val="tx1"/>
              </a:solidFill>
              <a:latin typeface="Droid Sans"/>
              <a:ea typeface="Droid Sans"/>
              <a:cs typeface="Droid Sans"/>
              <a:sym typeface="Droid Sans"/>
            </a:endParaRPr>
          </a:p>
          <a:p>
            <a:pPr marL="0" lvl="0" indent="0" algn="l" rtl="0">
              <a:spcBef>
                <a:spcPts val="0"/>
              </a:spcBef>
              <a:spcAft>
                <a:spcPts val="0"/>
              </a:spcAft>
              <a:buNone/>
            </a:pPr>
            <a:endParaRPr sz="1400" dirty="0">
              <a:solidFill>
                <a:schemeClr val="tx1"/>
              </a:solidFill>
              <a:latin typeface="Droid Sans"/>
              <a:ea typeface="Droid Sans"/>
              <a:cs typeface="Droid Sans"/>
              <a:sym typeface="Droid Sans"/>
            </a:endParaRPr>
          </a:p>
        </p:txBody>
      </p:sp>
      <p:pic>
        <p:nvPicPr>
          <p:cNvPr id="1030" name="Picture 6" descr="Cardiomegaly | Radiology Case | Radiopaedia.org">
            <a:extLst>
              <a:ext uri="{FF2B5EF4-FFF2-40B4-BE49-F238E27FC236}">
                <a16:creationId xmlns:a16="http://schemas.microsoft.com/office/drawing/2014/main" id="{FD90BADA-215D-1919-5EF6-A949E87DBB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522" y="1755828"/>
            <a:ext cx="1943086" cy="189969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ardiomegaly - Wikipedia">
            <a:extLst>
              <a:ext uri="{FF2B5EF4-FFF2-40B4-BE49-F238E27FC236}">
                <a16:creationId xmlns:a16="http://schemas.microsoft.com/office/drawing/2014/main" id="{CCD20DBA-47CC-ADB7-FA19-1167D83DF2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8900" y="1755826"/>
            <a:ext cx="2124034" cy="192338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Normal chest x-ray: Anatomy tutorial | Kenhub">
            <a:extLst>
              <a:ext uri="{FF2B5EF4-FFF2-40B4-BE49-F238E27FC236}">
                <a16:creationId xmlns:a16="http://schemas.microsoft.com/office/drawing/2014/main" id="{122BAE36-7CCB-DB70-C66B-C148C01B1B1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835" t="9537" r="6175" b="9996"/>
          <a:stretch/>
        </p:blipFill>
        <p:spPr bwMode="auto">
          <a:xfrm>
            <a:off x="6003736" y="1755827"/>
            <a:ext cx="2124034" cy="1920596"/>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AC0CE58C-61F7-14AE-4AD6-AFB4B832F7A6}"/>
              </a:ext>
            </a:extLst>
          </p:cNvPr>
          <p:cNvSpPr/>
          <p:nvPr/>
        </p:nvSpPr>
        <p:spPr>
          <a:xfrm>
            <a:off x="4707928" y="2175057"/>
            <a:ext cx="590357" cy="582208"/>
          </a:xfrm>
          <a:prstGeom prst="ellipse">
            <a:avLst/>
          </a:prstGeom>
          <a:noFill/>
          <a:ln w="254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4" name="Oval 3">
            <a:extLst>
              <a:ext uri="{FF2B5EF4-FFF2-40B4-BE49-F238E27FC236}">
                <a16:creationId xmlns:a16="http://schemas.microsoft.com/office/drawing/2014/main" id="{03E05682-47BD-BD11-72D8-EACAF22BFCA4}"/>
              </a:ext>
            </a:extLst>
          </p:cNvPr>
          <p:cNvSpPr/>
          <p:nvPr/>
        </p:nvSpPr>
        <p:spPr>
          <a:xfrm>
            <a:off x="7083163" y="2421055"/>
            <a:ext cx="590357" cy="582208"/>
          </a:xfrm>
          <a:prstGeom prst="ellipse">
            <a:avLst/>
          </a:prstGeom>
          <a:noFill/>
          <a:ln w="254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pic>
        <p:nvPicPr>
          <p:cNvPr id="5" name="Picture 4">
            <a:extLst>
              <a:ext uri="{FF2B5EF4-FFF2-40B4-BE49-F238E27FC236}">
                <a16:creationId xmlns:a16="http://schemas.microsoft.com/office/drawing/2014/main" id="{8559AE91-3BE5-D040-E736-CB5E04522869}"/>
              </a:ext>
            </a:extLst>
          </p:cNvPr>
          <p:cNvPicPr>
            <a:picLocks noChangeAspect="1"/>
          </p:cNvPicPr>
          <p:nvPr/>
        </p:nvPicPr>
        <p:blipFill>
          <a:blip r:embed="rId6">
            <a:duotone>
              <a:prstClr val="black"/>
              <a:schemeClr val="accent3">
                <a:tint val="45000"/>
                <a:satMod val="400000"/>
              </a:schemeClr>
            </a:duotone>
          </a:blip>
          <a:stretch>
            <a:fillRect/>
          </a:stretch>
        </p:blipFill>
        <p:spPr>
          <a:xfrm>
            <a:off x="780555" y="3517357"/>
            <a:ext cx="626164" cy="626164"/>
          </a:xfrm>
          <a:prstGeom prst="rect">
            <a:avLst/>
          </a:prstGeom>
        </p:spPr>
      </p:pic>
      <p:pic>
        <p:nvPicPr>
          <p:cNvPr id="9" name="Picture 8">
            <a:extLst>
              <a:ext uri="{FF2B5EF4-FFF2-40B4-BE49-F238E27FC236}">
                <a16:creationId xmlns:a16="http://schemas.microsoft.com/office/drawing/2014/main" id="{0735F740-9820-88C7-688E-9DBE2DAD47B2}"/>
              </a:ext>
            </a:extLst>
          </p:cNvPr>
          <p:cNvPicPr>
            <a:picLocks noChangeAspect="1"/>
          </p:cNvPicPr>
          <p:nvPr/>
        </p:nvPicPr>
        <p:blipFill>
          <a:blip r:embed="rId6">
            <a:duotone>
              <a:prstClr val="black"/>
              <a:schemeClr val="accent3">
                <a:tint val="45000"/>
                <a:satMod val="400000"/>
              </a:schemeClr>
            </a:duotone>
          </a:blip>
          <a:stretch>
            <a:fillRect/>
          </a:stretch>
        </p:blipFill>
        <p:spPr>
          <a:xfrm>
            <a:off x="3228938" y="3539578"/>
            <a:ext cx="626164" cy="626164"/>
          </a:xfrm>
          <a:prstGeom prst="rect">
            <a:avLst/>
          </a:prstGeom>
        </p:spPr>
      </p:pic>
      <p:sp>
        <p:nvSpPr>
          <p:cNvPr id="10" name="Google Shape;3922;p21">
            <a:extLst>
              <a:ext uri="{FF2B5EF4-FFF2-40B4-BE49-F238E27FC236}">
                <a16:creationId xmlns:a16="http://schemas.microsoft.com/office/drawing/2014/main" id="{B3B1DADA-D366-932C-7EEF-016A09F0D0D3}"/>
              </a:ext>
            </a:extLst>
          </p:cNvPr>
          <p:cNvSpPr txBox="1">
            <a:spLocks/>
          </p:cNvSpPr>
          <p:nvPr/>
        </p:nvSpPr>
        <p:spPr>
          <a:xfrm>
            <a:off x="3783547" y="3676423"/>
            <a:ext cx="1684271" cy="3616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0" indent="0" algn="ctr">
              <a:spcBef>
                <a:spcPts val="0"/>
              </a:spcBef>
              <a:buFont typeface="Titillium Web Light"/>
              <a:buNone/>
            </a:pPr>
            <a:r>
              <a:rPr lang="en-CA" sz="1400" dirty="0">
                <a:solidFill>
                  <a:schemeClr val="tx1"/>
                </a:solidFill>
                <a:latin typeface="Droid Sans"/>
                <a:ea typeface="Droid Sans"/>
                <a:cs typeface="Droid Sans"/>
                <a:sym typeface="Droid Sans"/>
              </a:rPr>
              <a:t>Cardiomegaly</a:t>
            </a:r>
          </a:p>
          <a:p>
            <a:pPr marL="0" indent="0">
              <a:spcBef>
                <a:spcPts val="0"/>
              </a:spcBef>
              <a:buFont typeface="Titillium Web Light"/>
              <a:buNone/>
            </a:pPr>
            <a:endParaRPr lang="en-CA" sz="1400" dirty="0">
              <a:solidFill>
                <a:schemeClr val="tx1"/>
              </a:solidFill>
              <a:latin typeface="Droid Sans"/>
              <a:ea typeface="Droid Sans"/>
              <a:cs typeface="Droid Sans"/>
              <a:sym typeface="Droid Sans"/>
            </a:endParaRPr>
          </a:p>
        </p:txBody>
      </p:sp>
      <p:pic>
        <p:nvPicPr>
          <p:cNvPr id="11" name="Picture 10">
            <a:extLst>
              <a:ext uri="{FF2B5EF4-FFF2-40B4-BE49-F238E27FC236}">
                <a16:creationId xmlns:a16="http://schemas.microsoft.com/office/drawing/2014/main" id="{9D0308A8-5B6E-ADF2-9CF9-237831A8A6F1}"/>
              </a:ext>
            </a:extLst>
          </p:cNvPr>
          <p:cNvPicPr>
            <a:picLocks noChangeAspect="1"/>
          </p:cNvPicPr>
          <p:nvPr/>
        </p:nvPicPr>
        <p:blipFill>
          <a:blip r:embed="rId6">
            <a:duotone>
              <a:prstClr val="black"/>
              <a:schemeClr val="accent3">
                <a:tint val="45000"/>
                <a:satMod val="400000"/>
              </a:schemeClr>
            </a:duotone>
          </a:blip>
          <a:stretch>
            <a:fillRect/>
          </a:stretch>
        </p:blipFill>
        <p:spPr>
          <a:xfrm>
            <a:off x="5844995" y="3531283"/>
            <a:ext cx="626164" cy="626164"/>
          </a:xfrm>
          <a:prstGeom prst="rect">
            <a:avLst/>
          </a:prstGeom>
        </p:spPr>
      </p:pic>
      <p:sp>
        <p:nvSpPr>
          <p:cNvPr id="12" name="Google Shape;3922;p21">
            <a:extLst>
              <a:ext uri="{FF2B5EF4-FFF2-40B4-BE49-F238E27FC236}">
                <a16:creationId xmlns:a16="http://schemas.microsoft.com/office/drawing/2014/main" id="{F35DEFDE-519D-889E-A6FB-CBFA994CBFCF}"/>
              </a:ext>
            </a:extLst>
          </p:cNvPr>
          <p:cNvSpPr txBox="1">
            <a:spLocks/>
          </p:cNvSpPr>
          <p:nvPr/>
        </p:nvSpPr>
        <p:spPr>
          <a:xfrm>
            <a:off x="6380926" y="3655525"/>
            <a:ext cx="1684271" cy="3616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0" indent="0" algn="ctr">
              <a:spcBef>
                <a:spcPts val="0"/>
              </a:spcBef>
              <a:buFont typeface="Titillium Web Light"/>
              <a:buNone/>
            </a:pPr>
            <a:r>
              <a:rPr lang="en-CA" sz="1400" dirty="0">
                <a:solidFill>
                  <a:schemeClr val="tx1"/>
                </a:solidFill>
                <a:latin typeface="Droid Sans"/>
                <a:ea typeface="Droid Sans"/>
                <a:cs typeface="Droid Sans"/>
                <a:sym typeface="Droid Sans"/>
              </a:rPr>
              <a:t>Normal</a:t>
            </a:r>
          </a:p>
          <a:p>
            <a:pPr marL="0" indent="0">
              <a:spcBef>
                <a:spcPts val="0"/>
              </a:spcBef>
              <a:buFont typeface="Titillium Web Light"/>
              <a:buNone/>
            </a:pPr>
            <a:endParaRPr lang="en-CA" sz="1400" dirty="0">
              <a:solidFill>
                <a:schemeClr val="tx1"/>
              </a:solidFill>
              <a:latin typeface="Droid Sans"/>
              <a:ea typeface="Droid Sans"/>
              <a:cs typeface="Droid Sans"/>
              <a:sym typeface="Droid Sans"/>
            </a:endParaRPr>
          </a:p>
        </p:txBody>
      </p:sp>
      <p:sp>
        <p:nvSpPr>
          <p:cNvPr id="18" name="Google Shape;3844;p14">
            <a:extLst>
              <a:ext uri="{FF2B5EF4-FFF2-40B4-BE49-F238E27FC236}">
                <a16:creationId xmlns:a16="http://schemas.microsoft.com/office/drawing/2014/main" id="{E31A9865-4B3C-2B59-3AFA-7C889813B3AA}"/>
              </a:ext>
            </a:extLst>
          </p:cNvPr>
          <p:cNvSpPr txBox="1">
            <a:spLocks noGrp="1"/>
          </p:cNvSpPr>
          <p:nvPr>
            <p:ph type="sldNum" idx="12"/>
          </p:nvPr>
        </p:nvSpPr>
        <p:spPr>
          <a:xfrm>
            <a:off x="8773886" y="4749900"/>
            <a:ext cx="370114"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200">
                <a:solidFill>
                  <a:schemeClr val="bg1"/>
                </a:solidFill>
                <a:latin typeface="Aptos" panose="020B0004020202020204" pitchFamily="34" charset="0"/>
              </a:rPr>
              <a:t>38</a:t>
            </a:fld>
            <a:endParaRPr sz="1200" dirty="0">
              <a:solidFill>
                <a:schemeClr val="bg1"/>
              </a:solidFill>
              <a:latin typeface="Aptos" panose="020B0004020202020204" pitchFamily="34" charset="0"/>
            </a:endParaRPr>
          </a:p>
        </p:txBody>
      </p:sp>
      <p:pic>
        <p:nvPicPr>
          <p:cNvPr id="14" name="Graphic 13" descr="Warning with solid fill">
            <a:extLst>
              <a:ext uri="{FF2B5EF4-FFF2-40B4-BE49-F238E27FC236}">
                <a16:creationId xmlns:a16="http://schemas.microsoft.com/office/drawing/2014/main" id="{3A2C3473-EF23-602B-12A0-6D1051F9D81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60941" y="246486"/>
            <a:ext cx="696671" cy="696671"/>
          </a:xfrm>
          <a:prstGeom prst="rect">
            <a:avLst/>
          </a:prstGeom>
        </p:spPr>
      </p:pic>
      <p:cxnSp>
        <p:nvCxnSpPr>
          <p:cNvPr id="15" name="Straight Arrow Connector 14">
            <a:extLst>
              <a:ext uri="{FF2B5EF4-FFF2-40B4-BE49-F238E27FC236}">
                <a16:creationId xmlns:a16="http://schemas.microsoft.com/office/drawing/2014/main" id="{8F1E044E-518C-1927-C2E5-3E216EF17949}"/>
              </a:ext>
            </a:extLst>
          </p:cNvPr>
          <p:cNvCxnSpPr>
            <a:cxnSpLocks/>
          </p:cNvCxnSpPr>
          <p:nvPr/>
        </p:nvCxnSpPr>
        <p:spPr>
          <a:xfrm>
            <a:off x="1074914" y="3303577"/>
            <a:ext cx="1633780" cy="0"/>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C549804-5D29-DC6E-AA3F-22CE8EDDA85F}"/>
              </a:ext>
            </a:extLst>
          </p:cNvPr>
          <p:cNvCxnSpPr>
            <a:cxnSpLocks/>
          </p:cNvCxnSpPr>
          <p:nvPr/>
        </p:nvCxnSpPr>
        <p:spPr>
          <a:xfrm>
            <a:off x="1423971" y="2925625"/>
            <a:ext cx="1076075" cy="0"/>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890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99">
          <a:extLst>
            <a:ext uri="{FF2B5EF4-FFF2-40B4-BE49-F238E27FC236}">
              <a16:creationId xmlns:a16="http://schemas.microsoft.com/office/drawing/2014/main" id="{D860B628-C5EE-3B25-BEA2-D4D59917B60A}"/>
            </a:ext>
          </a:extLst>
        </p:cNvPr>
        <p:cNvGrpSpPr/>
        <p:nvPr/>
      </p:nvGrpSpPr>
      <p:grpSpPr>
        <a:xfrm>
          <a:off x="0" y="0"/>
          <a:ext cx="0" cy="0"/>
          <a:chOff x="0" y="0"/>
          <a:chExt cx="0" cy="0"/>
        </a:xfrm>
      </p:grpSpPr>
      <p:sp>
        <p:nvSpPr>
          <p:cNvPr id="3900" name="Google Shape;3900;p20">
            <a:extLst>
              <a:ext uri="{FF2B5EF4-FFF2-40B4-BE49-F238E27FC236}">
                <a16:creationId xmlns:a16="http://schemas.microsoft.com/office/drawing/2014/main" id="{37D5260B-2C4A-23DA-D486-4C622C80FE4D}"/>
              </a:ext>
            </a:extLst>
          </p:cNvPr>
          <p:cNvSpPr txBox="1">
            <a:spLocks noGrp="1"/>
          </p:cNvSpPr>
          <p:nvPr>
            <p:ph type="title"/>
          </p:nvPr>
        </p:nvSpPr>
        <p:spPr>
          <a:xfrm>
            <a:off x="457579" y="309311"/>
            <a:ext cx="8441492" cy="85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b="1" dirty="0">
                <a:latin typeface="Aptos" panose="020B0004020202020204" pitchFamily="34" charset="0"/>
              </a:rPr>
              <a:t>ALGORITHMIC BIASES: DATASET SHIFT</a:t>
            </a:r>
            <a:endParaRPr b="1" dirty="0">
              <a:latin typeface="Aptos" panose="020B0004020202020204" pitchFamily="34" charset="0"/>
            </a:endParaRPr>
          </a:p>
        </p:txBody>
      </p:sp>
      <p:sp>
        <p:nvSpPr>
          <p:cNvPr id="9" name="Google Shape;3844;p14">
            <a:extLst>
              <a:ext uri="{FF2B5EF4-FFF2-40B4-BE49-F238E27FC236}">
                <a16:creationId xmlns:a16="http://schemas.microsoft.com/office/drawing/2014/main" id="{F2ED2C1A-2813-5446-9581-10306411F4F8}"/>
              </a:ext>
            </a:extLst>
          </p:cNvPr>
          <p:cNvSpPr txBox="1">
            <a:spLocks noGrp="1"/>
          </p:cNvSpPr>
          <p:nvPr>
            <p:ph type="sldNum" idx="12"/>
          </p:nvPr>
        </p:nvSpPr>
        <p:spPr>
          <a:xfrm>
            <a:off x="8773886" y="4749900"/>
            <a:ext cx="370114"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200">
                <a:solidFill>
                  <a:schemeClr val="bg1"/>
                </a:solidFill>
                <a:latin typeface="Aptos" panose="020B0004020202020204" pitchFamily="34" charset="0"/>
              </a:rPr>
              <a:t>39</a:t>
            </a:fld>
            <a:endParaRPr sz="1200" dirty="0">
              <a:solidFill>
                <a:schemeClr val="bg1"/>
              </a:solidFill>
              <a:latin typeface="Aptos" panose="020B0004020202020204" pitchFamily="34" charset="0"/>
            </a:endParaRPr>
          </a:p>
        </p:txBody>
      </p:sp>
      <p:sp>
        <p:nvSpPr>
          <p:cNvPr id="4" name="Google Shape;3901;p20">
            <a:extLst>
              <a:ext uri="{FF2B5EF4-FFF2-40B4-BE49-F238E27FC236}">
                <a16:creationId xmlns:a16="http://schemas.microsoft.com/office/drawing/2014/main" id="{B5C236A1-8E6A-A325-B49C-F4CC923D6A33}"/>
              </a:ext>
            </a:extLst>
          </p:cNvPr>
          <p:cNvSpPr txBox="1">
            <a:spLocks/>
          </p:cNvSpPr>
          <p:nvPr/>
        </p:nvSpPr>
        <p:spPr>
          <a:xfrm>
            <a:off x="457579" y="1274463"/>
            <a:ext cx="6953314" cy="986073"/>
          </a:xfrm>
          <a:prstGeom prst="rect">
            <a:avLst/>
          </a:prstGeom>
        </p:spPr>
        <p:txBody>
          <a:bodyPr spcFirstLastPara="1" vert="horz" wrap="square" lIns="91425" tIns="91425" rIns="91425" bIns="91425" rtlCol="0" anchor="t" anchorCtr="0">
            <a:noAutofit/>
          </a:bodyPr>
          <a:lstStyle>
            <a:lvl1pPr marL="457200" lvl="0" indent="-381000" algn="l" defTabSz="685800" rtl="0" eaLnBrk="1" latinLnBrk="0" hangingPunct="1">
              <a:lnSpc>
                <a:spcPct val="90000"/>
              </a:lnSpc>
              <a:spcBef>
                <a:spcPts val="600"/>
              </a:spcBef>
              <a:spcAft>
                <a:spcPts val="0"/>
              </a:spcAft>
              <a:buSzPts val="2400"/>
              <a:buFont typeface="Arial" panose="020B0604020202020204" pitchFamily="34" charset="0"/>
              <a:buChar char="▪"/>
              <a:defRPr sz="2100" kern="1200">
                <a:solidFill>
                  <a:schemeClr val="tx1"/>
                </a:solidFill>
                <a:latin typeface="+mn-lt"/>
                <a:ea typeface="+mn-ea"/>
                <a:cs typeface="+mn-cs"/>
              </a:defRPr>
            </a:lvl1pPr>
            <a:lvl2pPr marL="914400" lvl="1" indent="-381000" algn="l" defTabSz="685800" rtl="0" eaLnBrk="1" latinLnBrk="0" hangingPunct="1">
              <a:lnSpc>
                <a:spcPct val="90000"/>
              </a:lnSpc>
              <a:spcBef>
                <a:spcPts val="0"/>
              </a:spcBef>
              <a:spcAft>
                <a:spcPts val="0"/>
              </a:spcAft>
              <a:buSzPts val="2400"/>
              <a:buFont typeface="Arial" panose="020B0604020202020204" pitchFamily="34" charset="0"/>
              <a:buChar char="▫"/>
              <a:defRPr sz="1800" kern="1200">
                <a:solidFill>
                  <a:schemeClr val="tx1"/>
                </a:solidFill>
                <a:latin typeface="+mn-lt"/>
                <a:ea typeface="+mn-ea"/>
                <a:cs typeface="+mn-cs"/>
              </a:defRPr>
            </a:lvl2pPr>
            <a:lvl3pPr marL="1371600" lvl="2" indent="-381000" algn="l" defTabSz="685800" rtl="0" eaLnBrk="1" latinLnBrk="0" hangingPunct="1">
              <a:lnSpc>
                <a:spcPct val="90000"/>
              </a:lnSpc>
              <a:spcBef>
                <a:spcPts val="0"/>
              </a:spcBef>
              <a:spcAft>
                <a:spcPts val="0"/>
              </a:spcAft>
              <a:buSzPts val="2400"/>
              <a:buFont typeface="Arial" panose="020B0604020202020204" pitchFamily="34" charset="0"/>
              <a:buChar char="▫"/>
              <a:defRPr sz="1500" kern="1200">
                <a:solidFill>
                  <a:schemeClr val="tx1"/>
                </a:solidFill>
                <a:latin typeface="+mn-lt"/>
                <a:ea typeface="+mn-ea"/>
                <a:cs typeface="+mn-cs"/>
              </a:defRPr>
            </a:lvl3pPr>
            <a:lvl4pPr marL="1828800" lvl="3"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4pPr>
            <a:lvl5pPr marL="2286000" lvl="4"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5pPr>
            <a:lvl6pPr marL="2743200" lvl="5"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6pPr>
            <a:lvl7pPr marL="3200400" lvl="6"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7pPr>
            <a:lvl8pPr marL="3657600" lvl="7"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8pPr>
            <a:lvl9pPr marL="4114800" lvl="8" indent="-381000" algn="l" defTabSz="685800" rtl="0" eaLnBrk="1" latinLnBrk="0" hangingPunct="1">
              <a:lnSpc>
                <a:spcPct val="90000"/>
              </a:lnSpc>
              <a:spcBef>
                <a:spcPts val="0"/>
              </a:spcBef>
              <a:spcAft>
                <a:spcPts val="0"/>
              </a:spcAft>
              <a:buSzPts val="2400"/>
              <a:buFont typeface="Arial" panose="020B0604020202020204" pitchFamily="34" charset="0"/>
              <a:buChar char="■"/>
              <a:defRPr sz="1350" kern="1200">
                <a:solidFill>
                  <a:schemeClr val="tx1"/>
                </a:solidFill>
                <a:latin typeface="+mn-lt"/>
                <a:ea typeface="+mn-ea"/>
                <a:cs typeface="+mn-cs"/>
              </a:defRPr>
            </a:lvl9pPr>
          </a:lstStyle>
          <a:p>
            <a:pPr marL="76200" indent="0">
              <a:spcBef>
                <a:spcPts val="1000"/>
              </a:spcBef>
              <a:buFont typeface="Arial" panose="020B0604020202020204" pitchFamily="34" charset="0"/>
              <a:buNone/>
            </a:pPr>
            <a:r>
              <a:rPr lang="en-CA" sz="2200" b="1" dirty="0"/>
              <a:t>What can change in data that is input into models? </a:t>
            </a:r>
            <a:endParaRPr lang="en-CA" sz="2200" dirty="0"/>
          </a:p>
        </p:txBody>
      </p:sp>
      <p:sp>
        <p:nvSpPr>
          <p:cNvPr id="3" name="Google Shape;3901;p20">
            <a:extLst>
              <a:ext uri="{FF2B5EF4-FFF2-40B4-BE49-F238E27FC236}">
                <a16:creationId xmlns:a16="http://schemas.microsoft.com/office/drawing/2014/main" id="{97BC79DD-72C1-9C21-5DE1-C850B4A08045}"/>
              </a:ext>
            </a:extLst>
          </p:cNvPr>
          <p:cNvSpPr txBox="1">
            <a:spLocks noGrp="1"/>
          </p:cNvSpPr>
          <p:nvPr>
            <p:ph type="body" idx="1"/>
          </p:nvPr>
        </p:nvSpPr>
        <p:spPr>
          <a:xfrm>
            <a:off x="532945" y="1760558"/>
            <a:ext cx="8240941" cy="1122407"/>
          </a:xfrm>
          <a:prstGeom prst="rect">
            <a:avLst/>
          </a:prstGeom>
        </p:spPr>
        <p:txBody>
          <a:bodyPr spcFirstLastPara="1" wrap="square" lIns="91425" tIns="91425" rIns="91425" bIns="91425" anchor="t" anchorCtr="0">
            <a:noAutofit/>
          </a:bodyPr>
          <a:lstStyle/>
          <a:p>
            <a:pPr>
              <a:spcBef>
                <a:spcPts val="1000"/>
              </a:spcBef>
              <a:buFont typeface="Wingdings" pitchFamily="2" charset="2"/>
              <a:buChar char="§"/>
            </a:pPr>
            <a:r>
              <a:rPr lang="en-CA" dirty="0">
                <a:latin typeface="Aptos" panose="020B0004020202020204" pitchFamily="34" charset="0"/>
              </a:rPr>
              <a:t>New event / diseases (e.g., COVID) </a:t>
            </a:r>
          </a:p>
          <a:p>
            <a:pPr>
              <a:spcBef>
                <a:spcPts val="1000"/>
              </a:spcBef>
              <a:buFont typeface="Wingdings" pitchFamily="2" charset="2"/>
              <a:buChar char="§"/>
            </a:pPr>
            <a:r>
              <a:rPr lang="en-CA" dirty="0">
                <a:latin typeface="Aptos" panose="020B0004020202020204" pitchFamily="34" charset="0"/>
              </a:rPr>
              <a:t>Changes in disease classification and procedures for treatment </a:t>
            </a:r>
          </a:p>
          <a:p>
            <a:pPr>
              <a:spcBef>
                <a:spcPts val="1000"/>
              </a:spcBef>
              <a:buFont typeface="Wingdings" pitchFamily="2" charset="2"/>
              <a:buChar char="§"/>
            </a:pPr>
            <a:r>
              <a:rPr lang="en-CA" dirty="0">
                <a:latin typeface="Aptos" panose="020B0004020202020204" pitchFamily="34" charset="0"/>
              </a:rPr>
              <a:t>Changes to data collection process (e.g., automated vitals recording vs. prn)</a:t>
            </a:r>
          </a:p>
        </p:txBody>
      </p:sp>
    </p:spTree>
    <p:extLst>
      <p:ext uri="{BB962C8B-B14F-4D97-AF65-F5344CB8AC3E}">
        <p14:creationId xmlns:p14="http://schemas.microsoft.com/office/powerpoint/2010/main" val="3121453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83"/>
        <p:cNvGrpSpPr/>
        <p:nvPr/>
      </p:nvGrpSpPr>
      <p:grpSpPr>
        <a:xfrm>
          <a:off x="0" y="0"/>
          <a:ext cx="0" cy="0"/>
          <a:chOff x="0" y="0"/>
          <a:chExt cx="0" cy="0"/>
        </a:xfrm>
      </p:grpSpPr>
      <p:sp>
        <p:nvSpPr>
          <p:cNvPr id="3884" name="Google Shape;3884;p18"/>
          <p:cNvSpPr txBox="1">
            <a:spLocks noGrp="1"/>
          </p:cNvSpPr>
          <p:nvPr>
            <p:ph type="ctrTitle"/>
          </p:nvPr>
        </p:nvSpPr>
        <p:spPr>
          <a:xfrm>
            <a:off x="1306285" y="2195721"/>
            <a:ext cx="4741405" cy="1159800"/>
          </a:xfrm>
          <a:prstGeom prst="rect">
            <a:avLst/>
          </a:prstGeom>
        </p:spPr>
        <p:txBody>
          <a:bodyPr spcFirstLastPara="1" wrap="square" lIns="91425" tIns="91425" rIns="91425" bIns="91425" anchor="b" anchorCtr="0">
            <a:noAutofit/>
          </a:bodyPr>
          <a:lstStyle/>
          <a:p>
            <a:pPr lvl="0" algn="l" rtl="0">
              <a:spcBef>
                <a:spcPts val="0"/>
              </a:spcBef>
              <a:spcAft>
                <a:spcPts val="0"/>
              </a:spcAft>
              <a:buSzPts val="4800"/>
            </a:pPr>
            <a:r>
              <a:rPr lang="en-CA" b="1" dirty="0">
                <a:latin typeface="Aptos" panose="020B0004020202020204" pitchFamily="34" charset="0"/>
              </a:rPr>
              <a:t>Who has heard of AI/ML? </a:t>
            </a:r>
            <a:endParaRPr b="1" dirty="0">
              <a:latin typeface="Aptos" panose="020B0004020202020204" pitchFamily="34" charset="0"/>
            </a:endParaRPr>
          </a:p>
        </p:txBody>
      </p:sp>
      <p:sp>
        <p:nvSpPr>
          <p:cNvPr id="5" name="Oval 4">
            <a:extLst>
              <a:ext uri="{FF2B5EF4-FFF2-40B4-BE49-F238E27FC236}">
                <a16:creationId xmlns:a16="http://schemas.microsoft.com/office/drawing/2014/main" id="{ED14CABE-19C3-313F-FA5C-B78B5F2F80F6}"/>
              </a:ext>
            </a:extLst>
          </p:cNvPr>
          <p:cNvSpPr/>
          <p:nvPr/>
        </p:nvSpPr>
        <p:spPr>
          <a:xfrm>
            <a:off x="365881" y="2090058"/>
            <a:ext cx="819824" cy="813916"/>
          </a:xfrm>
          <a:prstGeom prst="ellipse">
            <a:avLst/>
          </a:prstGeom>
          <a:solidFill>
            <a:srgbClr val="00295C"/>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CA" sz="2400" b="1" dirty="0">
                <a:latin typeface="Aptos" panose="020B0004020202020204" pitchFamily="34" charset="0"/>
              </a:rPr>
              <a:t>Q1</a:t>
            </a:r>
            <a:endParaRPr lang="en-CA" sz="1200" b="1" dirty="0">
              <a:latin typeface="Aptos" panose="020B0004020202020204" pitchFamily="34" charset="0"/>
            </a:endParaRPr>
          </a:p>
        </p:txBody>
      </p:sp>
      <p:sp>
        <p:nvSpPr>
          <p:cNvPr id="4" name="Google Shape;3844;p14">
            <a:extLst>
              <a:ext uri="{FF2B5EF4-FFF2-40B4-BE49-F238E27FC236}">
                <a16:creationId xmlns:a16="http://schemas.microsoft.com/office/drawing/2014/main" id="{13726CFC-9C8E-F2DA-95D0-2D81780A71D9}"/>
              </a:ext>
            </a:extLst>
          </p:cNvPr>
          <p:cNvSpPr txBox="1">
            <a:spLocks/>
          </p:cNvSpPr>
          <p:nvPr/>
        </p:nvSpPr>
        <p:spPr>
          <a:xfrm>
            <a:off x="8773886" y="4749900"/>
            <a:ext cx="370114" cy="393600"/>
          </a:xfrm>
          <a:prstGeom prst="rect">
            <a:avLst/>
          </a:prstGeom>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0000000-1234-1234-1234-123412341234}" type="slidenum">
              <a:rPr lang="en" sz="1200" smtClean="0">
                <a:solidFill>
                  <a:schemeClr val="bg1"/>
                </a:solidFill>
                <a:latin typeface="Aptos" panose="020B0004020202020204" pitchFamily="34" charset="0"/>
              </a:rPr>
              <a:pPr/>
              <a:t>4</a:t>
            </a:fld>
            <a:endParaRPr lang="en" sz="1200" dirty="0">
              <a:solidFill>
                <a:schemeClr val="bg1"/>
              </a:solidFill>
              <a:latin typeface="Aptos" panose="020B00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99">
          <a:extLst>
            <a:ext uri="{FF2B5EF4-FFF2-40B4-BE49-F238E27FC236}">
              <a16:creationId xmlns:a16="http://schemas.microsoft.com/office/drawing/2014/main" id="{7342EDDD-F573-BA88-0A33-2D8748276535}"/>
            </a:ext>
          </a:extLst>
        </p:cNvPr>
        <p:cNvGrpSpPr/>
        <p:nvPr/>
      </p:nvGrpSpPr>
      <p:grpSpPr>
        <a:xfrm>
          <a:off x="0" y="0"/>
          <a:ext cx="0" cy="0"/>
          <a:chOff x="0" y="0"/>
          <a:chExt cx="0" cy="0"/>
        </a:xfrm>
      </p:grpSpPr>
      <p:sp>
        <p:nvSpPr>
          <p:cNvPr id="3900" name="Google Shape;3900;p20">
            <a:extLst>
              <a:ext uri="{FF2B5EF4-FFF2-40B4-BE49-F238E27FC236}">
                <a16:creationId xmlns:a16="http://schemas.microsoft.com/office/drawing/2014/main" id="{1887E7BD-1744-3FE8-DEEF-5E5907D34886}"/>
              </a:ext>
            </a:extLst>
          </p:cNvPr>
          <p:cNvSpPr txBox="1">
            <a:spLocks noGrp="1"/>
          </p:cNvSpPr>
          <p:nvPr>
            <p:ph type="title"/>
          </p:nvPr>
        </p:nvSpPr>
        <p:spPr>
          <a:xfrm>
            <a:off x="532945" y="455168"/>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latin typeface="Aptos" panose="020B0004020202020204" pitchFamily="34" charset="0"/>
              </a:rPr>
              <a:t>HOW TO LEVERAGE AI</a:t>
            </a:r>
            <a:endParaRPr b="1" dirty="0">
              <a:latin typeface="Aptos" panose="020B0004020202020204" pitchFamily="34" charset="0"/>
            </a:endParaRPr>
          </a:p>
        </p:txBody>
      </p:sp>
      <p:sp>
        <p:nvSpPr>
          <p:cNvPr id="3901" name="Google Shape;3901;p20">
            <a:extLst>
              <a:ext uri="{FF2B5EF4-FFF2-40B4-BE49-F238E27FC236}">
                <a16:creationId xmlns:a16="http://schemas.microsoft.com/office/drawing/2014/main" id="{9E7C5564-D768-0E9E-C0E4-1B7819E431B7}"/>
              </a:ext>
            </a:extLst>
          </p:cNvPr>
          <p:cNvSpPr txBox="1">
            <a:spLocks noGrp="1"/>
          </p:cNvSpPr>
          <p:nvPr>
            <p:ph type="body" idx="1"/>
          </p:nvPr>
        </p:nvSpPr>
        <p:spPr>
          <a:xfrm>
            <a:off x="532944" y="1449343"/>
            <a:ext cx="8240941" cy="1122407"/>
          </a:xfrm>
          <a:prstGeom prst="rect">
            <a:avLst/>
          </a:prstGeom>
        </p:spPr>
        <p:txBody>
          <a:bodyPr spcFirstLastPara="1" wrap="square" lIns="91425" tIns="91425" rIns="91425" bIns="91425" anchor="t" anchorCtr="0">
            <a:noAutofit/>
          </a:bodyPr>
          <a:lstStyle/>
          <a:p>
            <a:pPr lvl="0" algn="l" rtl="0">
              <a:spcBef>
                <a:spcPts val="1000"/>
              </a:spcBef>
              <a:spcAft>
                <a:spcPts val="0"/>
              </a:spcAft>
              <a:buSzPts val="2400"/>
              <a:buFont typeface="Wingdings" pitchFamily="2" charset="2"/>
              <a:buChar char="§"/>
            </a:pPr>
            <a:r>
              <a:rPr lang="en-CA" sz="2400" dirty="0"/>
              <a:t>Recognize the model as good quality (APPRAISE-AI)</a:t>
            </a:r>
          </a:p>
          <a:p>
            <a:pPr lvl="0" algn="l" rtl="0">
              <a:spcBef>
                <a:spcPts val="1000"/>
              </a:spcBef>
              <a:spcAft>
                <a:spcPts val="0"/>
              </a:spcAft>
              <a:buSzPts val="2400"/>
              <a:buFont typeface="Wingdings" pitchFamily="2" charset="2"/>
              <a:buChar char="§"/>
            </a:pPr>
            <a:r>
              <a:rPr lang="en-CA" sz="2400" dirty="0"/>
              <a:t>Determine if appropriate to patient (data / clinical scenario)</a:t>
            </a:r>
          </a:p>
          <a:p>
            <a:pPr lvl="0" algn="l" rtl="0">
              <a:spcBef>
                <a:spcPts val="1000"/>
              </a:spcBef>
              <a:spcAft>
                <a:spcPts val="0"/>
              </a:spcAft>
              <a:buSzPts val="2400"/>
              <a:buFont typeface="Wingdings" pitchFamily="2" charset="2"/>
              <a:buChar char="§"/>
            </a:pPr>
            <a:r>
              <a:rPr lang="en-CA" sz="2400" dirty="0"/>
              <a:t>Interpret the results</a:t>
            </a:r>
          </a:p>
          <a:p>
            <a:pPr lvl="0" algn="l" rtl="0">
              <a:spcBef>
                <a:spcPts val="1000"/>
              </a:spcBef>
              <a:spcAft>
                <a:spcPts val="0"/>
              </a:spcAft>
              <a:buSzPts val="2400"/>
              <a:buFont typeface="Wingdings" pitchFamily="2" charset="2"/>
              <a:buChar char="§"/>
            </a:pPr>
            <a:r>
              <a:rPr lang="en-CA" sz="2400" dirty="0"/>
              <a:t>Identify appropriate next steps </a:t>
            </a:r>
          </a:p>
          <a:p>
            <a:pPr lvl="0" algn="l" rtl="0">
              <a:spcBef>
                <a:spcPts val="1000"/>
              </a:spcBef>
              <a:spcAft>
                <a:spcPts val="0"/>
              </a:spcAft>
              <a:buSzPts val="2400"/>
              <a:buFont typeface="Wingdings" pitchFamily="2" charset="2"/>
              <a:buChar char="§"/>
            </a:pPr>
            <a:endParaRPr lang="en-CA" sz="2000" dirty="0"/>
          </a:p>
        </p:txBody>
      </p:sp>
      <p:sp>
        <p:nvSpPr>
          <p:cNvPr id="7" name="Google Shape;3844;p14">
            <a:extLst>
              <a:ext uri="{FF2B5EF4-FFF2-40B4-BE49-F238E27FC236}">
                <a16:creationId xmlns:a16="http://schemas.microsoft.com/office/drawing/2014/main" id="{E2D6075F-DEBD-2675-3278-E1A493D6A429}"/>
              </a:ext>
            </a:extLst>
          </p:cNvPr>
          <p:cNvSpPr txBox="1">
            <a:spLocks noGrp="1"/>
          </p:cNvSpPr>
          <p:nvPr>
            <p:ph type="sldNum" idx="12"/>
          </p:nvPr>
        </p:nvSpPr>
        <p:spPr>
          <a:xfrm>
            <a:off x="8773886" y="4749900"/>
            <a:ext cx="370114"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200">
                <a:solidFill>
                  <a:schemeClr val="bg1"/>
                </a:solidFill>
                <a:latin typeface="Aptos" panose="020B0004020202020204" pitchFamily="34" charset="0"/>
              </a:rPr>
              <a:t>40</a:t>
            </a:fld>
            <a:endParaRPr sz="1200" dirty="0">
              <a:solidFill>
                <a:schemeClr val="bg1"/>
              </a:solidFill>
              <a:latin typeface="Aptos" panose="020B0004020202020204" pitchFamily="34" charset="0"/>
            </a:endParaRPr>
          </a:p>
        </p:txBody>
      </p:sp>
    </p:spTree>
    <p:extLst>
      <p:ext uri="{BB962C8B-B14F-4D97-AF65-F5344CB8AC3E}">
        <p14:creationId xmlns:p14="http://schemas.microsoft.com/office/powerpoint/2010/main" val="522418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0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0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0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0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1"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22"/>
        <p:cNvGrpSpPr/>
        <p:nvPr/>
      </p:nvGrpSpPr>
      <p:grpSpPr>
        <a:xfrm>
          <a:off x="0" y="0"/>
          <a:ext cx="0" cy="0"/>
          <a:chOff x="0" y="0"/>
          <a:chExt cx="0" cy="0"/>
        </a:xfrm>
      </p:grpSpPr>
      <p:sp>
        <p:nvSpPr>
          <p:cNvPr id="2" name="Rectangle 1">
            <a:extLst>
              <a:ext uri="{FF2B5EF4-FFF2-40B4-BE49-F238E27FC236}">
                <a16:creationId xmlns:a16="http://schemas.microsoft.com/office/drawing/2014/main" id="{4A5CA503-4C4B-8281-7722-A7C1A472433B}"/>
              </a:ext>
            </a:extLst>
          </p:cNvPr>
          <p:cNvSpPr/>
          <p:nvPr/>
        </p:nvSpPr>
        <p:spPr>
          <a:xfrm>
            <a:off x="-80682" y="-71718"/>
            <a:ext cx="9224682" cy="521521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023" name="Google Shape;4023;p27"/>
          <p:cNvSpPr txBox="1">
            <a:spLocks noGrp="1"/>
          </p:cNvSpPr>
          <p:nvPr>
            <p:ph type="body" idx="1"/>
          </p:nvPr>
        </p:nvSpPr>
        <p:spPr>
          <a:xfrm>
            <a:off x="551048" y="2194700"/>
            <a:ext cx="7418669" cy="2601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4600" b="1" i="0" dirty="0">
                <a:latin typeface="Titillium Web"/>
                <a:ea typeface="Titillium Web"/>
                <a:cs typeface="Titillium Web"/>
                <a:sym typeface="Titillium Web"/>
              </a:rPr>
              <a:t>6. DEPLOYING AI TO CLINICAL SETTINGS </a:t>
            </a:r>
          </a:p>
          <a:p>
            <a:pPr marL="0" lvl="0" indent="0" algn="l" rtl="0">
              <a:spcBef>
                <a:spcPts val="600"/>
              </a:spcBef>
              <a:spcAft>
                <a:spcPts val="0"/>
              </a:spcAft>
              <a:buNone/>
            </a:pPr>
            <a:r>
              <a:rPr lang="en" sz="2800" i="0" dirty="0">
                <a:latin typeface="Aptos" panose="020B0004020202020204" pitchFamily="34" charset="0"/>
              </a:rPr>
              <a:t>How does AI become clinical? What do I need to consider in using a model clin</a:t>
            </a:r>
            <a:r>
              <a:rPr lang="en-CA" sz="2800" i="0" dirty="0">
                <a:latin typeface="Aptos" panose="020B0004020202020204" pitchFamily="34" charset="0"/>
              </a:rPr>
              <a:t>ic</a:t>
            </a:r>
            <a:r>
              <a:rPr lang="en" sz="2800" i="0" dirty="0">
                <a:latin typeface="Aptos" panose="020B0004020202020204" pitchFamily="34" charset="0"/>
              </a:rPr>
              <a:t>ally? </a:t>
            </a:r>
            <a:endParaRPr sz="2800" i="0" dirty="0">
              <a:latin typeface="Aptos" panose="020B0004020202020204" pitchFamily="34" charset="0"/>
            </a:endParaRPr>
          </a:p>
        </p:txBody>
      </p:sp>
      <p:sp>
        <p:nvSpPr>
          <p:cNvPr id="4024" name="Google Shape;4024;p2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41</a:t>
            </a:fld>
            <a:endParaRPr dirty="0"/>
          </a:p>
        </p:txBody>
      </p:sp>
    </p:spTree>
    <p:extLst>
      <p:ext uri="{BB962C8B-B14F-4D97-AF65-F5344CB8AC3E}">
        <p14:creationId xmlns:p14="http://schemas.microsoft.com/office/powerpoint/2010/main" val="40386017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56"/>
        <p:cNvGrpSpPr/>
        <p:nvPr/>
      </p:nvGrpSpPr>
      <p:grpSpPr>
        <a:xfrm>
          <a:off x="0" y="0"/>
          <a:ext cx="0" cy="0"/>
          <a:chOff x="0" y="0"/>
          <a:chExt cx="0" cy="0"/>
        </a:xfrm>
      </p:grpSpPr>
      <p:sp>
        <p:nvSpPr>
          <p:cNvPr id="2" name="Rounded Rectangle 1">
            <a:extLst>
              <a:ext uri="{FF2B5EF4-FFF2-40B4-BE49-F238E27FC236}">
                <a16:creationId xmlns:a16="http://schemas.microsoft.com/office/drawing/2014/main" id="{A549F9C9-2A03-3BEC-F5D9-2FB668A7F3F2}"/>
              </a:ext>
            </a:extLst>
          </p:cNvPr>
          <p:cNvSpPr/>
          <p:nvPr/>
        </p:nvSpPr>
        <p:spPr>
          <a:xfrm>
            <a:off x="322183" y="3011421"/>
            <a:ext cx="1858899" cy="131481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957" name="Google Shape;3957;p24"/>
          <p:cNvSpPr txBox="1">
            <a:spLocks noGrp="1"/>
          </p:cNvSpPr>
          <p:nvPr>
            <p:ph type="title"/>
          </p:nvPr>
        </p:nvSpPr>
        <p:spPr>
          <a:xfrm>
            <a:off x="655237" y="43034"/>
            <a:ext cx="7570023"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500" b="1" dirty="0">
                <a:latin typeface="Aptos" panose="020B0004020202020204" pitchFamily="34" charset="0"/>
              </a:rPr>
              <a:t>HOW DOES ML BECOME CLINICAL?</a:t>
            </a:r>
            <a:endParaRPr sz="3500" b="1" dirty="0">
              <a:latin typeface="Aptos" panose="020B0004020202020204" pitchFamily="34" charset="0"/>
            </a:endParaRPr>
          </a:p>
        </p:txBody>
      </p:sp>
      <p:sp>
        <p:nvSpPr>
          <p:cNvPr id="6" name="Google Shape;3844;p14">
            <a:extLst>
              <a:ext uri="{FF2B5EF4-FFF2-40B4-BE49-F238E27FC236}">
                <a16:creationId xmlns:a16="http://schemas.microsoft.com/office/drawing/2014/main" id="{5360428C-D932-1D4C-0620-5C490E04C313}"/>
              </a:ext>
            </a:extLst>
          </p:cNvPr>
          <p:cNvSpPr txBox="1">
            <a:spLocks noGrp="1"/>
          </p:cNvSpPr>
          <p:nvPr>
            <p:ph type="sldNum" idx="12"/>
          </p:nvPr>
        </p:nvSpPr>
        <p:spPr>
          <a:xfrm>
            <a:off x="8773886" y="4749900"/>
            <a:ext cx="370114"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200">
                <a:solidFill>
                  <a:schemeClr val="bg1"/>
                </a:solidFill>
                <a:latin typeface="Aptos" panose="020B0004020202020204" pitchFamily="34" charset="0"/>
              </a:rPr>
              <a:t>42</a:t>
            </a:fld>
            <a:endParaRPr sz="1200" dirty="0">
              <a:solidFill>
                <a:schemeClr val="bg1"/>
              </a:solidFill>
              <a:latin typeface="Aptos" panose="020B0004020202020204" pitchFamily="34" charset="0"/>
            </a:endParaRPr>
          </a:p>
        </p:txBody>
      </p:sp>
      <p:pic>
        <p:nvPicPr>
          <p:cNvPr id="4" name="Graphic 3" descr="Inpatient with solid fill">
            <a:extLst>
              <a:ext uri="{FF2B5EF4-FFF2-40B4-BE49-F238E27FC236}">
                <a16:creationId xmlns:a16="http://schemas.microsoft.com/office/drawing/2014/main" id="{CFB5131A-E656-1E9E-840C-BF7644A8D1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56138" y="3170702"/>
            <a:ext cx="914400" cy="914400"/>
          </a:xfrm>
          <a:prstGeom prst="rect">
            <a:avLst/>
          </a:prstGeom>
        </p:spPr>
      </p:pic>
      <p:pic>
        <p:nvPicPr>
          <p:cNvPr id="9" name="Graphic 8" descr="Medical with solid fill">
            <a:extLst>
              <a:ext uri="{FF2B5EF4-FFF2-40B4-BE49-F238E27FC236}">
                <a16:creationId xmlns:a16="http://schemas.microsoft.com/office/drawing/2014/main" id="{96FEB208-8B0F-38D5-3144-7414162F00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74059" y="1308088"/>
            <a:ext cx="395140" cy="395140"/>
          </a:xfrm>
          <a:prstGeom prst="rect">
            <a:avLst/>
          </a:prstGeom>
        </p:spPr>
      </p:pic>
      <p:pic>
        <p:nvPicPr>
          <p:cNvPr id="13" name="Graphic 12" descr="Illustrator with solid fill">
            <a:extLst>
              <a:ext uri="{FF2B5EF4-FFF2-40B4-BE49-F238E27FC236}">
                <a16:creationId xmlns:a16="http://schemas.microsoft.com/office/drawing/2014/main" id="{1C2B587A-5200-56E1-EA65-E7B92D10EF7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42129" y="3119081"/>
            <a:ext cx="914400" cy="914400"/>
          </a:xfrm>
          <a:prstGeom prst="rect">
            <a:avLst/>
          </a:prstGeom>
        </p:spPr>
      </p:pic>
      <p:pic>
        <p:nvPicPr>
          <p:cNvPr id="15" name="Graphic 14" descr="Mute ringer with solid fill">
            <a:extLst>
              <a:ext uri="{FF2B5EF4-FFF2-40B4-BE49-F238E27FC236}">
                <a16:creationId xmlns:a16="http://schemas.microsoft.com/office/drawing/2014/main" id="{DE4B004A-E4BF-A558-2D85-53E02197B8C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46243" y="3277307"/>
            <a:ext cx="504529" cy="504529"/>
          </a:xfrm>
          <a:prstGeom prst="rect">
            <a:avLst/>
          </a:prstGeom>
        </p:spPr>
      </p:pic>
      <p:pic>
        <p:nvPicPr>
          <p:cNvPr id="20" name="Picture 19">
            <a:extLst>
              <a:ext uri="{FF2B5EF4-FFF2-40B4-BE49-F238E27FC236}">
                <a16:creationId xmlns:a16="http://schemas.microsoft.com/office/drawing/2014/main" id="{57BB466E-DC61-2D50-E380-97827539BA23}"/>
              </a:ext>
            </a:extLst>
          </p:cNvPr>
          <p:cNvPicPr>
            <a:picLocks noChangeAspect="1"/>
          </p:cNvPicPr>
          <p:nvPr/>
        </p:nvPicPr>
        <p:blipFill rotWithShape="1">
          <a:blip r:embed="rId11"/>
          <a:srcRect t="28551" r="50698" b="21273"/>
          <a:stretch/>
        </p:blipFill>
        <p:spPr>
          <a:xfrm>
            <a:off x="455000" y="3241443"/>
            <a:ext cx="794897" cy="453673"/>
          </a:xfrm>
          <a:prstGeom prst="rect">
            <a:avLst/>
          </a:prstGeom>
        </p:spPr>
      </p:pic>
      <p:pic>
        <p:nvPicPr>
          <p:cNvPr id="21" name="Picture 20">
            <a:extLst>
              <a:ext uri="{FF2B5EF4-FFF2-40B4-BE49-F238E27FC236}">
                <a16:creationId xmlns:a16="http://schemas.microsoft.com/office/drawing/2014/main" id="{EE0C8E85-F458-27B3-CDB3-5B6D20C767B6}"/>
              </a:ext>
            </a:extLst>
          </p:cNvPr>
          <p:cNvPicPr>
            <a:picLocks noChangeAspect="1"/>
          </p:cNvPicPr>
          <p:nvPr/>
        </p:nvPicPr>
        <p:blipFill>
          <a:blip r:embed="rId12">
            <a:duotone>
              <a:schemeClr val="accent1">
                <a:shade val="45000"/>
                <a:satMod val="135000"/>
              </a:schemeClr>
              <a:prstClr val="white"/>
            </a:duotone>
          </a:blip>
          <a:stretch>
            <a:fillRect/>
          </a:stretch>
        </p:blipFill>
        <p:spPr>
          <a:xfrm>
            <a:off x="1296365" y="3114851"/>
            <a:ext cx="580265" cy="580265"/>
          </a:xfrm>
          <a:prstGeom prst="rect">
            <a:avLst/>
          </a:prstGeom>
        </p:spPr>
      </p:pic>
      <p:pic>
        <p:nvPicPr>
          <p:cNvPr id="23" name="Graphic 22" descr="Folder Search with solid fill">
            <a:extLst>
              <a:ext uri="{FF2B5EF4-FFF2-40B4-BE49-F238E27FC236}">
                <a16:creationId xmlns:a16="http://schemas.microsoft.com/office/drawing/2014/main" id="{9310AA77-4244-2308-3099-7AA9EA8692C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04818" y="1199686"/>
            <a:ext cx="914400" cy="914400"/>
          </a:xfrm>
          <a:prstGeom prst="rect">
            <a:avLst/>
          </a:prstGeom>
        </p:spPr>
      </p:pic>
      <p:pic>
        <p:nvPicPr>
          <p:cNvPr id="24" name="Picture 23">
            <a:extLst>
              <a:ext uri="{FF2B5EF4-FFF2-40B4-BE49-F238E27FC236}">
                <a16:creationId xmlns:a16="http://schemas.microsoft.com/office/drawing/2014/main" id="{43638EA8-8AEB-904F-1321-F7E09ABBD31C}"/>
              </a:ext>
            </a:extLst>
          </p:cNvPr>
          <p:cNvPicPr>
            <a:picLocks noChangeAspect="1"/>
          </p:cNvPicPr>
          <p:nvPr/>
        </p:nvPicPr>
        <p:blipFill rotWithShape="1">
          <a:blip r:embed="rId15">
            <a:duotone>
              <a:schemeClr val="accent1">
                <a:shade val="45000"/>
                <a:satMod val="135000"/>
              </a:schemeClr>
              <a:prstClr val="white"/>
            </a:duotone>
          </a:blip>
          <a:srcRect l="19541" t="16779" r="19179"/>
          <a:stretch/>
        </p:blipFill>
        <p:spPr>
          <a:xfrm>
            <a:off x="4930816" y="1290205"/>
            <a:ext cx="1284529" cy="981264"/>
          </a:xfrm>
          <a:prstGeom prst="rect">
            <a:avLst/>
          </a:prstGeom>
        </p:spPr>
      </p:pic>
      <p:pic>
        <p:nvPicPr>
          <p:cNvPr id="25" name="Picture 24">
            <a:extLst>
              <a:ext uri="{FF2B5EF4-FFF2-40B4-BE49-F238E27FC236}">
                <a16:creationId xmlns:a16="http://schemas.microsoft.com/office/drawing/2014/main" id="{1E37FC82-03E2-27DD-EB19-3309C4B0CD2D}"/>
              </a:ext>
            </a:extLst>
          </p:cNvPr>
          <p:cNvPicPr>
            <a:picLocks noChangeAspect="1"/>
          </p:cNvPicPr>
          <p:nvPr/>
        </p:nvPicPr>
        <p:blipFill>
          <a:blip r:embed="rId16"/>
          <a:stretch>
            <a:fillRect/>
          </a:stretch>
        </p:blipFill>
        <p:spPr>
          <a:xfrm>
            <a:off x="4163118" y="3767094"/>
            <a:ext cx="625945" cy="481978"/>
          </a:xfrm>
          <a:prstGeom prst="rect">
            <a:avLst/>
          </a:prstGeom>
        </p:spPr>
      </p:pic>
      <p:pic>
        <p:nvPicPr>
          <p:cNvPr id="26" name="Picture 25">
            <a:extLst>
              <a:ext uri="{FF2B5EF4-FFF2-40B4-BE49-F238E27FC236}">
                <a16:creationId xmlns:a16="http://schemas.microsoft.com/office/drawing/2014/main" id="{9FBC4631-FFEF-7268-5D01-6B84B3DB2B61}"/>
              </a:ext>
            </a:extLst>
          </p:cNvPr>
          <p:cNvPicPr>
            <a:picLocks noChangeAspect="1"/>
          </p:cNvPicPr>
          <p:nvPr/>
        </p:nvPicPr>
        <p:blipFill>
          <a:blip r:embed="rId17">
            <a:duotone>
              <a:schemeClr val="accent1">
                <a:shade val="45000"/>
                <a:satMod val="135000"/>
              </a:schemeClr>
              <a:prstClr val="white"/>
            </a:duotone>
          </a:blip>
          <a:stretch>
            <a:fillRect/>
          </a:stretch>
        </p:blipFill>
        <p:spPr>
          <a:xfrm>
            <a:off x="2850184" y="3000570"/>
            <a:ext cx="1084532" cy="1084532"/>
          </a:xfrm>
          <a:prstGeom prst="rect">
            <a:avLst/>
          </a:prstGeom>
        </p:spPr>
      </p:pic>
      <p:pic>
        <p:nvPicPr>
          <p:cNvPr id="28" name="Picture 27">
            <a:extLst>
              <a:ext uri="{FF2B5EF4-FFF2-40B4-BE49-F238E27FC236}">
                <a16:creationId xmlns:a16="http://schemas.microsoft.com/office/drawing/2014/main" id="{BF5B071A-349B-FD6E-35D5-0875453DBD54}"/>
              </a:ext>
            </a:extLst>
          </p:cNvPr>
          <p:cNvPicPr>
            <a:picLocks noChangeAspect="1"/>
          </p:cNvPicPr>
          <p:nvPr/>
        </p:nvPicPr>
        <p:blipFill>
          <a:blip r:embed="rId18"/>
          <a:stretch>
            <a:fillRect/>
          </a:stretch>
        </p:blipFill>
        <p:spPr>
          <a:xfrm>
            <a:off x="7268557" y="1328218"/>
            <a:ext cx="670405" cy="670405"/>
          </a:xfrm>
          <a:prstGeom prst="rect">
            <a:avLst/>
          </a:prstGeom>
        </p:spPr>
      </p:pic>
      <p:pic>
        <p:nvPicPr>
          <p:cNvPr id="29" name="Picture 28">
            <a:extLst>
              <a:ext uri="{FF2B5EF4-FFF2-40B4-BE49-F238E27FC236}">
                <a16:creationId xmlns:a16="http://schemas.microsoft.com/office/drawing/2014/main" id="{6F127672-8AD3-8748-C6C3-36FD61EC7EB5}"/>
              </a:ext>
            </a:extLst>
          </p:cNvPr>
          <p:cNvPicPr>
            <a:picLocks noChangeAspect="1"/>
          </p:cNvPicPr>
          <p:nvPr/>
        </p:nvPicPr>
        <p:blipFill>
          <a:blip r:embed="rId19"/>
          <a:stretch>
            <a:fillRect/>
          </a:stretch>
        </p:blipFill>
        <p:spPr>
          <a:xfrm>
            <a:off x="2784197" y="1271179"/>
            <a:ext cx="814721" cy="814721"/>
          </a:xfrm>
          <a:prstGeom prst="rect">
            <a:avLst/>
          </a:prstGeom>
        </p:spPr>
      </p:pic>
      <p:sp>
        <p:nvSpPr>
          <p:cNvPr id="31" name="Text Placeholder 30">
            <a:extLst>
              <a:ext uri="{FF2B5EF4-FFF2-40B4-BE49-F238E27FC236}">
                <a16:creationId xmlns:a16="http://schemas.microsoft.com/office/drawing/2014/main" id="{7AE62B8E-4B9E-EF9C-3DED-A69021EE9B73}"/>
              </a:ext>
            </a:extLst>
          </p:cNvPr>
          <p:cNvSpPr>
            <a:spLocks noGrp="1"/>
          </p:cNvSpPr>
          <p:nvPr>
            <p:ph type="body" idx="1"/>
          </p:nvPr>
        </p:nvSpPr>
        <p:spPr>
          <a:xfrm>
            <a:off x="210029" y="2026554"/>
            <a:ext cx="1559170" cy="477358"/>
          </a:xfrm>
        </p:spPr>
        <p:txBody>
          <a:bodyPr/>
          <a:lstStyle/>
          <a:p>
            <a:pPr marL="127000" indent="0" algn="ctr">
              <a:buNone/>
            </a:pPr>
            <a:r>
              <a:rPr lang="en-CA" sz="1400" b="1" dirty="0">
                <a:latin typeface="Aptos" panose="020B0004020202020204" pitchFamily="34" charset="0"/>
              </a:rPr>
              <a:t>Patient Health Data</a:t>
            </a:r>
          </a:p>
        </p:txBody>
      </p:sp>
      <p:sp>
        <p:nvSpPr>
          <p:cNvPr id="32" name="Text Placeholder 30">
            <a:extLst>
              <a:ext uri="{FF2B5EF4-FFF2-40B4-BE49-F238E27FC236}">
                <a16:creationId xmlns:a16="http://schemas.microsoft.com/office/drawing/2014/main" id="{7017A728-915B-68B0-E69E-FBAB2BD72479}"/>
              </a:ext>
            </a:extLst>
          </p:cNvPr>
          <p:cNvSpPr txBox="1">
            <a:spLocks/>
          </p:cNvSpPr>
          <p:nvPr/>
        </p:nvSpPr>
        <p:spPr>
          <a:xfrm>
            <a:off x="2169932" y="2017796"/>
            <a:ext cx="2043253" cy="935613"/>
          </a:xfrm>
          <a:prstGeom prst="rect">
            <a:avLst/>
          </a:prstGeom>
        </p:spPr>
        <p:txBody>
          <a:bodyPr spcFirstLastPara="1" vert="horz" wrap="square" lIns="91425" tIns="91425" rIns="91425" bIns="91425" rtlCol="0" anchor="t" anchorCtr="0">
            <a:noAutofit/>
          </a:bodyPr>
          <a:lstStyle>
            <a:lvl1pPr marL="457200" lvl="0" indent="-330200" algn="l" defTabSz="685800" rtl="0" eaLnBrk="1" latinLnBrk="0" hangingPunct="1">
              <a:lnSpc>
                <a:spcPct val="90000"/>
              </a:lnSpc>
              <a:spcBef>
                <a:spcPts val="600"/>
              </a:spcBef>
              <a:spcAft>
                <a:spcPts val="0"/>
              </a:spcAft>
              <a:buSzPts val="1600"/>
              <a:buFont typeface="Arial" panose="020B0604020202020204" pitchFamily="34" charset="0"/>
              <a:buChar char="▪"/>
              <a:defRPr sz="1600" kern="1200">
                <a:solidFill>
                  <a:schemeClr val="tx1"/>
                </a:solidFill>
                <a:latin typeface="+mn-lt"/>
                <a:ea typeface="+mn-ea"/>
                <a:cs typeface="+mn-cs"/>
              </a:defRPr>
            </a:lvl1pPr>
            <a:lvl2pPr marL="914400" lvl="1"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2pPr>
            <a:lvl3pPr marL="1371600" lvl="2"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3pPr>
            <a:lvl4pPr marL="1828800" lvl="3"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4pPr>
            <a:lvl5pPr marL="2286000" lvl="4"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5pPr>
            <a:lvl6pPr marL="2743200" lvl="5"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6pPr>
            <a:lvl7pPr marL="3200400" lvl="6"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7pPr>
            <a:lvl8pPr marL="3657600" lvl="7"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8pPr>
            <a:lvl9pPr marL="4114800" lvl="8"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9pPr>
          </a:lstStyle>
          <a:p>
            <a:pPr marL="127000" indent="0" algn="ctr">
              <a:buFont typeface="Arial" panose="020B0604020202020204" pitchFamily="34" charset="0"/>
              <a:buNone/>
            </a:pPr>
            <a:r>
              <a:rPr lang="en-CA" sz="1400" b="1" dirty="0">
                <a:latin typeface="Aptos" panose="020B0004020202020204" pitchFamily="34" charset="0"/>
              </a:rPr>
              <a:t>Model Development (training/testing)</a:t>
            </a:r>
          </a:p>
        </p:txBody>
      </p:sp>
      <p:sp>
        <p:nvSpPr>
          <p:cNvPr id="33" name="Text Placeholder 30">
            <a:extLst>
              <a:ext uri="{FF2B5EF4-FFF2-40B4-BE49-F238E27FC236}">
                <a16:creationId xmlns:a16="http://schemas.microsoft.com/office/drawing/2014/main" id="{A49E8016-732A-C3A7-9C1D-883128E4E0DC}"/>
              </a:ext>
            </a:extLst>
          </p:cNvPr>
          <p:cNvSpPr txBox="1">
            <a:spLocks/>
          </p:cNvSpPr>
          <p:nvPr/>
        </p:nvSpPr>
        <p:spPr>
          <a:xfrm>
            <a:off x="4637126" y="2046570"/>
            <a:ext cx="1707729" cy="935613"/>
          </a:xfrm>
          <a:prstGeom prst="rect">
            <a:avLst/>
          </a:prstGeom>
        </p:spPr>
        <p:txBody>
          <a:bodyPr spcFirstLastPara="1" vert="horz" wrap="square" lIns="91425" tIns="91425" rIns="91425" bIns="91425" rtlCol="0" anchor="t" anchorCtr="0">
            <a:noAutofit/>
          </a:bodyPr>
          <a:lstStyle>
            <a:lvl1pPr marL="457200" lvl="0" indent="-330200" algn="l" defTabSz="685800" rtl="0" eaLnBrk="1" latinLnBrk="0" hangingPunct="1">
              <a:lnSpc>
                <a:spcPct val="90000"/>
              </a:lnSpc>
              <a:spcBef>
                <a:spcPts val="600"/>
              </a:spcBef>
              <a:spcAft>
                <a:spcPts val="0"/>
              </a:spcAft>
              <a:buSzPts val="1600"/>
              <a:buFont typeface="Arial" panose="020B0604020202020204" pitchFamily="34" charset="0"/>
              <a:buChar char="▪"/>
              <a:defRPr sz="1600" kern="1200">
                <a:solidFill>
                  <a:schemeClr val="tx1"/>
                </a:solidFill>
                <a:latin typeface="+mn-lt"/>
                <a:ea typeface="+mn-ea"/>
                <a:cs typeface="+mn-cs"/>
              </a:defRPr>
            </a:lvl1pPr>
            <a:lvl2pPr marL="914400" lvl="1"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2pPr>
            <a:lvl3pPr marL="1371600" lvl="2"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3pPr>
            <a:lvl4pPr marL="1828800" lvl="3"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4pPr>
            <a:lvl5pPr marL="2286000" lvl="4"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5pPr>
            <a:lvl6pPr marL="2743200" lvl="5"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6pPr>
            <a:lvl7pPr marL="3200400" lvl="6"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7pPr>
            <a:lvl8pPr marL="3657600" lvl="7"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8pPr>
            <a:lvl9pPr marL="4114800" lvl="8"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9pPr>
          </a:lstStyle>
          <a:p>
            <a:pPr marL="127000" indent="0" algn="ctr">
              <a:buFont typeface="Arial" panose="020B0604020202020204" pitchFamily="34" charset="0"/>
              <a:buNone/>
            </a:pPr>
            <a:r>
              <a:rPr lang="en-CA" sz="1400" b="1" dirty="0">
                <a:latin typeface="Aptos" panose="020B0004020202020204" pitchFamily="34" charset="0"/>
              </a:rPr>
              <a:t>Model Validation (new dataset)</a:t>
            </a:r>
          </a:p>
        </p:txBody>
      </p:sp>
      <p:sp>
        <p:nvSpPr>
          <p:cNvPr id="34" name="Text Placeholder 30">
            <a:extLst>
              <a:ext uri="{FF2B5EF4-FFF2-40B4-BE49-F238E27FC236}">
                <a16:creationId xmlns:a16="http://schemas.microsoft.com/office/drawing/2014/main" id="{A4C67F1B-1732-11F9-9E47-2B7D6A441147}"/>
              </a:ext>
            </a:extLst>
          </p:cNvPr>
          <p:cNvSpPr txBox="1">
            <a:spLocks/>
          </p:cNvSpPr>
          <p:nvPr/>
        </p:nvSpPr>
        <p:spPr>
          <a:xfrm>
            <a:off x="6749896" y="2048402"/>
            <a:ext cx="1707729" cy="935613"/>
          </a:xfrm>
          <a:prstGeom prst="rect">
            <a:avLst/>
          </a:prstGeom>
        </p:spPr>
        <p:txBody>
          <a:bodyPr spcFirstLastPara="1" vert="horz" wrap="square" lIns="91425" tIns="91425" rIns="91425" bIns="91425" rtlCol="0" anchor="t" anchorCtr="0">
            <a:noAutofit/>
          </a:bodyPr>
          <a:lstStyle>
            <a:lvl1pPr marL="457200" lvl="0" indent="-330200" algn="l" defTabSz="685800" rtl="0" eaLnBrk="1" latinLnBrk="0" hangingPunct="1">
              <a:lnSpc>
                <a:spcPct val="90000"/>
              </a:lnSpc>
              <a:spcBef>
                <a:spcPts val="600"/>
              </a:spcBef>
              <a:spcAft>
                <a:spcPts val="0"/>
              </a:spcAft>
              <a:buSzPts val="1600"/>
              <a:buFont typeface="Arial" panose="020B0604020202020204" pitchFamily="34" charset="0"/>
              <a:buChar char="▪"/>
              <a:defRPr sz="1600" kern="1200">
                <a:solidFill>
                  <a:schemeClr val="tx1"/>
                </a:solidFill>
                <a:latin typeface="+mn-lt"/>
                <a:ea typeface="+mn-ea"/>
                <a:cs typeface="+mn-cs"/>
              </a:defRPr>
            </a:lvl1pPr>
            <a:lvl2pPr marL="914400" lvl="1"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2pPr>
            <a:lvl3pPr marL="1371600" lvl="2"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3pPr>
            <a:lvl4pPr marL="1828800" lvl="3"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4pPr>
            <a:lvl5pPr marL="2286000" lvl="4"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5pPr>
            <a:lvl6pPr marL="2743200" lvl="5"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6pPr>
            <a:lvl7pPr marL="3200400" lvl="6"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7pPr>
            <a:lvl8pPr marL="3657600" lvl="7"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8pPr>
            <a:lvl9pPr marL="4114800" lvl="8"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9pPr>
          </a:lstStyle>
          <a:p>
            <a:pPr marL="127000" indent="0" algn="ctr">
              <a:buFont typeface="Arial" panose="020B0604020202020204" pitchFamily="34" charset="0"/>
              <a:buNone/>
            </a:pPr>
            <a:r>
              <a:rPr lang="en-CA" sz="1400" b="1" dirty="0">
                <a:latin typeface="Aptos" panose="020B0004020202020204" pitchFamily="34" charset="0"/>
              </a:rPr>
              <a:t>Final ML Model</a:t>
            </a:r>
          </a:p>
        </p:txBody>
      </p:sp>
      <p:sp>
        <p:nvSpPr>
          <p:cNvPr id="35" name="Text Placeholder 30">
            <a:extLst>
              <a:ext uri="{FF2B5EF4-FFF2-40B4-BE49-F238E27FC236}">
                <a16:creationId xmlns:a16="http://schemas.microsoft.com/office/drawing/2014/main" id="{64ABCC44-D6F8-11BD-6D31-D9D88A8F3216}"/>
              </a:ext>
            </a:extLst>
          </p:cNvPr>
          <p:cNvSpPr txBox="1">
            <a:spLocks/>
          </p:cNvSpPr>
          <p:nvPr/>
        </p:nvSpPr>
        <p:spPr>
          <a:xfrm>
            <a:off x="6648777" y="3855839"/>
            <a:ext cx="1707729" cy="935613"/>
          </a:xfrm>
          <a:prstGeom prst="rect">
            <a:avLst/>
          </a:prstGeom>
        </p:spPr>
        <p:txBody>
          <a:bodyPr spcFirstLastPara="1" vert="horz" wrap="square" lIns="91425" tIns="91425" rIns="91425" bIns="91425" rtlCol="0" anchor="t" anchorCtr="0">
            <a:noAutofit/>
          </a:bodyPr>
          <a:lstStyle>
            <a:lvl1pPr marL="457200" lvl="0" indent="-330200" algn="l" defTabSz="685800" rtl="0" eaLnBrk="1" latinLnBrk="0" hangingPunct="1">
              <a:lnSpc>
                <a:spcPct val="90000"/>
              </a:lnSpc>
              <a:spcBef>
                <a:spcPts val="600"/>
              </a:spcBef>
              <a:spcAft>
                <a:spcPts val="0"/>
              </a:spcAft>
              <a:buSzPts val="1600"/>
              <a:buFont typeface="Arial" panose="020B0604020202020204" pitchFamily="34" charset="0"/>
              <a:buChar char="▪"/>
              <a:defRPr sz="1600" kern="1200">
                <a:solidFill>
                  <a:schemeClr val="tx1"/>
                </a:solidFill>
                <a:latin typeface="+mn-lt"/>
                <a:ea typeface="+mn-ea"/>
                <a:cs typeface="+mn-cs"/>
              </a:defRPr>
            </a:lvl1pPr>
            <a:lvl2pPr marL="914400" lvl="1"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2pPr>
            <a:lvl3pPr marL="1371600" lvl="2"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3pPr>
            <a:lvl4pPr marL="1828800" lvl="3"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4pPr>
            <a:lvl5pPr marL="2286000" lvl="4"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5pPr>
            <a:lvl6pPr marL="2743200" lvl="5"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6pPr>
            <a:lvl7pPr marL="3200400" lvl="6"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7pPr>
            <a:lvl8pPr marL="3657600" lvl="7"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8pPr>
            <a:lvl9pPr marL="4114800" lvl="8"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9pPr>
          </a:lstStyle>
          <a:p>
            <a:pPr marL="127000" indent="0" algn="ctr">
              <a:buFont typeface="Arial" panose="020B0604020202020204" pitchFamily="34" charset="0"/>
              <a:buNone/>
            </a:pPr>
            <a:r>
              <a:rPr lang="en-CA" sz="1400" b="1" dirty="0">
                <a:latin typeface="Aptos" panose="020B0004020202020204" pitchFamily="34" charset="0"/>
              </a:rPr>
              <a:t>Silent Trail &amp;  Evaluation</a:t>
            </a:r>
          </a:p>
        </p:txBody>
      </p:sp>
      <p:sp>
        <p:nvSpPr>
          <p:cNvPr id="36" name="Text Placeholder 30">
            <a:extLst>
              <a:ext uri="{FF2B5EF4-FFF2-40B4-BE49-F238E27FC236}">
                <a16:creationId xmlns:a16="http://schemas.microsoft.com/office/drawing/2014/main" id="{D31E3F4F-4C76-F4AF-F10B-43CE51B88362}"/>
              </a:ext>
            </a:extLst>
          </p:cNvPr>
          <p:cNvSpPr txBox="1">
            <a:spLocks/>
          </p:cNvSpPr>
          <p:nvPr/>
        </p:nvSpPr>
        <p:spPr>
          <a:xfrm>
            <a:off x="4411816" y="3890574"/>
            <a:ext cx="1920466" cy="935613"/>
          </a:xfrm>
          <a:prstGeom prst="rect">
            <a:avLst/>
          </a:prstGeom>
        </p:spPr>
        <p:txBody>
          <a:bodyPr spcFirstLastPara="1" vert="horz" wrap="square" lIns="91425" tIns="91425" rIns="91425" bIns="91425" rtlCol="0" anchor="t" anchorCtr="0">
            <a:noAutofit/>
          </a:bodyPr>
          <a:lstStyle>
            <a:lvl1pPr marL="457200" lvl="0" indent="-330200" algn="l" defTabSz="685800" rtl="0" eaLnBrk="1" latinLnBrk="0" hangingPunct="1">
              <a:lnSpc>
                <a:spcPct val="90000"/>
              </a:lnSpc>
              <a:spcBef>
                <a:spcPts val="600"/>
              </a:spcBef>
              <a:spcAft>
                <a:spcPts val="0"/>
              </a:spcAft>
              <a:buSzPts val="1600"/>
              <a:buFont typeface="Arial" panose="020B0604020202020204" pitchFamily="34" charset="0"/>
              <a:buChar char="▪"/>
              <a:defRPr sz="1600" kern="1200">
                <a:solidFill>
                  <a:schemeClr val="tx1"/>
                </a:solidFill>
                <a:latin typeface="+mn-lt"/>
                <a:ea typeface="+mn-ea"/>
                <a:cs typeface="+mn-cs"/>
              </a:defRPr>
            </a:lvl1pPr>
            <a:lvl2pPr marL="914400" lvl="1"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2pPr>
            <a:lvl3pPr marL="1371600" lvl="2"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3pPr>
            <a:lvl4pPr marL="1828800" lvl="3"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4pPr>
            <a:lvl5pPr marL="2286000" lvl="4"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5pPr>
            <a:lvl6pPr marL="2743200" lvl="5"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6pPr>
            <a:lvl7pPr marL="3200400" lvl="6"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7pPr>
            <a:lvl8pPr marL="3657600" lvl="7"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8pPr>
            <a:lvl9pPr marL="4114800" lvl="8"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9pPr>
          </a:lstStyle>
          <a:p>
            <a:pPr marL="127000" indent="0" algn="ctr">
              <a:buFont typeface="Arial" panose="020B0604020202020204" pitchFamily="34" charset="0"/>
              <a:buNone/>
            </a:pPr>
            <a:r>
              <a:rPr lang="en-CA" sz="1400" b="1" dirty="0">
                <a:latin typeface="Aptos" panose="020B0004020202020204" pitchFamily="34" charset="0"/>
              </a:rPr>
              <a:t>Model Deployment in hospital</a:t>
            </a:r>
          </a:p>
        </p:txBody>
      </p:sp>
      <p:sp>
        <p:nvSpPr>
          <p:cNvPr id="38" name="Rounded Rectangle 37">
            <a:extLst>
              <a:ext uri="{FF2B5EF4-FFF2-40B4-BE49-F238E27FC236}">
                <a16:creationId xmlns:a16="http://schemas.microsoft.com/office/drawing/2014/main" id="{F2EBA063-FC73-6721-5156-7767866FC5FE}"/>
              </a:ext>
            </a:extLst>
          </p:cNvPr>
          <p:cNvSpPr/>
          <p:nvPr/>
        </p:nvSpPr>
        <p:spPr>
          <a:xfrm>
            <a:off x="5109024" y="3334081"/>
            <a:ext cx="586138" cy="39361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37" name="Picture 36">
            <a:extLst>
              <a:ext uri="{FF2B5EF4-FFF2-40B4-BE49-F238E27FC236}">
                <a16:creationId xmlns:a16="http://schemas.microsoft.com/office/drawing/2014/main" id="{E60959ED-478F-A4F3-BA4E-B35F3E94E4CD}"/>
              </a:ext>
            </a:extLst>
          </p:cNvPr>
          <p:cNvPicPr>
            <a:picLocks noChangeAspect="1"/>
          </p:cNvPicPr>
          <p:nvPr/>
        </p:nvPicPr>
        <p:blipFill>
          <a:blip r:embed="rId18"/>
          <a:stretch>
            <a:fillRect/>
          </a:stretch>
        </p:blipFill>
        <p:spPr>
          <a:xfrm>
            <a:off x="5187290" y="3316199"/>
            <a:ext cx="443441" cy="443441"/>
          </a:xfrm>
          <a:prstGeom prst="rect">
            <a:avLst/>
          </a:prstGeom>
        </p:spPr>
      </p:pic>
      <p:pic>
        <p:nvPicPr>
          <p:cNvPr id="39" name="Graphic 38" descr="Medical with solid fill">
            <a:extLst>
              <a:ext uri="{FF2B5EF4-FFF2-40B4-BE49-F238E27FC236}">
                <a16:creationId xmlns:a16="http://schemas.microsoft.com/office/drawing/2014/main" id="{54F97B11-743F-E6B5-875E-2D3CCBA040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94747" y="3371954"/>
            <a:ext cx="395140" cy="395140"/>
          </a:xfrm>
          <a:prstGeom prst="rect">
            <a:avLst/>
          </a:prstGeom>
        </p:spPr>
      </p:pic>
      <p:sp>
        <p:nvSpPr>
          <p:cNvPr id="40" name="Text Placeholder 30">
            <a:extLst>
              <a:ext uri="{FF2B5EF4-FFF2-40B4-BE49-F238E27FC236}">
                <a16:creationId xmlns:a16="http://schemas.microsoft.com/office/drawing/2014/main" id="{408191CF-714B-8736-DF25-F4A5501058D2}"/>
              </a:ext>
            </a:extLst>
          </p:cNvPr>
          <p:cNvSpPr txBox="1">
            <a:spLocks/>
          </p:cNvSpPr>
          <p:nvPr/>
        </p:nvSpPr>
        <p:spPr>
          <a:xfrm>
            <a:off x="322184" y="3624969"/>
            <a:ext cx="1707729" cy="580265"/>
          </a:xfrm>
          <a:prstGeom prst="rect">
            <a:avLst/>
          </a:prstGeom>
        </p:spPr>
        <p:txBody>
          <a:bodyPr spcFirstLastPara="1" vert="horz" wrap="square" lIns="91425" tIns="91425" rIns="91425" bIns="91425" rtlCol="0" anchor="t" anchorCtr="0">
            <a:noAutofit/>
          </a:bodyPr>
          <a:lstStyle>
            <a:lvl1pPr marL="457200" lvl="0" indent="-330200" algn="l" defTabSz="685800" rtl="0" eaLnBrk="1" latinLnBrk="0" hangingPunct="1">
              <a:lnSpc>
                <a:spcPct val="90000"/>
              </a:lnSpc>
              <a:spcBef>
                <a:spcPts val="600"/>
              </a:spcBef>
              <a:spcAft>
                <a:spcPts val="0"/>
              </a:spcAft>
              <a:buSzPts val="1600"/>
              <a:buFont typeface="Arial" panose="020B0604020202020204" pitchFamily="34" charset="0"/>
              <a:buChar char="▪"/>
              <a:defRPr sz="1600" kern="1200">
                <a:solidFill>
                  <a:schemeClr val="tx1"/>
                </a:solidFill>
                <a:latin typeface="+mn-lt"/>
                <a:ea typeface="+mn-ea"/>
                <a:cs typeface="+mn-cs"/>
              </a:defRPr>
            </a:lvl1pPr>
            <a:lvl2pPr marL="914400" lvl="1"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2pPr>
            <a:lvl3pPr marL="1371600" lvl="2"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3pPr>
            <a:lvl4pPr marL="1828800" lvl="3"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4pPr>
            <a:lvl5pPr marL="2286000" lvl="4"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5pPr>
            <a:lvl6pPr marL="2743200" lvl="5"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6pPr>
            <a:lvl7pPr marL="3200400" lvl="6"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7pPr>
            <a:lvl8pPr marL="3657600" lvl="7"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8pPr>
            <a:lvl9pPr marL="4114800" lvl="8"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9pPr>
          </a:lstStyle>
          <a:p>
            <a:pPr marL="127000" indent="0" algn="ctr">
              <a:buFont typeface="Arial" panose="020B0604020202020204" pitchFamily="34" charset="0"/>
              <a:buNone/>
            </a:pPr>
            <a:r>
              <a:rPr lang="en-CA" sz="1400" b="1" dirty="0">
                <a:latin typeface="Aptos" panose="020B0004020202020204" pitchFamily="34" charset="0"/>
              </a:rPr>
              <a:t>Health Canada SaMD approval </a:t>
            </a:r>
          </a:p>
        </p:txBody>
      </p:sp>
      <p:sp>
        <p:nvSpPr>
          <p:cNvPr id="41" name="Right Arrow 40">
            <a:extLst>
              <a:ext uri="{FF2B5EF4-FFF2-40B4-BE49-F238E27FC236}">
                <a16:creationId xmlns:a16="http://schemas.microsoft.com/office/drawing/2014/main" id="{794EEA0A-1E44-BDF2-E5D6-B8E08ADFF1D1}"/>
              </a:ext>
            </a:extLst>
          </p:cNvPr>
          <p:cNvSpPr/>
          <p:nvPr/>
        </p:nvSpPr>
        <p:spPr>
          <a:xfrm>
            <a:off x="1947885" y="1668235"/>
            <a:ext cx="405114" cy="195020"/>
          </a:xfrm>
          <a:prstGeom prst="rightArrow">
            <a:avLst/>
          </a:prstGeom>
          <a:solidFill>
            <a:srgbClr val="A4D4FF"/>
          </a:solidFill>
          <a:ln>
            <a:solidFill>
              <a:srgbClr val="0029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3" name="Right Arrow 42">
            <a:extLst>
              <a:ext uri="{FF2B5EF4-FFF2-40B4-BE49-F238E27FC236}">
                <a16:creationId xmlns:a16="http://schemas.microsoft.com/office/drawing/2014/main" id="{E0F30CFC-5081-E31E-42E0-53F9D438816D}"/>
              </a:ext>
            </a:extLst>
          </p:cNvPr>
          <p:cNvSpPr/>
          <p:nvPr/>
        </p:nvSpPr>
        <p:spPr>
          <a:xfrm>
            <a:off x="4247016" y="1628576"/>
            <a:ext cx="405114" cy="195020"/>
          </a:xfrm>
          <a:prstGeom prst="rightArrow">
            <a:avLst/>
          </a:prstGeom>
          <a:solidFill>
            <a:srgbClr val="A4D4FF"/>
          </a:solidFill>
          <a:ln>
            <a:solidFill>
              <a:srgbClr val="0029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4" name="Right Arrow 43">
            <a:extLst>
              <a:ext uri="{FF2B5EF4-FFF2-40B4-BE49-F238E27FC236}">
                <a16:creationId xmlns:a16="http://schemas.microsoft.com/office/drawing/2014/main" id="{1AA31368-705B-2E41-71DD-49D4AB6FCC69}"/>
              </a:ext>
            </a:extLst>
          </p:cNvPr>
          <p:cNvSpPr/>
          <p:nvPr/>
        </p:nvSpPr>
        <p:spPr>
          <a:xfrm>
            <a:off x="6443875" y="1666695"/>
            <a:ext cx="405114" cy="195020"/>
          </a:xfrm>
          <a:prstGeom prst="rightArrow">
            <a:avLst/>
          </a:prstGeom>
          <a:solidFill>
            <a:srgbClr val="A4D4FF"/>
          </a:solidFill>
          <a:ln>
            <a:solidFill>
              <a:srgbClr val="0029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ight Arrow 44">
            <a:extLst>
              <a:ext uri="{FF2B5EF4-FFF2-40B4-BE49-F238E27FC236}">
                <a16:creationId xmlns:a16="http://schemas.microsoft.com/office/drawing/2014/main" id="{71733376-6191-0DCD-C43F-5797BA715D98}"/>
              </a:ext>
            </a:extLst>
          </p:cNvPr>
          <p:cNvSpPr/>
          <p:nvPr/>
        </p:nvSpPr>
        <p:spPr>
          <a:xfrm rot="10800000">
            <a:off x="6443875" y="3616541"/>
            <a:ext cx="405114" cy="195020"/>
          </a:xfrm>
          <a:prstGeom prst="rightArrow">
            <a:avLst/>
          </a:prstGeom>
          <a:solidFill>
            <a:srgbClr val="A4D4FF"/>
          </a:solidFill>
          <a:ln>
            <a:solidFill>
              <a:srgbClr val="0029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7" name="Right Arrow 46">
            <a:extLst>
              <a:ext uri="{FF2B5EF4-FFF2-40B4-BE49-F238E27FC236}">
                <a16:creationId xmlns:a16="http://schemas.microsoft.com/office/drawing/2014/main" id="{1A667FAC-B811-0DD2-2421-96F005F4D732}"/>
              </a:ext>
            </a:extLst>
          </p:cNvPr>
          <p:cNvSpPr/>
          <p:nvPr/>
        </p:nvSpPr>
        <p:spPr>
          <a:xfrm rot="10800000">
            <a:off x="4230884" y="3614117"/>
            <a:ext cx="405114" cy="195020"/>
          </a:xfrm>
          <a:prstGeom prst="rightArrow">
            <a:avLst/>
          </a:prstGeom>
          <a:solidFill>
            <a:srgbClr val="A4D4FF"/>
          </a:solidFill>
          <a:ln>
            <a:solidFill>
              <a:srgbClr val="0029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8" name="Bent-Up Arrow 47">
            <a:extLst>
              <a:ext uri="{FF2B5EF4-FFF2-40B4-BE49-F238E27FC236}">
                <a16:creationId xmlns:a16="http://schemas.microsoft.com/office/drawing/2014/main" id="{2D2985E1-E29A-05BF-98B8-F1576E8ADE56}"/>
              </a:ext>
            </a:extLst>
          </p:cNvPr>
          <p:cNvSpPr/>
          <p:nvPr/>
        </p:nvSpPr>
        <p:spPr>
          <a:xfrm rot="10800000" flipH="1">
            <a:off x="8358958" y="1703228"/>
            <a:ext cx="414928" cy="1433502"/>
          </a:xfrm>
          <a:prstGeom prst="bentUpArrow">
            <a:avLst/>
          </a:prstGeom>
          <a:solidFill>
            <a:srgbClr val="A4D4FF"/>
          </a:solidFill>
          <a:ln>
            <a:solidFill>
              <a:srgbClr val="0029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9" name="Text Placeholder 30">
            <a:extLst>
              <a:ext uri="{FF2B5EF4-FFF2-40B4-BE49-F238E27FC236}">
                <a16:creationId xmlns:a16="http://schemas.microsoft.com/office/drawing/2014/main" id="{218E85AB-F7C8-CE7E-FDC1-7B89EA56733F}"/>
              </a:ext>
            </a:extLst>
          </p:cNvPr>
          <p:cNvSpPr txBox="1">
            <a:spLocks/>
          </p:cNvSpPr>
          <p:nvPr/>
        </p:nvSpPr>
        <p:spPr>
          <a:xfrm>
            <a:off x="2487370" y="3828063"/>
            <a:ext cx="1707729" cy="935613"/>
          </a:xfrm>
          <a:prstGeom prst="rect">
            <a:avLst/>
          </a:prstGeom>
        </p:spPr>
        <p:txBody>
          <a:bodyPr spcFirstLastPara="1" vert="horz" wrap="square" lIns="91425" tIns="91425" rIns="91425" bIns="91425" rtlCol="0" anchor="t" anchorCtr="0">
            <a:noAutofit/>
          </a:bodyPr>
          <a:lstStyle>
            <a:lvl1pPr marL="457200" lvl="0" indent="-330200" algn="l" defTabSz="685800" rtl="0" eaLnBrk="1" latinLnBrk="0" hangingPunct="1">
              <a:lnSpc>
                <a:spcPct val="90000"/>
              </a:lnSpc>
              <a:spcBef>
                <a:spcPts val="600"/>
              </a:spcBef>
              <a:spcAft>
                <a:spcPts val="0"/>
              </a:spcAft>
              <a:buSzPts val="1600"/>
              <a:buFont typeface="Arial" panose="020B0604020202020204" pitchFamily="34" charset="0"/>
              <a:buChar char="▪"/>
              <a:defRPr sz="1600" kern="1200">
                <a:solidFill>
                  <a:schemeClr val="tx1"/>
                </a:solidFill>
                <a:latin typeface="+mn-lt"/>
                <a:ea typeface="+mn-ea"/>
                <a:cs typeface="+mn-cs"/>
              </a:defRPr>
            </a:lvl1pPr>
            <a:lvl2pPr marL="914400" lvl="1"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2pPr>
            <a:lvl3pPr marL="1371600" lvl="2"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3pPr>
            <a:lvl4pPr marL="1828800" lvl="3"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4pPr>
            <a:lvl5pPr marL="2286000" lvl="4"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5pPr>
            <a:lvl6pPr marL="2743200" lvl="5"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6pPr>
            <a:lvl7pPr marL="3200400" lvl="6"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7pPr>
            <a:lvl8pPr marL="3657600" lvl="7"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8pPr>
            <a:lvl9pPr marL="4114800" lvl="8"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9pPr>
          </a:lstStyle>
          <a:p>
            <a:pPr marL="127000" indent="0" algn="ctr">
              <a:buFont typeface="Arial" panose="020B0604020202020204" pitchFamily="34" charset="0"/>
              <a:buNone/>
            </a:pPr>
            <a:r>
              <a:rPr lang="en-CA" sz="1400" b="1" dirty="0">
                <a:latin typeface="Aptos" panose="020B0004020202020204" pitchFamily="34" charset="0"/>
              </a:rPr>
              <a:t>Integration in clinical care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2" grpId="0"/>
      <p:bldP spid="33" grpId="0"/>
      <p:bldP spid="34" grpId="0"/>
      <p:bldP spid="35" grpId="0"/>
      <p:bldP spid="36" grpId="0"/>
      <p:bldP spid="40" grpId="0"/>
      <p:bldP spid="41" grpId="0" animBg="1"/>
      <p:bldP spid="43" grpId="0" animBg="1"/>
      <p:bldP spid="44" grpId="0" animBg="1"/>
      <p:bldP spid="45" grpId="0" animBg="1"/>
      <p:bldP spid="47" grpId="0" animBg="1"/>
      <p:bldP spid="48" grpId="0" animBg="1"/>
      <p:bldP spid="4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355">
          <a:extLst>
            <a:ext uri="{FF2B5EF4-FFF2-40B4-BE49-F238E27FC236}">
              <a16:creationId xmlns:a16="http://schemas.microsoft.com/office/drawing/2014/main" id="{317C6DC2-4463-1683-D037-81257B98EB35}"/>
            </a:ext>
          </a:extLst>
        </p:cNvPr>
        <p:cNvGrpSpPr/>
        <p:nvPr/>
      </p:nvGrpSpPr>
      <p:grpSpPr>
        <a:xfrm>
          <a:off x="0" y="0"/>
          <a:ext cx="0" cy="0"/>
          <a:chOff x="0" y="0"/>
          <a:chExt cx="0" cy="0"/>
        </a:xfrm>
      </p:grpSpPr>
      <p:sp>
        <p:nvSpPr>
          <p:cNvPr id="4357" name="Google Shape;4357;p60">
            <a:extLst>
              <a:ext uri="{FF2B5EF4-FFF2-40B4-BE49-F238E27FC236}">
                <a16:creationId xmlns:a16="http://schemas.microsoft.com/office/drawing/2014/main" id="{55A86B7F-E2E4-E118-04DF-EE192CFCA9C6}"/>
              </a:ext>
            </a:extLst>
          </p:cNvPr>
          <p:cNvSpPr txBox="1">
            <a:spLocks noGrp="1"/>
          </p:cNvSpPr>
          <p:nvPr>
            <p:ph type="body" idx="4294967295"/>
          </p:nvPr>
        </p:nvSpPr>
        <p:spPr>
          <a:xfrm>
            <a:off x="232597" y="314916"/>
            <a:ext cx="8541289" cy="735013"/>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600"/>
              </a:spcBef>
              <a:spcAft>
                <a:spcPts val="0"/>
              </a:spcAft>
              <a:buSzPts val="2400"/>
              <a:buNone/>
            </a:pPr>
            <a:r>
              <a:rPr lang="en-CA" sz="3200" b="1" dirty="0">
                <a:latin typeface="Aptos" panose="020B0004020202020204" pitchFamily="34" charset="0"/>
                <a:ea typeface="Dosis"/>
                <a:cs typeface="Dosis"/>
                <a:sym typeface="Dosis"/>
              </a:rPr>
              <a:t>DEPLOYMENT OF AI: BEYOND ALGORITHM</a:t>
            </a:r>
          </a:p>
        </p:txBody>
      </p:sp>
      <p:sp>
        <p:nvSpPr>
          <p:cNvPr id="6" name="Google Shape;3844;p14">
            <a:extLst>
              <a:ext uri="{FF2B5EF4-FFF2-40B4-BE49-F238E27FC236}">
                <a16:creationId xmlns:a16="http://schemas.microsoft.com/office/drawing/2014/main" id="{2A48AA06-848D-6523-395D-2699D7CB2A00}"/>
              </a:ext>
            </a:extLst>
          </p:cNvPr>
          <p:cNvSpPr txBox="1">
            <a:spLocks noGrp="1"/>
          </p:cNvSpPr>
          <p:nvPr>
            <p:ph type="sldNum" idx="12"/>
          </p:nvPr>
        </p:nvSpPr>
        <p:spPr>
          <a:xfrm>
            <a:off x="8773886" y="4749900"/>
            <a:ext cx="370114"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200">
                <a:solidFill>
                  <a:schemeClr val="bg1"/>
                </a:solidFill>
                <a:latin typeface="Aptos" panose="020B0004020202020204" pitchFamily="34" charset="0"/>
              </a:rPr>
              <a:t>43</a:t>
            </a:fld>
            <a:endParaRPr sz="1200" dirty="0">
              <a:solidFill>
                <a:schemeClr val="bg1"/>
              </a:solidFill>
              <a:latin typeface="Aptos" panose="020B0004020202020204" pitchFamily="34" charset="0"/>
            </a:endParaRPr>
          </a:p>
        </p:txBody>
      </p:sp>
      <p:graphicFrame>
        <p:nvGraphicFramePr>
          <p:cNvPr id="5" name="Table 4">
            <a:extLst>
              <a:ext uri="{FF2B5EF4-FFF2-40B4-BE49-F238E27FC236}">
                <a16:creationId xmlns:a16="http://schemas.microsoft.com/office/drawing/2014/main" id="{971CC927-CF5B-A97E-645B-564EE30FF23F}"/>
              </a:ext>
            </a:extLst>
          </p:cNvPr>
          <p:cNvGraphicFramePr>
            <a:graphicFrameLocks noGrp="1"/>
          </p:cNvGraphicFramePr>
          <p:nvPr>
            <p:extLst>
              <p:ext uri="{D42A27DB-BD31-4B8C-83A1-F6EECF244321}">
                <p14:modId xmlns:p14="http://schemas.microsoft.com/office/powerpoint/2010/main" val="3739065753"/>
              </p:ext>
            </p:extLst>
          </p:nvPr>
        </p:nvGraphicFramePr>
        <p:xfrm>
          <a:off x="654570" y="1088390"/>
          <a:ext cx="7904814" cy="3279140"/>
        </p:xfrm>
        <a:graphic>
          <a:graphicData uri="http://schemas.openxmlformats.org/drawingml/2006/table">
            <a:tbl>
              <a:tblPr firstRow="1" bandRow="1">
                <a:tableStyleId>{5940675A-B579-460E-94D1-54222C63F5DA}</a:tableStyleId>
              </a:tblPr>
              <a:tblGrid>
                <a:gridCol w="1397254">
                  <a:extLst>
                    <a:ext uri="{9D8B030D-6E8A-4147-A177-3AD203B41FA5}">
                      <a16:colId xmlns:a16="http://schemas.microsoft.com/office/drawing/2014/main" val="3988158342"/>
                    </a:ext>
                  </a:extLst>
                </a:gridCol>
                <a:gridCol w="6507560">
                  <a:extLst>
                    <a:ext uri="{9D8B030D-6E8A-4147-A177-3AD203B41FA5}">
                      <a16:colId xmlns:a16="http://schemas.microsoft.com/office/drawing/2014/main" val="530902098"/>
                    </a:ext>
                  </a:extLst>
                </a:gridCol>
              </a:tblGrid>
              <a:tr h="370840">
                <a:tc>
                  <a:txBody>
                    <a:bodyPr/>
                    <a:lstStyle/>
                    <a:p>
                      <a:r>
                        <a:rPr lang="en-CA" b="1" dirty="0">
                          <a:solidFill>
                            <a:schemeClr val="bg1"/>
                          </a:solidFill>
                        </a:rPr>
                        <a:t>Theme</a:t>
                      </a:r>
                    </a:p>
                  </a:txBody>
                  <a:tcPr>
                    <a:solidFill>
                      <a:srgbClr val="00295C"/>
                    </a:solidFill>
                  </a:tcPr>
                </a:tc>
                <a:tc>
                  <a:txBody>
                    <a:bodyPr/>
                    <a:lstStyle/>
                    <a:p>
                      <a:r>
                        <a:rPr lang="en-CA" b="1" dirty="0">
                          <a:solidFill>
                            <a:schemeClr val="bg1"/>
                          </a:solidFill>
                        </a:rPr>
                        <a:t>Key Considerations</a:t>
                      </a:r>
                    </a:p>
                  </a:txBody>
                  <a:tcPr>
                    <a:solidFill>
                      <a:srgbClr val="00295C"/>
                    </a:solidFill>
                  </a:tcPr>
                </a:tc>
                <a:extLst>
                  <a:ext uri="{0D108BD9-81ED-4DB2-BD59-A6C34878D82A}">
                    <a16:rowId xmlns:a16="http://schemas.microsoft.com/office/drawing/2014/main" val="1567591338"/>
                  </a:ext>
                </a:extLst>
              </a:tr>
              <a:tr h="370840">
                <a:tc>
                  <a:txBody>
                    <a:bodyPr/>
                    <a:lstStyle/>
                    <a:p>
                      <a:r>
                        <a:rPr lang="en-CA" b="1" dirty="0">
                          <a:solidFill>
                            <a:srgbClr val="00295C"/>
                          </a:solidFill>
                        </a:rPr>
                        <a:t>Data</a:t>
                      </a:r>
                    </a:p>
                  </a:txBody>
                  <a:tcPr/>
                </a:tc>
                <a:tc>
                  <a:txBody>
                    <a:bodyPr/>
                    <a:lstStyle/>
                    <a:p>
                      <a:r>
                        <a:rPr lang="en-CA" sz="1050" dirty="0"/>
                        <a:t>Are the data needed for the algorithm readily available and in an extractable format?</a:t>
                      </a:r>
                    </a:p>
                  </a:txBody>
                  <a:tcPr/>
                </a:tc>
                <a:extLst>
                  <a:ext uri="{0D108BD9-81ED-4DB2-BD59-A6C34878D82A}">
                    <a16:rowId xmlns:a16="http://schemas.microsoft.com/office/drawing/2014/main" val="759587434"/>
                  </a:ext>
                </a:extLst>
              </a:tr>
              <a:tr h="370840">
                <a:tc>
                  <a:txBody>
                    <a:bodyPr/>
                    <a:lstStyle/>
                    <a:p>
                      <a:r>
                        <a:rPr lang="en-CA" b="1" dirty="0">
                          <a:solidFill>
                            <a:srgbClr val="00295C"/>
                          </a:solidFill>
                        </a:rPr>
                        <a:t>Infrastructure </a:t>
                      </a:r>
                    </a:p>
                  </a:txBody>
                  <a:tcPr/>
                </a:tc>
                <a:tc>
                  <a:txBody>
                    <a:bodyPr/>
                    <a:lstStyle/>
                    <a:p>
                      <a:r>
                        <a:rPr lang="en-CA" sz="1050" dirty="0"/>
                        <a:t>Can relevant data be extracted in real time? </a:t>
                      </a:r>
                    </a:p>
                    <a:p>
                      <a:r>
                        <a:rPr lang="en-CA" sz="1050" dirty="0"/>
                        <a:t>Are there adequate infrastructure and computing resources available to host a cloud-based analytic and storage platform? </a:t>
                      </a:r>
                    </a:p>
                  </a:txBody>
                  <a:tcPr/>
                </a:tc>
                <a:extLst>
                  <a:ext uri="{0D108BD9-81ED-4DB2-BD59-A6C34878D82A}">
                    <a16:rowId xmlns:a16="http://schemas.microsoft.com/office/drawing/2014/main" val="1569738426"/>
                  </a:ext>
                </a:extLst>
              </a:tr>
              <a:tr h="370840">
                <a:tc>
                  <a:txBody>
                    <a:bodyPr/>
                    <a:lstStyle/>
                    <a:p>
                      <a:r>
                        <a:rPr lang="en-CA" b="1" dirty="0">
                          <a:solidFill>
                            <a:srgbClr val="00295C"/>
                          </a:solidFill>
                        </a:rPr>
                        <a:t>Interface</a:t>
                      </a:r>
                    </a:p>
                  </a:txBody>
                  <a:tcPr/>
                </a:tc>
                <a:tc>
                  <a:txBody>
                    <a:bodyPr/>
                    <a:lstStyle/>
                    <a:p>
                      <a:r>
                        <a:rPr lang="en-CA" sz="1050" dirty="0"/>
                        <a:t>How will the clinical team be made aware of these predictions (e.g., dashboard)?</a:t>
                      </a:r>
                    </a:p>
                    <a:p>
                      <a:r>
                        <a:rPr lang="en-CA" sz="1050" dirty="0"/>
                        <a:t>How can the clinical team understand how the algorithm made this prediction? </a:t>
                      </a:r>
                    </a:p>
                  </a:txBody>
                  <a:tcPr/>
                </a:tc>
                <a:extLst>
                  <a:ext uri="{0D108BD9-81ED-4DB2-BD59-A6C34878D82A}">
                    <a16:rowId xmlns:a16="http://schemas.microsoft.com/office/drawing/2014/main" val="2073038313"/>
                  </a:ext>
                </a:extLst>
              </a:tr>
              <a:tr h="370840">
                <a:tc>
                  <a:txBody>
                    <a:bodyPr/>
                    <a:lstStyle/>
                    <a:p>
                      <a:r>
                        <a:rPr lang="en-CA" b="1" dirty="0">
                          <a:solidFill>
                            <a:srgbClr val="00295C"/>
                          </a:solidFill>
                        </a:rPr>
                        <a:t>End-Users</a:t>
                      </a:r>
                    </a:p>
                  </a:txBody>
                  <a:tcPr/>
                </a:tc>
                <a:tc>
                  <a:txBody>
                    <a:bodyPr/>
                    <a:lstStyle/>
                    <a:p>
                      <a:r>
                        <a:rPr lang="en-CA" sz="1050" dirty="0"/>
                        <a:t>Which clinical team member(s) are most appropriate to receive the risk prediction? </a:t>
                      </a:r>
                    </a:p>
                    <a:p>
                      <a:r>
                        <a:rPr lang="en-CA" sz="1050" dirty="0"/>
                        <a:t>What is their level of trust in the AI algorithm?</a:t>
                      </a:r>
                    </a:p>
                    <a:p>
                      <a:r>
                        <a:rPr lang="en-CA" sz="1050" dirty="0"/>
                        <a:t>What is the risk of alert fatigue, burnout, or decrease in algorithmic compliance over time? </a:t>
                      </a:r>
                    </a:p>
                  </a:txBody>
                  <a:tcPr/>
                </a:tc>
                <a:extLst>
                  <a:ext uri="{0D108BD9-81ED-4DB2-BD59-A6C34878D82A}">
                    <a16:rowId xmlns:a16="http://schemas.microsoft.com/office/drawing/2014/main" val="86988111"/>
                  </a:ext>
                </a:extLst>
              </a:tr>
              <a:tr h="370840">
                <a:tc>
                  <a:txBody>
                    <a:bodyPr/>
                    <a:lstStyle/>
                    <a:p>
                      <a:r>
                        <a:rPr lang="en-CA" b="1" dirty="0">
                          <a:solidFill>
                            <a:srgbClr val="00295C"/>
                          </a:solidFill>
                        </a:rPr>
                        <a:t>Clinical Context</a:t>
                      </a:r>
                    </a:p>
                  </a:txBody>
                  <a:tcPr/>
                </a:tc>
                <a:tc>
                  <a:txBody>
                    <a:bodyPr/>
                    <a:lstStyle/>
                    <a:p>
                      <a:r>
                        <a:rPr lang="en-CA" sz="1050" dirty="0"/>
                        <a:t>Can a standardized action plan be implemented based on the risk prediction? </a:t>
                      </a:r>
                    </a:p>
                    <a:p>
                      <a:r>
                        <a:rPr lang="en-CA" sz="1050" dirty="0"/>
                        <a:t>Are their sufficient hospital resources to act on risk prediction?</a:t>
                      </a:r>
                    </a:p>
                  </a:txBody>
                  <a:tcPr/>
                </a:tc>
                <a:extLst>
                  <a:ext uri="{0D108BD9-81ED-4DB2-BD59-A6C34878D82A}">
                    <a16:rowId xmlns:a16="http://schemas.microsoft.com/office/drawing/2014/main" val="421224414"/>
                  </a:ext>
                </a:extLst>
              </a:tr>
              <a:tr h="370840">
                <a:tc>
                  <a:txBody>
                    <a:bodyPr/>
                    <a:lstStyle/>
                    <a:p>
                      <a:r>
                        <a:rPr lang="en-CA" b="1" dirty="0">
                          <a:solidFill>
                            <a:srgbClr val="00295C"/>
                          </a:solidFill>
                        </a:rPr>
                        <a:t>Monitoring </a:t>
                      </a:r>
                    </a:p>
                  </a:txBody>
                  <a:tcPr/>
                </a:tc>
                <a:tc>
                  <a:txBody>
                    <a:bodyPr/>
                    <a:lstStyle/>
                    <a:p>
                      <a:r>
                        <a:rPr lang="en-CA" sz="1050" dirty="0"/>
                        <a:t>How will clinical end-users or hospital leadership know whether the model continues to perform well? </a:t>
                      </a:r>
                    </a:p>
                    <a:p>
                      <a:r>
                        <a:rPr lang="en-CA" sz="1050" dirty="0"/>
                        <a:t>What happens if algorithm’s performance degrades over time? </a:t>
                      </a:r>
                    </a:p>
                    <a:p>
                      <a:r>
                        <a:rPr lang="en-CA" sz="1050" dirty="0"/>
                        <a:t>What happens if compliance of clinical end-users degrades over time? </a:t>
                      </a:r>
                    </a:p>
                  </a:txBody>
                  <a:tcPr/>
                </a:tc>
                <a:extLst>
                  <a:ext uri="{0D108BD9-81ED-4DB2-BD59-A6C34878D82A}">
                    <a16:rowId xmlns:a16="http://schemas.microsoft.com/office/drawing/2014/main" val="383218578"/>
                  </a:ext>
                </a:extLst>
              </a:tr>
            </a:tbl>
          </a:graphicData>
        </a:graphic>
      </p:graphicFrame>
      <p:sp>
        <p:nvSpPr>
          <p:cNvPr id="8" name="TextBox 7">
            <a:extLst>
              <a:ext uri="{FF2B5EF4-FFF2-40B4-BE49-F238E27FC236}">
                <a16:creationId xmlns:a16="http://schemas.microsoft.com/office/drawing/2014/main" id="{C9EF099F-B78B-298A-2E40-47F46D179F95}"/>
              </a:ext>
            </a:extLst>
          </p:cNvPr>
          <p:cNvSpPr txBox="1"/>
          <p:nvPr/>
        </p:nvSpPr>
        <p:spPr>
          <a:xfrm>
            <a:off x="654570" y="4367530"/>
            <a:ext cx="7904814" cy="246221"/>
          </a:xfrm>
          <a:prstGeom prst="rect">
            <a:avLst/>
          </a:prstGeom>
          <a:noFill/>
        </p:spPr>
        <p:txBody>
          <a:bodyPr wrap="square">
            <a:spAutoFit/>
          </a:bodyPr>
          <a:lstStyle/>
          <a:p>
            <a:r>
              <a:rPr lang="en-CA" sz="1000" b="1" dirty="0"/>
              <a:t>Source</a:t>
            </a:r>
            <a:r>
              <a:rPr lang="en-CA" sz="1000" dirty="0"/>
              <a:t>: Kwong et al. 2024https://</a:t>
            </a:r>
            <a:r>
              <a:rPr lang="en-CA" sz="1000" dirty="0" err="1"/>
              <a:t>www.nature.com</a:t>
            </a:r>
            <a:r>
              <a:rPr lang="en-CA" sz="1000" dirty="0"/>
              <a:t>/articles/s41746-024-01066-z/tables/1</a:t>
            </a:r>
          </a:p>
        </p:txBody>
      </p:sp>
    </p:spTree>
    <p:extLst>
      <p:ext uri="{BB962C8B-B14F-4D97-AF65-F5344CB8AC3E}">
        <p14:creationId xmlns:p14="http://schemas.microsoft.com/office/powerpoint/2010/main" val="20898583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55"/>
        <p:cNvGrpSpPr/>
        <p:nvPr/>
      </p:nvGrpSpPr>
      <p:grpSpPr>
        <a:xfrm>
          <a:off x="0" y="0"/>
          <a:ext cx="0" cy="0"/>
          <a:chOff x="0" y="0"/>
          <a:chExt cx="0" cy="0"/>
        </a:xfrm>
      </p:grpSpPr>
      <p:sp>
        <p:nvSpPr>
          <p:cNvPr id="4357" name="Google Shape;4357;p60"/>
          <p:cNvSpPr txBox="1">
            <a:spLocks noGrp="1"/>
          </p:cNvSpPr>
          <p:nvPr>
            <p:ph type="body" idx="4294967295"/>
          </p:nvPr>
        </p:nvSpPr>
        <p:spPr>
          <a:xfrm>
            <a:off x="232597" y="314916"/>
            <a:ext cx="8541289" cy="735013"/>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600"/>
              </a:spcBef>
              <a:spcAft>
                <a:spcPts val="0"/>
              </a:spcAft>
              <a:buSzPts val="2400"/>
              <a:buNone/>
            </a:pPr>
            <a:r>
              <a:rPr lang="en-CA" sz="3200" b="1" dirty="0">
                <a:latin typeface="Aptos" panose="020B0004020202020204" pitchFamily="34" charset="0"/>
                <a:ea typeface="Dosis"/>
                <a:cs typeface="Dosis"/>
                <a:sym typeface="Dosis"/>
              </a:rPr>
              <a:t>CLINICAL EXAMPLE OF ML MODEL</a:t>
            </a:r>
          </a:p>
        </p:txBody>
      </p:sp>
      <p:sp>
        <p:nvSpPr>
          <p:cNvPr id="6" name="Google Shape;3844;p14">
            <a:extLst>
              <a:ext uri="{FF2B5EF4-FFF2-40B4-BE49-F238E27FC236}">
                <a16:creationId xmlns:a16="http://schemas.microsoft.com/office/drawing/2014/main" id="{CB48E868-802D-BCF6-4098-A6FF0049977A}"/>
              </a:ext>
            </a:extLst>
          </p:cNvPr>
          <p:cNvSpPr txBox="1">
            <a:spLocks noGrp="1"/>
          </p:cNvSpPr>
          <p:nvPr>
            <p:ph type="sldNum" idx="12"/>
          </p:nvPr>
        </p:nvSpPr>
        <p:spPr>
          <a:xfrm>
            <a:off x="8773886" y="4749900"/>
            <a:ext cx="370114"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200">
                <a:solidFill>
                  <a:schemeClr val="bg1"/>
                </a:solidFill>
                <a:latin typeface="Aptos" panose="020B0004020202020204" pitchFamily="34" charset="0"/>
              </a:rPr>
              <a:t>44</a:t>
            </a:fld>
            <a:endParaRPr sz="1200" dirty="0">
              <a:solidFill>
                <a:schemeClr val="bg1"/>
              </a:solidFill>
              <a:latin typeface="Aptos" panose="020B0004020202020204" pitchFamily="34" charset="0"/>
            </a:endParaRPr>
          </a:p>
        </p:txBody>
      </p:sp>
      <p:pic>
        <p:nvPicPr>
          <p:cNvPr id="1026" name="Picture 2" descr="85% of EHR Alerts to Providers and 95% of Alerts to Medical ...">
            <a:extLst>
              <a:ext uri="{FF2B5EF4-FFF2-40B4-BE49-F238E27FC236}">
                <a16:creationId xmlns:a16="http://schemas.microsoft.com/office/drawing/2014/main" id="{F019B710-121C-E185-70CD-E8D77BEDAA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764" y="1319514"/>
            <a:ext cx="4303431" cy="2718487"/>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30">
            <a:extLst>
              <a:ext uri="{FF2B5EF4-FFF2-40B4-BE49-F238E27FC236}">
                <a16:creationId xmlns:a16="http://schemas.microsoft.com/office/drawing/2014/main" id="{808C4C49-28C7-12D3-73FE-D70AAAA36F79}"/>
              </a:ext>
            </a:extLst>
          </p:cNvPr>
          <p:cNvSpPr txBox="1">
            <a:spLocks/>
          </p:cNvSpPr>
          <p:nvPr/>
        </p:nvSpPr>
        <p:spPr>
          <a:xfrm>
            <a:off x="4901695" y="1056272"/>
            <a:ext cx="4057248" cy="1161620"/>
          </a:xfrm>
          <a:prstGeom prst="rect">
            <a:avLst/>
          </a:prstGeom>
        </p:spPr>
        <p:txBody>
          <a:bodyPr spcFirstLastPara="1" vert="horz" wrap="square" lIns="91425" tIns="91425" rIns="91425" bIns="91425" rtlCol="0" anchor="t" anchorCtr="0">
            <a:noAutofit/>
          </a:bodyPr>
          <a:lstStyle>
            <a:lvl1pPr marL="457200" lvl="0" indent="-330200" algn="l" defTabSz="685800" rtl="0" eaLnBrk="1" latinLnBrk="0" hangingPunct="1">
              <a:lnSpc>
                <a:spcPct val="90000"/>
              </a:lnSpc>
              <a:spcBef>
                <a:spcPts val="600"/>
              </a:spcBef>
              <a:spcAft>
                <a:spcPts val="0"/>
              </a:spcAft>
              <a:buSzPts val="1600"/>
              <a:buFont typeface="Arial" panose="020B0604020202020204" pitchFamily="34" charset="0"/>
              <a:buChar char="▪"/>
              <a:defRPr sz="1600" kern="1200">
                <a:solidFill>
                  <a:schemeClr val="tx1"/>
                </a:solidFill>
                <a:latin typeface="+mn-lt"/>
                <a:ea typeface="+mn-ea"/>
                <a:cs typeface="+mn-cs"/>
              </a:defRPr>
            </a:lvl1pPr>
            <a:lvl2pPr marL="914400" lvl="1"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2pPr>
            <a:lvl3pPr marL="1371600" lvl="2"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3pPr>
            <a:lvl4pPr marL="1828800" lvl="3"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4pPr>
            <a:lvl5pPr marL="2286000" lvl="4"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5pPr>
            <a:lvl6pPr marL="2743200" lvl="5"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6pPr>
            <a:lvl7pPr marL="3200400" lvl="6"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7pPr>
            <a:lvl8pPr marL="3657600" lvl="7"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8pPr>
            <a:lvl9pPr marL="4114800" lvl="8"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9pPr>
          </a:lstStyle>
          <a:p>
            <a:pPr marL="127000" indent="0">
              <a:buFont typeface="Arial" panose="020B0604020202020204" pitchFamily="34" charset="0"/>
              <a:buNone/>
            </a:pPr>
            <a:r>
              <a:rPr lang="en-CA" sz="1400" b="1" dirty="0">
                <a:solidFill>
                  <a:schemeClr val="accent1"/>
                </a:solidFill>
                <a:latin typeface="Aptos" panose="020B0004020202020204" pitchFamily="34" charset="0"/>
              </a:rPr>
              <a:t>ML Model</a:t>
            </a:r>
            <a:r>
              <a:rPr lang="en-CA" sz="1400" dirty="0">
                <a:latin typeface="Aptos" panose="020B0004020202020204" pitchFamily="34" charset="0"/>
              </a:rPr>
              <a:t>: In the ED as supervised deep learning model implemented this year predicts the risk of pulmonary embolism using prior hospitalization records, real-time emergency vital signs and chest x ray imaging. </a:t>
            </a:r>
            <a:endParaRPr lang="en-CA" sz="1400" b="1" dirty="0">
              <a:latin typeface="Aptos" panose="020B0004020202020204" pitchFamily="34" charset="0"/>
            </a:endParaRPr>
          </a:p>
        </p:txBody>
      </p:sp>
      <p:sp>
        <p:nvSpPr>
          <p:cNvPr id="3" name="Text Placeholder 30">
            <a:extLst>
              <a:ext uri="{FF2B5EF4-FFF2-40B4-BE49-F238E27FC236}">
                <a16:creationId xmlns:a16="http://schemas.microsoft.com/office/drawing/2014/main" id="{4CEDE3A0-C2C5-FF30-3A06-3B35914F1A72}"/>
              </a:ext>
            </a:extLst>
          </p:cNvPr>
          <p:cNvSpPr txBox="1">
            <a:spLocks/>
          </p:cNvSpPr>
          <p:nvPr/>
        </p:nvSpPr>
        <p:spPr>
          <a:xfrm>
            <a:off x="4901695" y="2122173"/>
            <a:ext cx="4057248" cy="935613"/>
          </a:xfrm>
          <a:prstGeom prst="rect">
            <a:avLst/>
          </a:prstGeom>
        </p:spPr>
        <p:txBody>
          <a:bodyPr spcFirstLastPara="1" vert="horz" wrap="square" lIns="91425" tIns="91425" rIns="91425" bIns="91425" rtlCol="0" anchor="t" anchorCtr="0">
            <a:noAutofit/>
          </a:bodyPr>
          <a:lstStyle>
            <a:lvl1pPr marL="457200" lvl="0" indent="-330200" algn="l" defTabSz="685800" rtl="0" eaLnBrk="1" latinLnBrk="0" hangingPunct="1">
              <a:lnSpc>
                <a:spcPct val="90000"/>
              </a:lnSpc>
              <a:spcBef>
                <a:spcPts val="600"/>
              </a:spcBef>
              <a:spcAft>
                <a:spcPts val="0"/>
              </a:spcAft>
              <a:buSzPts val="1600"/>
              <a:buFont typeface="Arial" panose="020B0604020202020204" pitchFamily="34" charset="0"/>
              <a:buChar char="▪"/>
              <a:defRPr sz="1600" kern="1200">
                <a:solidFill>
                  <a:schemeClr val="tx1"/>
                </a:solidFill>
                <a:latin typeface="+mn-lt"/>
                <a:ea typeface="+mn-ea"/>
                <a:cs typeface="+mn-cs"/>
              </a:defRPr>
            </a:lvl1pPr>
            <a:lvl2pPr marL="914400" lvl="1"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2pPr>
            <a:lvl3pPr marL="1371600" lvl="2"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3pPr>
            <a:lvl4pPr marL="1828800" lvl="3"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4pPr>
            <a:lvl5pPr marL="2286000" lvl="4"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5pPr>
            <a:lvl6pPr marL="2743200" lvl="5"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6pPr>
            <a:lvl7pPr marL="3200400" lvl="6"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7pPr>
            <a:lvl8pPr marL="3657600" lvl="7"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8pPr>
            <a:lvl9pPr marL="4114800" lvl="8"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9pPr>
          </a:lstStyle>
          <a:p>
            <a:pPr marL="127000" indent="0">
              <a:buFont typeface="Arial" panose="020B0604020202020204" pitchFamily="34" charset="0"/>
              <a:buNone/>
            </a:pPr>
            <a:r>
              <a:rPr lang="en-CA" sz="1400" b="1" dirty="0">
                <a:solidFill>
                  <a:schemeClr val="accent1"/>
                </a:solidFill>
                <a:latin typeface="Aptos" panose="020B0004020202020204" pitchFamily="34" charset="0"/>
              </a:rPr>
              <a:t>Patient</a:t>
            </a:r>
            <a:r>
              <a:rPr lang="en-CA" sz="1400" dirty="0">
                <a:latin typeface="Aptos" panose="020B0004020202020204" pitchFamily="34" charset="0"/>
              </a:rPr>
              <a:t>: 75 M (prostatectomy 6 </a:t>
            </a:r>
            <a:r>
              <a:rPr lang="en-CA" sz="1400" dirty="0" err="1">
                <a:latin typeface="Aptos" panose="020B0004020202020204" pitchFamily="34" charset="0"/>
              </a:rPr>
              <a:t>mo</a:t>
            </a:r>
            <a:r>
              <a:rPr lang="en-CA" sz="1400" dirty="0">
                <a:latin typeface="Aptos" panose="020B0004020202020204" pitchFamily="34" charset="0"/>
              </a:rPr>
              <a:t> ago for prostate Ca, previous provoked DVT 2 years ago after TKR) presents to ED with congestion, cough and rhinorrhea. HR 105 NSR, BP stable, </a:t>
            </a:r>
            <a:r>
              <a:rPr lang="en-CA" sz="1400" dirty="0" err="1">
                <a:latin typeface="Aptos" panose="020B0004020202020204" pitchFamily="34" charset="0"/>
              </a:rPr>
              <a:t>satting</a:t>
            </a:r>
            <a:r>
              <a:rPr lang="en-CA" sz="1400" dirty="0">
                <a:latin typeface="Aptos" panose="020B0004020202020204" pitchFamily="34" charset="0"/>
              </a:rPr>
              <a:t> well on RA, temp 38. </a:t>
            </a:r>
            <a:endParaRPr lang="en-CA" sz="1400" b="1" dirty="0">
              <a:latin typeface="Aptos" panose="020B0004020202020204" pitchFamily="34" charset="0"/>
            </a:endParaRPr>
          </a:p>
        </p:txBody>
      </p:sp>
      <p:sp>
        <p:nvSpPr>
          <p:cNvPr id="4" name="Text Placeholder 30">
            <a:extLst>
              <a:ext uri="{FF2B5EF4-FFF2-40B4-BE49-F238E27FC236}">
                <a16:creationId xmlns:a16="http://schemas.microsoft.com/office/drawing/2014/main" id="{BC44F7B1-E922-1C7F-CC9E-FD4CA8F4A5C2}"/>
              </a:ext>
            </a:extLst>
          </p:cNvPr>
          <p:cNvSpPr txBox="1">
            <a:spLocks/>
          </p:cNvSpPr>
          <p:nvPr/>
        </p:nvSpPr>
        <p:spPr>
          <a:xfrm>
            <a:off x="4901695" y="3227134"/>
            <a:ext cx="3872191" cy="935613"/>
          </a:xfrm>
          <a:prstGeom prst="rect">
            <a:avLst/>
          </a:prstGeom>
        </p:spPr>
        <p:txBody>
          <a:bodyPr spcFirstLastPara="1" vert="horz" wrap="square" lIns="91425" tIns="91425" rIns="91425" bIns="91425" rtlCol="0" anchor="t" anchorCtr="0">
            <a:noAutofit/>
          </a:bodyPr>
          <a:lstStyle>
            <a:lvl1pPr marL="457200" lvl="0" indent="-330200" algn="l" defTabSz="685800" rtl="0" eaLnBrk="1" latinLnBrk="0" hangingPunct="1">
              <a:lnSpc>
                <a:spcPct val="90000"/>
              </a:lnSpc>
              <a:spcBef>
                <a:spcPts val="600"/>
              </a:spcBef>
              <a:spcAft>
                <a:spcPts val="0"/>
              </a:spcAft>
              <a:buSzPts val="1600"/>
              <a:buFont typeface="Arial" panose="020B0604020202020204" pitchFamily="34" charset="0"/>
              <a:buChar char="▪"/>
              <a:defRPr sz="1600" kern="1200">
                <a:solidFill>
                  <a:schemeClr val="tx1"/>
                </a:solidFill>
                <a:latin typeface="+mn-lt"/>
                <a:ea typeface="+mn-ea"/>
                <a:cs typeface="+mn-cs"/>
              </a:defRPr>
            </a:lvl1pPr>
            <a:lvl2pPr marL="914400" lvl="1"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2pPr>
            <a:lvl3pPr marL="1371600" lvl="2"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3pPr>
            <a:lvl4pPr marL="1828800" lvl="3"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4pPr>
            <a:lvl5pPr marL="2286000" lvl="4"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5pPr>
            <a:lvl6pPr marL="2743200" lvl="5"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6pPr>
            <a:lvl7pPr marL="3200400" lvl="6"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7pPr>
            <a:lvl8pPr marL="3657600" lvl="7"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8pPr>
            <a:lvl9pPr marL="4114800" lvl="8"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9pPr>
          </a:lstStyle>
          <a:p>
            <a:pPr marL="127000" indent="0">
              <a:buFont typeface="Arial" panose="020B0604020202020204" pitchFamily="34" charset="0"/>
              <a:buNone/>
            </a:pPr>
            <a:r>
              <a:rPr lang="en-CA" sz="1400" b="1" dirty="0">
                <a:solidFill>
                  <a:schemeClr val="accent1"/>
                </a:solidFill>
                <a:latin typeface="Aptos" panose="020B0004020202020204" pitchFamily="34" charset="0"/>
              </a:rPr>
              <a:t>How worried about PE are you?</a:t>
            </a:r>
            <a:r>
              <a:rPr lang="en-CA" sz="1400" dirty="0">
                <a:latin typeface="Aptos" panose="020B0004020202020204" pitchFamily="34" charset="0"/>
              </a:rPr>
              <a:t> Who would order a CTA? D-dimer?</a:t>
            </a:r>
            <a:endParaRPr lang="en-CA" sz="1400" b="1" dirty="0">
              <a:latin typeface="Aptos" panose="020B0004020202020204" pitchFamily="34" charset="0"/>
            </a:endParaRPr>
          </a:p>
          <a:p>
            <a:pPr marL="127000" indent="0">
              <a:buFont typeface="Arial" panose="020B0604020202020204" pitchFamily="34" charset="0"/>
              <a:buNone/>
            </a:pPr>
            <a:endParaRPr lang="en-CA" sz="1400" b="1" dirty="0">
              <a:latin typeface="Aptos" panose="020B0004020202020204" pitchFamily="34" charset="0"/>
            </a:endParaRPr>
          </a:p>
        </p:txBody>
      </p:sp>
    </p:spTree>
    <p:extLst>
      <p:ext uri="{BB962C8B-B14F-4D97-AF65-F5344CB8AC3E}">
        <p14:creationId xmlns:p14="http://schemas.microsoft.com/office/powerpoint/2010/main" val="163957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55">
          <a:extLst>
            <a:ext uri="{FF2B5EF4-FFF2-40B4-BE49-F238E27FC236}">
              <a16:creationId xmlns:a16="http://schemas.microsoft.com/office/drawing/2014/main" id="{86117B99-7A4A-05DC-3094-7CC44C2065D1}"/>
            </a:ext>
          </a:extLst>
        </p:cNvPr>
        <p:cNvGrpSpPr/>
        <p:nvPr/>
      </p:nvGrpSpPr>
      <p:grpSpPr>
        <a:xfrm>
          <a:off x="0" y="0"/>
          <a:ext cx="0" cy="0"/>
          <a:chOff x="0" y="0"/>
          <a:chExt cx="0" cy="0"/>
        </a:xfrm>
      </p:grpSpPr>
      <p:sp>
        <p:nvSpPr>
          <p:cNvPr id="4357" name="Google Shape;4357;p60">
            <a:extLst>
              <a:ext uri="{FF2B5EF4-FFF2-40B4-BE49-F238E27FC236}">
                <a16:creationId xmlns:a16="http://schemas.microsoft.com/office/drawing/2014/main" id="{663B363D-253F-FF8F-C647-59C42D370046}"/>
              </a:ext>
            </a:extLst>
          </p:cNvPr>
          <p:cNvSpPr txBox="1">
            <a:spLocks noGrp="1"/>
          </p:cNvSpPr>
          <p:nvPr>
            <p:ph type="body" idx="4294967295"/>
          </p:nvPr>
        </p:nvSpPr>
        <p:spPr>
          <a:xfrm>
            <a:off x="232597" y="314916"/>
            <a:ext cx="8541289" cy="735013"/>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600"/>
              </a:spcBef>
              <a:spcAft>
                <a:spcPts val="0"/>
              </a:spcAft>
              <a:buSzPts val="2400"/>
              <a:buNone/>
            </a:pPr>
            <a:r>
              <a:rPr lang="en-CA" sz="3200" b="1" dirty="0">
                <a:latin typeface="Aptos" panose="020B0004020202020204" pitchFamily="34" charset="0"/>
                <a:ea typeface="Dosis"/>
                <a:cs typeface="Dosis"/>
                <a:sym typeface="Dosis"/>
              </a:rPr>
              <a:t>CLINICAL EXAMPLE OF ML MODEL</a:t>
            </a:r>
          </a:p>
        </p:txBody>
      </p:sp>
      <p:sp>
        <p:nvSpPr>
          <p:cNvPr id="6" name="Google Shape;3844;p14">
            <a:extLst>
              <a:ext uri="{FF2B5EF4-FFF2-40B4-BE49-F238E27FC236}">
                <a16:creationId xmlns:a16="http://schemas.microsoft.com/office/drawing/2014/main" id="{04D77826-34FF-2132-0CA9-D5294FFCF6DC}"/>
              </a:ext>
            </a:extLst>
          </p:cNvPr>
          <p:cNvSpPr txBox="1">
            <a:spLocks noGrp="1"/>
          </p:cNvSpPr>
          <p:nvPr>
            <p:ph type="sldNum" idx="12"/>
          </p:nvPr>
        </p:nvSpPr>
        <p:spPr>
          <a:xfrm>
            <a:off x="8773886" y="4749900"/>
            <a:ext cx="370114"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200">
                <a:solidFill>
                  <a:schemeClr val="bg1"/>
                </a:solidFill>
                <a:latin typeface="Aptos" panose="020B0004020202020204" pitchFamily="34" charset="0"/>
              </a:rPr>
              <a:t>45</a:t>
            </a:fld>
            <a:endParaRPr sz="1200" dirty="0">
              <a:solidFill>
                <a:schemeClr val="bg1"/>
              </a:solidFill>
              <a:latin typeface="Aptos" panose="020B0004020202020204" pitchFamily="34" charset="0"/>
            </a:endParaRPr>
          </a:p>
        </p:txBody>
      </p:sp>
      <p:pic>
        <p:nvPicPr>
          <p:cNvPr id="1026" name="Picture 2" descr="85% of EHR Alerts to Providers and 95% of Alerts to Medical ...">
            <a:extLst>
              <a:ext uri="{FF2B5EF4-FFF2-40B4-BE49-F238E27FC236}">
                <a16:creationId xmlns:a16="http://schemas.microsoft.com/office/drawing/2014/main" id="{5439D67B-51E0-0095-F9E3-1EC3C1D28C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764" y="1319514"/>
            <a:ext cx="4303431" cy="2718487"/>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30">
            <a:extLst>
              <a:ext uri="{FF2B5EF4-FFF2-40B4-BE49-F238E27FC236}">
                <a16:creationId xmlns:a16="http://schemas.microsoft.com/office/drawing/2014/main" id="{E8D78C3D-FE28-AA44-86E8-D71E29E7D434}"/>
              </a:ext>
            </a:extLst>
          </p:cNvPr>
          <p:cNvSpPr txBox="1">
            <a:spLocks/>
          </p:cNvSpPr>
          <p:nvPr/>
        </p:nvSpPr>
        <p:spPr>
          <a:xfrm>
            <a:off x="4901695" y="1056272"/>
            <a:ext cx="4057248" cy="1161620"/>
          </a:xfrm>
          <a:prstGeom prst="rect">
            <a:avLst/>
          </a:prstGeom>
        </p:spPr>
        <p:txBody>
          <a:bodyPr spcFirstLastPara="1" vert="horz" wrap="square" lIns="91425" tIns="91425" rIns="91425" bIns="91425" rtlCol="0" anchor="t" anchorCtr="0">
            <a:noAutofit/>
          </a:bodyPr>
          <a:lstStyle>
            <a:lvl1pPr marL="457200" lvl="0" indent="-330200" algn="l" defTabSz="685800" rtl="0" eaLnBrk="1" latinLnBrk="0" hangingPunct="1">
              <a:lnSpc>
                <a:spcPct val="90000"/>
              </a:lnSpc>
              <a:spcBef>
                <a:spcPts val="600"/>
              </a:spcBef>
              <a:spcAft>
                <a:spcPts val="0"/>
              </a:spcAft>
              <a:buSzPts val="1600"/>
              <a:buFont typeface="Arial" panose="020B0604020202020204" pitchFamily="34" charset="0"/>
              <a:buChar char="▪"/>
              <a:defRPr sz="1600" kern="1200">
                <a:solidFill>
                  <a:schemeClr val="tx1"/>
                </a:solidFill>
                <a:latin typeface="+mn-lt"/>
                <a:ea typeface="+mn-ea"/>
                <a:cs typeface="+mn-cs"/>
              </a:defRPr>
            </a:lvl1pPr>
            <a:lvl2pPr marL="914400" lvl="1"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2pPr>
            <a:lvl3pPr marL="1371600" lvl="2"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3pPr>
            <a:lvl4pPr marL="1828800" lvl="3"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4pPr>
            <a:lvl5pPr marL="2286000" lvl="4"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5pPr>
            <a:lvl6pPr marL="2743200" lvl="5"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6pPr>
            <a:lvl7pPr marL="3200400" lvl="6"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7pPr>
            <a:lvl8pPr marL="3657600" lvl="7"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8pPr>
            <a:lvl9pPr marL="4114800" lvl="8"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9pPr>
          </a:lstStyle>
          <a:p>
            <a:pPr marL="127000" indent="0">
              <a:buFont typeface="Arial" panose="020B0604020202020204" pitchFamily="34" charset="0"/>
              <a:buNone/>
            </a:pPr>
            <a:r>
              <a:rPr lang="en-CA" sz="1400" b="1" dirty="0">
                <a:solidFill>
                  <a:schemeClr val="accent1"/>
                </a:solidFill>
                <a:latin typeface="Aptos" panose="020B0004020202020204" pitchFamily="34" charset="0"/>
              </a:rPr>
              <a:t>ML Model</a:t>
            </a:r>
            <a:r>
              <a:rPr lang="en-CA" sz="1400" dirty="0">
                <a:latin typeface="Aptos" panose="020B0004020202020204" pitchFamily="34" charset="0"/>
              </a:rPr>
              <a:t>: In the ED as supervised deep learning model implemented this year predicts the risk of pulmonary embolism using prior hospitalization records, real-time emergency vital signs and chest x ray imaging. </a:t>
            </a:r>
            <a:endParaRPr lang="en-CA" sz="1400" b="1" dirty="0">
              <a:latin typeface="Aptos" panose="020B0004020202020204" pitchFamily="34" charset="0"/>
            </a:endParaRPr>
          </a:p>
        </p:txBody>
      </p:sp>
      <p:sp>
        <p:nvSpPr>
          <p:cNvPr id="3" name="Text Placeholder 30">
            <a:extLst>
              <a:ext uri="{FF2B5EF4-FFF2-40B4-BE49-F238E27FC236}">
                <a16:creationId xmlns:a16="http://schemas.microsoft.com/office/drawing/2014/main" id="{716156F4-4EDE-7455-F336-84DC9CD13040}"/>
              </a:ext>
            </a:extLst>
          </p:cNvPr>
          <p:cNvSpPr txBox="1">
            <a:spLocks/>
          </p:cNvSpPr>
          <p:nvPr/>
        </p:nvSpPr>
        <p:spPr>
          <a:xfrm>
            <a:off x="4901695" y="2122173"/>
            <a:ext cx="4057248" cy="935613"/>
          </a:xfrm>
          <a:prstGeom prst="rect">
            <a:avLst/>
          </a:prstGeom>
        </p:spPr>
        <p:txBody>
          <a:bodyPr spcFirstLastPara="1" vert="horz" wrap="square" lIns="91425" tIns="91425" rIns="91425" bIns="91425" rtlCol="0" anchor="t" anchorCtr="0">
            <a:noAutofit/>
          </a:bodyPr>
          <a:lstStyle>
            <a:lvl1pPr marL="457200" lvl="0" indent="-330200" algn="l" defTabSz="685800" rtl="0" eaLnBrk="1" latinLnBrk="0" hangingPunct="1">
              <a:lnSpc>
                <a:spcPct val="90000"/>
              </a:lnSpc>
              <a:spcBef>
                <a:spcPts val="600"/>
              </a:spcBef>
              <a:spcAft>
                <a:spcPts val="0"/>
              </a:spcAft>
              <a:buSzPts val="1600"/>
              <a:buFont typeface="Arial" panose="020B0604020202020204" pitchFamily="34" charset="0"/>
              <a:buChar char="▪"/>
              <a:defRPr sz="1600" kern="1200">
                <a:solidFill>
                  <a:schemeClr val="tx1"/>
                </a:solidFill>
                <a:latin typeface="+mn-lt"/>
                <a:ea typeface="+mn-ea"/>
                <a:cs typeface="+mn-cs"/>
              </a:defRPr>
            </a:lvl1pPr>
            <a:lvl2pPr marL="914400" lvl="1"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2pPr>
            <a:lvl3pPr marL="1371600" lvl="2"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3pPr>
            <a:lvl4pPr marL="1828800" lvl="3"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4pPr>
            <a:lvl5pPr marL="2286000" lvl="4"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5pPr>
            <a:lvl6pPr marL="2743200" lvl="5"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6pPr>
            <a:lvl7pPr marL="3200400" lvl="6"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7pPr>
            <a:lvl8pPr marL="3657600" lvl="7"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8pPr>
            <a:lvl9pPr marL="4114800" lvl="8"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9pPr>
          </a:lstStyle>
          <a:p>
            <a:pPr marL="127000" indent="0">
              <a:buFont typeface="Arial" panose="020B0604020202020204" pitchFamily="34" charset="0"/>
              <a:buNone/>
            </a:pPr>
            <a:r>
              <a:rPr lang="en-CA" sz="1400" b="1" dirty="0">
                <a:solidFill>
                  <a:schemeClr val="accent1"/>
                </a:solidFill>
                <a:latin typeface="Aptos" panose="020B0004020202020204" pitchFamily="34" charset="0"/>
              </a:rPr>
              <a:t>Patient</a:t>
            </a:r>
            <a:r>
              <a:rPr lang="en-CA" sz="1400" dirty="0">
                <a:latin typeface="Aptos" panose="020B0004020202020204" pitchFamily="34" charset="0"/>
              </a:rPr>
              <a:t>: 75 M (prostatectomy 6 </a:t>
            </a:r>
            <a:r>
              <a:rPr lang="en-CA" sz="1400" dirty="0" err="1">
                <a:latin typeface="Aptos" panose="020B0004020202020204" pitchFamily="34" charset="0"/>
              </a:rPr>
              <a:t>mo</a:t>
            </a:r>
            <a:r>
              <a:rPr lang="en-CA" sz="1400" dirty="0">
                <a:latin typeface="Aptos" panose="020B0004020202020204" pitchFamily="34" charset="0"/>
              </a:rPr>
              <a:t> ago for prostate Ca, previous provoked DVT 2 years ago after TKR) presents to ED with congestion, cough and rhinorrhea. HR 105 NSR, BP stable, </a:t>
            </a:r>
            <a:r>
              <a:rPr lang="en-CA" sz="1400" dirty="0" err="1">
                <a:latin typeface="Aptos" panose="020B0004020202020204" pitchFamily="34" charset="0"/>
              </a:rPr>
              <a:t>satting</a:t>
            </a:r>
            <a:r>
              <a:rPr lang="en-CA" sz="1400" dirty="0">
                <a:latin typeface="Aptos" panose="020B0004020202020204" pitchFamily="34" charset="0"/>
              </a:rPr>
              <a:t> well on RA, temp 38. </a:t>
            </a:r>
            <a:r>
              <a:rPr lang="en-CA" sz="1400" b="1" dirty="0">
                <a:latin typeface="Aptos" panose="020B0004020202020204" pitchFamily="34" charset="0"/>
              </a:rPr>
              <a:t>D-dimer is normal.  </a:t>
            </a:r>
          </a:p>
        </p:txBody>
      </p:sp>
      <p:sp>
        <p:nvSpPr>
          <p:cNvPr id="4" name="Text Placeholder 30">
            <a:extLst>
              <a:ext uri="{FF2B5EF4-FFF2-40B4-BE49-F238E27FC236}">
                <a16:creationId xmlns:a16="http://schemas.microsoft.com/office/drawing/2014/main" id="{E7300A34-0302-119C-98B1-58C204C00D95}"/>
              </a:ext>
            </a:extLst>
          </p:cNvPr>
          <p:cNvSpPr txBox="1">
            <a:spLocks/>
          </p:cNvSpPr>
          <p:nvPr/>
        </p:nvSpPr>
        <p:spPr>
          <a:xfrm>
            <a:off x="4901695" y="3227134"/>
            <a:ext cx="3872191" cy="935613"/>
          </a:xfrm>
          <a:prstGeom prst="rect">
            <a:avLst/>
          </a:prstGeom>
        </p:spPr>
        <p:txBody>
          <a:bodyPr spcFirstLastPara="1" vert="horz" wrap="square" lIns="91425" tIns="91425" rIns="91425" bIns="91425" rtlCol="0" anchor="t" anchorCtr="0">
            <a:noAutofit/>
          </a:bodyPr>
          <a:lstStyle>
            <a:lvl1pPr marL="457200" lvl="0" indent="-330200" algn="l" defTabSz="685800" rtl="0" eaLnBrk="1" latinLnBrk="0" hangingPunct="1">
              <a:lnSpc>
                <a:spcPct val="90000"/>
              </a:lnSpc>
              <a:spcBef>
                <a:spcPts val="600"/>
              </a:spcBef>
              <a:spcAft>
                <a:spcPts val="0"/>
              </a:spcAft>
              <a:buSzPts val="1600"/>
              <a:buFont typeface="Arial" panose="020B0604020202020204" pitchFamily="34" charset="0"/>
              <a:buChar char="▪"/>
              <a:defRPr sz="1600" kern="1200">
                <a:solidFill>
                  <a:schemeClr val="tx1"/>
                </a:solidFill>
                <a:latin typeface="+mn-lt"/>
                <a:ea typeface="+mn-ea"/>
                <a:cs typeface="+mn-cs"/>
              </a:defRPr>
            </a:lvl1pPr>
            <a:lvl2pPr marL="914400" lvl="1"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2pPr>
            <a:lvl3pPr marL="1371600" lvl="2"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3pPr>
            <a:lvl4pPr marL="1828800" lvl="3"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4pPr>
            <a:lvl5pPr marL="2286000" lvl="4"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5pPr>
            <a:lvl6pPr marL="2743200" lvl="5"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6pPr>
            <a:lvl7pPr marL="3200400" lvl="6"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7pPr>
            <a:lvl8pPr marL="3657600" lvl="7"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8pPr>
            <a:lvl9pPr marL="4114800" lvl="8"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9pPr>
          </a:lstStyle>
          <a:p>
            <a:pPr marL="127000" indent="0">
              <a:buFont typeface="Arial" panose="020B0604020202020204" pitchFamily="34" charset="0"/>
              <a:buNone/>
            </a:pPr>
            <a:r>
              <a:rPr lang="en-CA" sz="1400" b="1" dirty="0">
                <a:solidFill>
                  <a:schemeClr val="accent1"/>
                </a:solidFill>
                <a:latin typeface="Aptos" panose="020B0004020202020204" pitchFamily="34" charset="0"/>
              </a:rPr>
              <a:t>Challenge: </a:t>
            </a:r>
            <a:r>
              <a:rPr lang="en-CA" sz="1400" dirty="0">
                <a:latin typeface="Aptos" panose="020B0004020202020204" pitchFamily="34" charset="0"/>
              </a:rPr>
              <a:t>What if the model predicts this patient is at high risk for PE? Does that overrule your opinion. </a:t>
            </a:r>
            <a:endParaRPr lang="en-CA" sz="1400" b="1" dirty="0">
              <a:latin typeface="Aptos" panose="020B0004020202020204" pitchFamily="34" charset="0"/>
            </a:endParaRPr>
          </a:p>
        </p:txBody>
      </p:sp>
    </p:spTree>
    <p:extLst>
      <p:ext uri="{BB962C8B-B14F-4D97-AF65-F5344CB8AC3E}">
        <p14:creationId xmlns:p14="http://schemas.microsoft.com/office/powerpoint/2010/main" val="147414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4"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355"/>
        <p:cNvGrpSpPr/>
        <p:nvPr/>
      </p:nvGrpSpPr>
      <p:grpSpPr>
        <a:xfrm>
          <a:off x="0" y="0"/>
          <a:ext cx="0" cy="0"/>
          <a:chOff x="0" y="0"/>
          <a:chExt cx="0" cy="0"/>
        </a:xfrm>
      </p:grpSpPr>
      <p:sp>
        <p:nvSpPr>
          <p:cNvPr id="4357" name="Google Shape;4357;p60"/>
          <p:cNvSpPr txBox="1">
            <a:spLocks noGrp="1"/>
          </p:cNvSpPr>
          <p:nvPr>
            <p:ph type="body" idx="4294967295"/>
          </p:nvPr>
        </p:nvSpPr>
        <p:spPr>
          <a:xfrm>
            <a:off x="232597" y="314916"/>
            <a:ext cx="8541289" cy="735013"/>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600"/>
              </a:spcBef>
              <a:spcAft>
                <a:spcPts val="0"/>
              </a:spcAft>
              <a:buSzPts val="2400"/>
              <a:buNone/>
            </a:pPr>
            <a:r>
              <a:rPr lang="en-CA" sz="3200" b="1" dirty="0">
                <a:latin typeface="Aptos" panose="020B0004020202020204" pitchFamily="34" charset="0"/>
                <a:ea typeface="Dosis"/>
                <a:cs typeface="Dosis"/>
                <a:sym typeface="Dosis"/>
              </a:rPr>
              <a:t>LIABILITY WITH AI </a:t>
            </a:r>
          </a:p>
        </p:txBody>
      </p:sp>
      <p:sp>
        <p:nvSpPr>
          <p:cNvPr id="6" name="Google Shape;3844;p14">
            <a:extLst>
              <a:ext uri="{FF2B5EF4-FFF2-40B4-BE49-F238E27FC236}">
                <a16:creationId xmlns:a16="http://schemas.microsoft.com/office/drawing/2014/main" id="{CB48E868-802D-BCF6-4098-A6FF0049977A}"/>
              </a:ext>
            </a:extLst>
          </p:cNvPr>
          <p:cNvSpPr txBox="1">
            <a:spLocks noGrp="1"/>
          </p:cNvSpPr>
          <p:nvPr>
            <p:ph type="sldNum" idx="12"/>
          </p:nvPr>
        </p:nvSpPr>
        <p:spPr>
          <a:xfrm>
            <a:off x="8773886" y="4749900"/>
            <a:ext cx="370114"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200">
                <a:solidFill>
                  <a:schemeClr val="bg1"/>
                </a:solidFill>
                <a:latin typeface="Aptos" panose="020B0004020202020204" pitchFamily="34" charset="0"/>
              </a:rPr>
              <a:t>46</a:t>
            </a:fld>
            <a:endParaRPr sz="1200" dirty="0">
              <a:solidFill>
                <a:schemeClr val="bg1"/>
              </a:solidFill>
              <a:latin typeface="Aptos" panose="020B0004020202020204" pitchFamily="34" charset="0"/>
            </a:endParaRPr>
          </a:p>
        </p:txBody>
      </p:sp>
      <p:pic>
        <p:nvPicPr>
          <p:cNvPr id="3" name="Picture 2" descr="A table with text on it&#10;&#10;Description automatically generated">
            <a:extLst>
              <a:ext uri="{FF2B5EF4-FFF2-40B4-BE49-F238E27FC236}">
                <a16:creationId xmlns:a16="http://schemas.microsoft.com/office/drawing/2014/main" id="{BCF246F4-BA0C-F962-1871-769087BB0F25}"/>
              </a:ext>
            </a:extLst>
          </p:cNvPr>
          <p:cNvPicPr>
            <a:picLocks noChangeAspect="1"/>
          </p:cNvPicPr>
          <p:nvPr/>
        </p:nvPicPr>
        <p:blipFill>
          <a:blip r:embed="rId3"/>
          <a:stretch>
            <a:fillRect/>
          </a:stretch>
        </p:blipFill>
        <p:spPr>
          <a:xfrm>
            <a:off x="617041" y="1146139"/>
            <a:ext cx="7772400" cy="2851222"/>
          </a:xfrm>
          <a:prstGeom prst="rect">
            <a:avLst/>
          </a:prstGeom>
        </p:spPr>
      </p:pic>
      <p:sp>
        <p:nvSpPr>
          <p:cNvPr id="4" name="Google Shape;3901;p20">
            <a:extLst>
              <a:ext uri="{FF2B5EF4-FFF2-40B4-BE49-F238E27FC236}">
                <a16:creationId xmlns:a16="http://schemas.microsoft.com/office/drawing/2014/main" id="{1FC83AA5-315C-9039-E9C1-F4CCC50A92A5}"/>
              </a:ext>
            </a:extLst>
          </p:cNvPr>
          <p:cNvSpPr txBox="1">
            <a:spLocks/>
          </p:cNvSpPr>
          <p:nvPr/>
        </p:nvSpPr>
        <p:spPr>
          <a:xfrm>
            <a:off x="617041" y="3892564"/>
            <a:ext cx="8526959" cy="730017"/>
          </a:xfrm>
          <a:prstGeom prst="rect">
            <a:avLst/>
          </a:prstGeom>
        </p:spPr>
        <p:txBody>
          <a:bodyPr spcFirstLastPara="1" wrap="square" lIns="91425" tIns="91425" rIns="91425" bIns="91425"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1000"/>
              </a:spcBef>
              <a:buSzPts val="2400"/>
              <a:buNone/>
            </a:pPr>
            <a:r>
              <a:rPr lang="en-CA" sz="1200" dirty="0">
                <a:latin typeface="Aptos" panose="020B0004020202020204" pitchFamily="34" charset="0"/>
              </a:rPr>
              <a:t>https://jamanetwork.com/journals/jama/article-abstract/2752750</a:t>
            </a:r>
            <a:endParaRPr lang="en-CA" sz="1050" dirty="0">
              <a:latin typeface="Aptos" panose="020B0004020202020204" pitchFamily="34" charset="0"/>
            </a:endParaRPr>
          </a:p>
        </p:txBody>
      </p:sp>
    </p:spTree>
    <p:extLst>
      <p:ext uri="{BB962C8B-B14F-4D97-AF65-F5344CB8AC3E}">
        <p14:creationId xmlns:p14="http://schemas.microsoft.com/office/powerpoint/2010/main" val="11282126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355"/>
        <p:cNvGrpSpPr/>
        <p:nvPr/>
      </p:nvGrpSpPr>
      <p:grpSpPr>
        <a:xfrm>
          <a:off x="0" y="0"/>
          <a:ext cx="0" cy="0"/>
          <a:chOff x="0" y="0"/>
          <a:chExt cx="0" cy="0"/>
        </a:xfrm>
      </p:grpSpPr>
      <p:sp>
        <p:nvSpPr>
          <p:cNvPr id="4357" name="Google Shape;4357;p60"/>
          <p:cNvSpPr txBox="1">
            <a:spLocks noGrp="1"/>
          </p:cNvSpPr>
          <p:nvPr>
            <p:ph type="body" idx="4294967295"/>
          </p:nvPr>
        </p:nvSpPr>
        <p:spPr>
          <a:xfrm>
            <a:off x="232597" y="314916"/>
            <a:ext cx="8541289" cy="735013"/>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600"/>
              </a:spcBef>
              <a:spcAft>
                <a:spcPts val="0"/>
              </a:spcAft>
              <a:buSzPts val="2400"/>
              <a:buNone/>
            </a:pPr>
            <a:r>
              <a:rPr lang="en-CA" sz="3200" b="1" dirty="0">
                <a:latin typeface="Aptos" panose="020B0004020202020204" pitchFamily="34" charset="0"/>
                <a:ea typeface="Dosis"/>
                <a:cs typeface="Dosis"/>
                <a:sym typeface="Dosis"/>
              </a:rPr>
              <a:t>LIABILITY WITH AI</a:t>
            </a:r>
          </a:p>
        </p:txBody>
      </p:sp>
      <p:sp>
        <p:nvSpPr>
          <p:cNvPr id="6" name="Google Shape;3844;p14">
            <a:extLst>
              <a:ext uri="{FF2B5EF4-FFF2-40B4-BE49-F238E27FC236}">
                <a16:creationId xmlns:a16="http://schemas.microsoft.com/office/drawing/2014/main" id="{CB48E868-802D-BCF6-4098-A6FF0049977A}"/>
              </a:ext>
            </a:extLst>
          </p:cNvPr>
          <p:cNvSpPr txBox="1">
            <a:spLocks noGrp="1"/>
          </p:cNvSpPr>
          <p:nvPr>
            <p:ph type="sldNum" idx="12"/>
          </p:nvPr>
        </p:nvSpPr>
        <p:spPr>
          <a:xfrm>
            <a:off x="8773886" y="4749900"/>
            <a:ext cx="370114"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200">
                <a:solidFill>
                  <a:schemeClr val="bg1"/>
                </a:solidFill>
                <a:latin typeface="Aptos" panose="020B0004020202020204" pitchFamily="34" charset="0"/>
              </a:rPr>
              <a:t>47</a:t>
            </a:fld>
            <a:endParaRPr sz="1200" dirty="0">
              <a:solidFill>
                <a:schemeClr val="bg1"/>
              </a:solidFill>
              <a:latin typeface="Aptos" panose="020B0004020202020204" pitchFamily="34" charset="0"/>
            </a:endParaRPr>
          </a:p>
        </p:txBody>
      </p:sp>
      <p:sp>
        <p:nvSpPr>
          <p:cNvPr id="8" name="Oval 7">
            <a:extLst>
              <a:ext uri="{FF2B5EF4-FFF2-40B4-BE49-F238E27FC236}">
                <a16:creationId xmlns:a16="http://schemas.microsoft.com/office/drawing/2014/main" id="{32B5692B-A2C6-1E44-2915-39346871B198}"/>
              </a:ext>
            </a:extLst>
          </p:cNvPr>
          <p:cNvSpPr/>
          <p:nvPr/>
        </p:nvSpPr>
        <p:spPr>
          <a:xfrm>
            <a:off x="2725059" y="1184411"/>
            <a:ext cx="2036180" cy="1939820"/>
          </a:xfrm>
          <a:prstGeom prst="ellipse">
            <a:avLst/>
          </a:prstGeom>
          <a:solidFill>
            <a:srgbClr val="A4D4FF">
              <a:alpha val="37647"/>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Oval 8">
            <a:extLst>
              <a:ext uri="{FF2B5EF4-FFF2-40B4-BE49-F238E27FC236}">
                <a16:creationId xmlns:a16="http://schemas.microsoft.com/office/drawing/2014/main" id="{DC4B250B-8EA4-4437-5C90-40E0D2FAD90D}"/>
              </a:ext>
            </a:extLst>
          </p:cNvPr>
          <p:cNvSpPr/>
          <p:nvPr/>
        </p:nvSpPr>
        <p:spPr>
          <a:xfrm>
            <a:off x="4185398" y="1184411"/>
            <a:ext cx="2036180" cy="1939820"/>
          </a:xfrm>
          <a:prstGeom prst="ellipse">
            <a:avLst/>
          </a:prstGeom>
          <a:solidFill>
            <a:srgbClr val="A4D4FF">
              <a:alpha val="37647"/>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 name="Oval 9">
            <a:extLst>
              <a:ext uri="{FF2B5EF4-FFF2-40B4-BE49-F238E27FC236}">
                <a16:creationId xmlns:a16="http://schemas.microsoft.com/office/drawing/2014/main" id="{F682B32A-7652-AC48-833F-2A07F0F610B6}"/>
              </a:ext>
            </a:extLst>
          </p:cNvPr>
          <p:cNvSpPr/>
          <p:nvPr/>
        </p:nvSpPr>
        <p:spPr>
          <a:xfrm>
            <a:off x="3505092" y="2502867"/>
            <a:ext cx="2036180" cy="1939820"/>
          </a:xfrm>
          <a:prstGeom prst="ellipse">
            <a:avLst/>
          </a:prstGeom>
          <a:solidFill>
            <a:srgbClr val="A4D4FF">
              <a:alpha val="37647"/>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6" name="Graphic 15" descr="Hospital with solid fill">
            <a:extLst>
              <a:ext uri="{FF2B5EF4-FFF2-40B4-BE49-F238E27FC236}">
                <a16:creationId xmlns:a16="http://schemas.microsoft.com/office/drawing/2014/main" id="{5FFD010F-9E43-FCF1-CE1F-9316C85079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11618" y="1454426"/>
            <a:ext cx="914400" cy="914400"/>
          </a:xfrm>
          <a:prstGeom prst="rect">
            <a:avLst/>
          </a:prstGeom>
        </p:spPr>
      </p:pic>
      <p:pic>
        <p:nvPicPr>
          <p:cNvPr id="18" name="Graphic 17" descr="Doctor female with solid fill">
            <a:extLst>
              <a:ext uri="{FF2B5EF4-FFF2-40B4-BE49-F238E27FC236}">
                <a16:creationId xmlns:a16="http://schemas.microsoft.com/office/drawing/2014/main" id="{EFE9E927-7389-9E2F-6979-F1B814773D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26881" y="1448474"/>
            <a:ext cx="914400" cy="914400"/>
          </a:xfrm>
          <a:prstGeom prst="rect">
            <a:avLst/>
          </a:prstGeom>
        </p:spPr>
      </p:pic>
      <p:pic>
        <p:nvPicPr>
          <p:cNvPr id="20" name="Graphic 19" descr="Programmer male with solid fill">
            <a:extLst>
              <a:ext uri="{FF2B5EF4-FFF2-40B4-BE49-F238E27FC236}">
                <a16:creationId xmlns:a16="http://schemas.microsoft.com/office/drawing/2014/main" id="{4650D45D-ABCD-1619-FA61-158A153E70D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54405" y="2993240"/>
            <a:ext cx="914400" cy="914400"/>
          </a:xfrm>
          <a:prstGeom prst="rect">
            <a:avLst/>
          </a:prstGeom>
        </p:spPr>
      </p:pic>
      <p:sp>
        <p:nvSpPr>
          <p:cNvPr id="23" name="Text Placeholder 30">
            <a:extLst>
              <a:ext uri="{FF2B5EF4-FFF2-40B4-BE49-F238E27FC236}">
                <a16:creationId xmlns:a16="http://schemas.microsoft.com/office/drawing/2014/main" id="{1EC16439-DCD3-224D-D508-C1C90CFBB3EB}"/>
              </a:ext>
            </a:extLst>
          </p:cNvPr>
          <p:cNvSpPr txBox="1">
            <a:spLocks/>
          </p:cNvSpPr>
          <p:nvPr/>
        </p:nvSpPr>
        <p:spPr>
          <a:xfrm>
            <a:off x="4466187" y="2199225"/>
            <a:ext cx="1707729" cy="445033"/>
          </a:xfrm>
          <a:prstGeom prst="rect">
            <a:avLst/>
          </a:prstGeom>
        </p:spPr>
        <p:txBody>
          <a:bodyPr spcFirstLastPara="1" vert="horz" wrap="square" lIns="91425" tIns="91425" rIns="91425" bIns="91425" rtlCol="0" anchor="t" anchorCtr="0">
            <a:noAutofit/>
          </a:bodyPr>
          <a:lstStyle>
            <a:lvl1pPr marL="457200" lvl="0" indent="-330200" algn="l" defTabSz="685800" rtl="0" eaLnBrk="1" latinLnBrk="0" hangingPunct="1">
              <a:lnSpc>
                <a:spcPct val="90000"/>
              </a:lnSpc>
              <a:spcBef>
                <a:spcPts val="600"/>
              </a:spcBef>
              <a:spcAft>
                <a:spcPts val="0"/>
              </a:spcAft>
              <a:buSzPts val="1600"/>
              <a:buFont typeface="Arial" panose="020B0604020202020204" pitchFamily="34" charset="0"/>
              <a:buChar char="▪"/>
              <a:defRPr sz="1600" kern="1200">
                <a:solidFill>
                  <a:schemeClr val="tx1"/>
                </a:solidFill>
                <a:latin typeface="+mn-lt"/>
                <a:ea typeface="+mn-ea"/>
                <a:cs typeface="+mn-cs"/>
              </a:defRPr>
            </a:lvl1pPr>
            <a:lvl2pPr marL="914400" lvl="1"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2pPr>
            <a:lvl3pPr marL="1371600" lvl="2"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3pPr>
            <a:lvl4pPr marL="1828800" lvl="3"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4pPr>
            <a:lvl5pPr marL="2286000" lvl="4"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5pPr>
            <a:lvl6pPr marL="2743200" lvl="5"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6pPr>
            <a:lvl7pPr marL="3200400" lvl="6"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7pPr>
            <a:lvl8pPr marL="3657600" lvl="7"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8pPr>
            <a:lvl9pPr marL="4114800" lvl="8"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9pPr>
          </a:lstStyle>
          <a:p>
            <a:pPr marL="127000" indent="0" algn="ctr">
              <a:buFont typeface="Arial" panose="020B0604020202020204" pitchFamily="34" charset="0"/>
              <a:buNone/>
            </a:pPr>
            <a:r>
              <a:rPr lang="en-CA" sz="1400" b="1" dirty="0">
                <a:latin typeface="Aptos" panose="020B0004020202020204" pitchFamily="34" charset="0"/>
              </a:rPr>
              <a:t>Hospitals</a:t>
            </a:r>
          </a:p>
        </p:txBody>
      </p:sp>
      <p:sp>
        <p:nvSpPr>
          <p:cNvPr id="24" name="Text Placeholder 30">
            <a:extLst>
              <a:ext uri="{FF2B5EF4-FFF2-40B4-BE49-F238E27FC236}">
                <a16:creationId xmlns:a16="http://schemas.microsoft.com/office/drawing/2014/main" id="{C8D768FC-0FB9-D015-8EC3-0CBCC7F341A5}"/>
              </a:ext>
            </a:extLst>
          </p:cNvPr>
          <p:cNvSpPr txBox="1">
            <a:spLocks/>
          </p:cNvSpPr>
          <p:nvPr/>
        </p:nvSpPr>
        <p:spPr>
          <a:xfrm>
            <a:off x="3608780" y="3864604"/>
            <a:ext cx="1707729" cy="445033"/>
          </a:xfrm>
          <a:prstGeom prst="rect">
            <a:avLst/>
          </a:prstGeom>
        </p:spPr>
        <p:txBody>
          <a:bodyPr spcFirstLastPara="1" vert="horz" wrap="square" lIns="91425" tIns="91425" rIns="91425" bIns="91425" rtlCol="0" anchor="t" anchorCtr="0">
            <a:noAutofit/>
          </a:bodyPr>
          <a:lstStyle>
            <a:lvl1pPr marL="457200" lvl="0" indent="-330200" algn="l" defTabSz="685800" rtl="0" eaLnBrk="1" latinLnBrk="0" hangingPunct="1">
              <a:lnSpc>
                <a:spcPct val="90000"/>
              </a:lnSpc>
              <a:spcBef>
                <a:spcPts val="600"/>
              </a:spcBef>
              <a:spcAft>
                <a:spcPts val="0"/>
              </a:spcAft>
              <a:buSzPts val="1600"/>
              <a:buFont typeface="Arial" panose="020B0604020202020204" pitchFamily="34" charset="0"/>
              <a:buChar char="▪"/>
              <a:defRPr sz="1600" kern="1200">
                <a:solidFill>
                  <a:schemeClr val="tx1"/>
                </a:solidFill>
                <a:latin typeface="+mn-lt"/>
                <a:ea typeface="+mn-ea"/>
                <a:cs typeface="+mn-cs"/>
              </a:defRPr>
            </a:lvl1pPr>
            <a:lvl2pPr marL="914400" lvl="1"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2pPr>
            <a:lvl3pPr marL="1371600" lvl="2"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3pPr>
            <a:lvl4pPr marL="1828800" lvl="3"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4pPr>
            <a:lvl5pPr marL="2286000" lvl="4"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5pPr>
            <a:lvl6pPr marL="2743200" lvl="5"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6pPr>
            <a:lvl7pPr marL="3200400" lvl="6"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7pPr>
            <a:lvl8pPr marL="3657600" lvl="7"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8pPr>
            <a:lvl9pPr marL="4114800" lvl="8"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9pPr>
          </a:lstStyle>
          <a:p>
            <a:pPr marL="127000" indent="0" algn="ctr">
              <a:buFont typeface="Arial" panose="020B0604020202020204" pitchFamily="34" charset="0"/>
              <a:buNone/>
            </a:pPr>
            <a:r>
              <a:rPr lang="en-CA" sz="1400" b="1" dirty="0">
                <a:latin typeface="Aptos" panose="020B0004020202020204" pitchFamily="34" charset="0"/>
              </a:rPr>
              <a:t>Developers</a:t>
            </a:r>
          </a:p>
        </p:txBody>
      </p:sp>
      <p:sp>
        <p:nvSpPr>
          <p:cNvPr id="25" name="Text Placeholder 30">
            <a:extLst>
              <a:ext uri="{FF2B5EF4-FFF2-40B4-BE49-F238E27FC236}">
                <a16:creationId xmlns:a16="http://schemas.microsoft.com/office/drawing/2014/main" id="{614605C0-3D0E-45AD-E897-F83048514305}"/>
              </a:ext>
            </a:extLst>
          </p:cNvPr>
          <p:cNvSpPr txBox="1">
            <a:spLocks/>
          </p:cNvSpPr>
          <p:nvPr/>
        </p:nvSpPr>
        <p:spPr>
          <a:xfrm>
            <a:off x="2780861" y="2201301"/>
            <a:ext cx="1707729" cy="445033"/>
          </a:xfrm>
          <a:prstGeom prst="rect">
            <a:avLst/>
          </a:prstGeom>
        </p:spPr>
        <p:txBody>
          <a:bodyPr spcFirstLastPara="1" vert="horz" wrap="square" lIns="91425" tIns="91425" rIns="91425" bIns="91425" rtlCol="0" anchor="t" anchorCtr="0">
            <a:noAutofit/>
          </a:bodyPr>
          <a:lstStyle>
            <a:lvl1pPr marL="457200" lvl="0" indent="-330200" algn="l" defTabSz="685800" rtl="0" eaLnBrk="1" latinLnBrk="0" hangingPunct="1">
              <a:lnSpc>
                <a:spcPct val="90000"/>
              </a:lnSpc>
              <a:spcBef>
                <a:spcPts val="600"/>
              </a:spcBef>
              <a:spcAft>
                <a:spcPts val="0"/>
              </a:spcAft>
              <a:buSzPts val="1600"/>
              <a:buFont typeface="Arial" panose="020B0604020202020204" pitchFamily="34" charset="0"/>
              <a:buChar char="▪"/>
              <a:defRPr sz="1600" kern="1200">
                <a:solidFill>
                  <a:schemeClr val="tx1"/>
                </a:solidFill>
                <a:latin typeface="+mn-lt"/>
                <a:ea typeface="+mn-ea"/>
                <a:cs typeface="+mn-cs"/>
              </a:defRPr>
            </a:lvl1pPr>
            <a:lvl2pPr marL="914400" lvl="1"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2pPr>
            <a:lvl3pPr marL="1371600" lvl="2"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3pPr>
            <a:lvl4pPr marL="1828800" lvl="3"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4pPr>
            <a:lvl5pPr marL="2286000" lvl="4"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5pPr>
            <a:lvl6pPr marL="2743200" lvl="5"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6pPr>
            <a:lvl7pPr marL="3200400" lvl="6"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7pPr>
            <a:lvl8pPr marL="3657600" lvl="7"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8pPr>
            <a:lvl9pPr marL="4114800" lvl="8"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9pPr>
          </a:lstStyle>
          <a:p>
            <a:pPr marL="127000" indent="0" algn="ctr">
              <a:buFont typeface="Arial" panose="020B0604020202020204" pitchFamily="34" charset="0"/>
              <a:buNone/>
            </a:pPr>
            <a:r>
              <a:rPr lang="en-CA" sz="1400" b="1" dirty="0">
                <a:latin typeface="Aptos" panose="020B0004020202020204" pitchFamily="34" charset="0"/>
              </a:rPr>
              <a:t>Physicians</a:t>
            </a:r>
          </a:p>
        </p:txBody>
      </p:sp>
    </p:spTree>
    <p:extLst>
      <p:ext uri="{BB962C8B-B14F-4D97-AF65-F5344CB8AC3E}">
        <p14:creationId xmlns:p14="http://schemas.microsoft.com/office/powerpoint/2010/main" val="21543565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355"/>
        <p:cNvGrpSpPr/>
        <p:nvPr/>
      </p:nvGrpSpPr>
      <p:grpSpPr>
        <a:xfrm>
          <a:off x="0" y="0"/>
          <a:ext cx="0" cy="0"/>
          <a:chOff x="0" y="0"/>
          <a:chExt cx="0" cy="0"/>
        </a:xfrm>
      </p:grpSpPr>
      <p:sp>
        <p:nvSpPr>
          <p:cNvPr id="4357" name="Google Shape;4357;p60"/>
          <p:cNvSpPr txBox="1">
            <a:spLocks noGrp="1"/>
          </p:cNvSpPr>
          <p:nvPr>
            <p:ph type="body" idx="4294967295"/>
          </p:nvPr>
        </p:nvSpPr>
        <p:spPr>
          <a:xfrm>
            <a:off x="232597" y="314916"/>
            <a:ext cx="8541289" cy="735013"/>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600"/>
              </a:spcBef>
              <a:spcAft>
                <a:spcPts val="0"/>
              </a:spcAft>
              <a:buSzPts val="2400"/>
              <a:buNone/>
            </a:pPr>
            <a:r>
              <a:rPr lang="en-CA" sz="3200" b="1" dirty="0">
                <a:latin typeface="Aptos" panose="020B0004020202020204" pitchFamily="34" charset="0"/>
                <a:ea typeface="Dosis"/>
                <a:cs typeface="Dosis"/>
                <a:sym typeface="Dosis"/>
              </a:rPr>
              <a:t>LIABILITY OF PHYSICIANS  </a:t>
            </a:r>
          </a:p>
        </p:txBody>
      </p:sp>
      <p:sp>
        <p:nvSpPr>
          <p:cNvPr id="6" name="Google Shape;3844;p14">
            <a:extLst>
              <a:ext uri="{FF2B5EF4-FFF2-40B4-BE49-F238E27FC236}">
                <a16:creationId xmlns:a16="http://schemas.microsoft.com/office/drawing/2014/main" id="{CB48E868-802D-BCF6-4098-A6FF0049977A}"/>
              </a:ext>
            </a:extLst>
          </p:cNvPr>
          <p:cNvSpPr txBox="1">
            <a:spLocks noGrp="1"/>
          </p:cNvSpPr>
          <p:nvPr>
            <p:ph type="sldNum" idx="12"/>
          </p:nvPr>
        </p:nvSpPr>
        <p:spPr>
          <a:xfrm>
            <a:off x="8773886" y="4749900"/>
            <a:ext cx="370114"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200">
                <a:solidFill>
                  <a:schemeClr val="bg1"/>
                </a:solidFill>
                <a:latin typeface="Aptos" panose="020B0004020202020204" pitchFamily="34" charset="0"/>
              </a:rPr>
              <a:t>48</a:t>
            </a:fld>
            <a:endParaRPr sz="1200" dirty="0">
              <a:solidFill>
                <a:schemeClr val="bg1"/>
              </a:solidFill>
              <a:latin typeface="Aptos" panose="020B0004020202020204" pitchFamily="34" charset="0"/>
            </a:endParaRPr>
          </a:p>
        </p:txBody>
      </p:sp>
      <p:pic>
        <p:nvPicPr>
          <p:cNvPr id="4098" name="Picture 2" descr="New Standard of Care Guidelines May Challenge Radiology Administrators.">
            <a:extLst>
              <a:ext uri="{FF2B5EF4-FFF2-40B4-BE49-F238E27FC236}">
                <a16:creationId xmlns:a16="http://schemas.microsoft.com/office/drawing/2014/main" id="{ACB8129B-398D-C3D7-A513-A37B2B56CD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5438" y="1383744"/>
            <a:ext cx="6215605" cy="2859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929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022"/>
        <p:cNvGrpSpPr/>
        <p:nvPr/>
      </p:nvGrpSpPr>
      <p:grpSpPr>
        <a:xfrm>
          <a:off x="0" y="0"/>
          <a:ext cx="0" cy="0"/>
          <a:chOff x="0" y="0"/>
          <a:chExt cx="0" cy="0"/>
        </a:xfrm>
      </p:grpSpPr>
      <p:sp>
        <p:nvSpPr>
          <p:cNvPr id="2" name="Rectangle 1">
            <a:extLst>
              <a:ext uri="{FF2B5EF4-FFF2-40B4-BE49-F238E27FC236}">
                <a16:creationId xmlns:a16="http://schemas.microsoft.com/office/drawing/2014/main" id="{4A5CA503-4C4B-8281-7722-A7C1A472433B}"/>
              </a:ext>
            </a:extLst>
          </p:cNvPr>
          <p:cNvSpPr/>
          <p:nvPr/>
        </p:nvSpPr>
        <p:spPr>
          <a:xfrm>
            <a:off x="-80682" y="-71718"/>
            <a:ext cx="9224682" cy="521521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023" name="Google Shape;4023;p27"/>
          <p:cNvSpPr txBox="1">
            <a:spLocks noGrp="1"/>
          </p:cNvSpPr>
          <p:nvPr>
            <p:ph type="body" idx="1"/>
          </p:nvPr>
        </p:nvSpPr>
        <p:spPr>
          <a:xfrm>
            <a:off x="551049" y="2194700"/>
            <a:ext cx="6879898" cy="2601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4600" b="1" i="0" dirty="0">
                <a:latin typeface="Titillium Web"/>
                <a:ea typeface="Titillium Web"/>
                <a:cs typeface="Titillium Web"/>
                <a:sym typeface="Titillium Web"/>
              </a:rPr>
              <a:t>7. INCREASING YOUR AI LITERACY TODAY</a:t>
            </a:r>
          </a:p>
          <a:p>
            <a:pPr marL="0" lvl="0" indent="0" algn="l" rtl="0">
              <a:spcBef>
                <a:spcPts val="600"/>
              </a:spcBef>
              <a:spcAft>
                <a:spcPts val="0"/>
              </a:spcAft>
              <a:buNone/>
            </a:pPr>
            <a:r>
              <a:rPr lang="en-CA" sz="2800" i="0" dirty="0"/>
              <a:t>Simple ways to follow and engage with emerging AI information</a:t>
            </a:r>
            <a:endParaRPr sz="2800" i="0" dirty="0"/>
          </a:p>
        </p:txBody>
      </p:sp>
      <p:sp>
        <p:nvSpPr>
          <p:cNvPr id="4024" name="Google Shape;4024;p2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49</a:t>
            </a:fld>
            <a:endParaRPr dirty="0"/>
          </a:p>
        </p:txBody>
      </p:sp>
    </p:spTree>
    <p:extLst>
      <p:ext uri="{BB962C8B-B14F-4D97-AF65-F5344CB8AC3E}">
        <p14:creationId xmlns:p14="http://schemas.microsoft.com/office/powerpoint/2010/main" val="3929973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83"/>
        <p:cNvGrpSpPr/>
        <p:nvPr/>
      </p:nvGrpSpPr>
      <p:grpSpPr>
        <a:xfrm>
          <a:off x="0" y="0"/>
          <a:ext cx="0" cy="0"/>
          <a:chOff x="0" y="0"/>
          <a:chExt cx="0" cy="0"/>
        </a:xfrm>
      </p:grpSpPr>
      <p:sp>
        <p:nvSpPr>
          <p:cNvPr id="3884" name="Google Shape;3884;p18"/>
          <p:cNvSpPr txBox="1">
            <a:spLocks noGrp="1"/>
          </p:cNvSpPr>
          <p:nvPr>
            <p:ph type="ctrTitle"/>
          </p:nvPr>
        </p:nvSpPr>
        <p:spPr>
          <a:xfrm>
            <a:off x="1306285" y="2195721"/>
            <a:ext cx="7471834" cy="1159800"/>
          </a:xfrm>
          <a:prstGeom prst="rect">
            <a:avLst/>
          </a:prstGeom>
        </p:spPr>
        <p:txBody>
          <a:bodyPr spcFirstLastPara="1" wrap="square" lIns="91425" tIns="91425" rIns="91425" bIns="91425" anchor="b" anchorCtr="0">
            <a:noAutofit/>
          </a:bodyPr>
          <a:lstStyle/>
          <a:p>
            <a:pPr lvl="0" algn="l" rtl="0">
              <a:spcBef>
                <a:spcPts val="0"/>
              </a:spcBef>
              <a:spcAft>
                <a:spcPts val="0"/>
              </a:spcAft>
              <a:buSzPts val="4800"/>
            </a:pPr>
            <a:r>
              <a:rPr lang="en-CA" sz="4000" b="1" dirty="0">
                <a:latin typeface="Aptos" panose="020B0004020202020204" pitchFamily="34" charset="0"/>
              </a:rPr>
              <a:t>Have you ever participated in a formal program or course related to AI or ML? </a:t>
            </a:r>
            <a:endParaRPr sz="4000" b="1" dirty="0">
              <a:latin typeface="Aptos" panose="020B0004020202020204" pitchFamily="34" charset="0"/>
            </a:endParaRPr>
          </a:p>
        </p:txBody>
      </p:sp>
      <p:sp>
        <p:nvSpPr>
          <p:cNvPr id="5" name="Oval 4">
            <a:extLst>
              <a:ext uri="{FF2B5EF4-FFF2-40B4-BE49-F238E27FC236}">
                <a16:creationId xmlns:a16="http://schemas.microsoft.com/office/drawing/2014/main" id="{ED14CABE-19C3-313F-FA5C-B78B5F2F80F6}"/>
              </a:ext>
            </a:extLst>
          </p:cNvPr>
          <p:cNvSpPr/>
          <p:nvPr/>
        </p:nvSpPr>
        <p:spPr>
          <a:xfrm>
            <a:off x="365881" y="2090058"/>
            <a:ext cx="819824" cy="813916"/>
          </a:xfrm>
          <a:prstGeom prst="ellipse">
            <a:avLst/>
          </a:prstGeom>
          <a:solidFill>
            <a:srgbClr val="00295C"/>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CA" sz="2400" b="1" dirty="0">
                <a:latin typeface="Aptos" panose="020B0004020202020204" pitchFamily="34" charset="0"/>
              </a:rPr>
              <a:t>Q2</a:t>
            </a:r>
            <a:endParaRPr lang="en-CA" sz="1200" b="1" dirty="0">
              <a:latin typeface="Aptos" panose="020B0004020202020204" pitchFamily="34" charset="0"/>
            </a:endParaRPr>
          </a:p>
        </p:txBody>
      </p:sp>
      <p:sp>
        <p:nvSpPr>
          <p:cNvPr id="4" name="Google Shape;3844;p14">
            <a:extLst>
              <a:ext uri="{FF2B5EF4-FFF2-40B4-BE49-F238E27FC236}">
                <a16:creationId xmlns:a16="http://schemas.microsoft.com/office/drawing/2014/main" id="{8821781E-D491-CEF7-4E22-7E47C998E102}"/>
              </a:ext>
            </a:extLst>
          </p:cNvPr>
          <p:cNvSpPr txBox="1">
            <a:spLocks/>
          </p:cNvSpPr>
          <p:nvPr/>
        </p:nvSpPr>
        <p:spPr>
          <a:xfrm>
            <a:off x="8773886" y="4749900"/>
            <a:ext cx="370114" cy="393600"/>
          </a:xfrm>
          <a:prstGeom prst="rect">
            <a:avLst/>
          </a:prstGeom>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0000000-1234-1234-1234-123412341234}" type="slidenum">
              <a:rPr lang="en" sz="1200" smtClean="0">
                <a:solidFill>
                  <a:schemeClr val="bg1"/>
                </a:solidFill>
                <a:latin typeface="Aptos" panose="020B0004020202020204" pitchFamily="34" charset="0"/>
              </a:rPr>
              <a:pPr/>
              <a:t>5</a:t>
            </a:fld>
            <a:endParaRPr lang="en" sz="1200" dirty="0">
              <a:solidFill>
                <a:schemeClr val="bg1"/>
              </a:solidFill>
              <a:latin typeface="Aptos" panose="020B0004020202020204" pitchFamily="34" charset="0"/>
            </a:endParaRPr>
          </a:p>
        </p:txBody>
      </p:sp>
    </p:spTree>
    <p:extLst>
      <p:ext uri="{BB962C8B-B14F-4D97-AF65-F5344CB8AC3E}">
        <p14:creationId xmlns:p14="http://schemas.microsoft.com/office/powerpoint/2010/main" val="13103070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355"/>
        <p:cNvGrpSpPr/>
        <p:nvPr/>
      </p:nvGrpSpPr>
      <p:grpSpPr>
        <a:xfrm>
          <a:off x="0" y="0"/>
          <a:ext cx="0" cy="0"/>
          <a:chOff x="0" y="0"/>
          <a:chExt cx="0" cy="0"/>
        </a:xfrm>
      </p:grpSpPr>
      <p:sp>
        <p:nvSpPr>
          <p:cNvPr id="4357" name="Google Shape;4357;p60"/>
          <p:cNvSpPr txBox="1">
            <a:spLocks noGrp="1"/>
          </p:cNvSpPr>
          <p:nvPr>
            <p:ph type="body" idx="4294967295"/>
          </p:nvPr>
        </p:nvSpPr>
        <p:spPr>
          <a:xfrm>
            <a:off x="232597" y="314916"/>
            <a:ext cx="8541289" cy="735013"/>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600"/>
              </a:spcBef>
              <a:spcAft>
                <a:spcPts val="0"/>
              </a:spcAft>
              <a:buSzPts val="2400"/>
              <a:buNone/>
            </a:pPr>
            <a:r>
              <a:rPr lang="en-CA" sz="3200" b="1" dirty="0">
                <a:latin typeface="Aptos" panose="020B0004020202020204" pitchFamily="34" charset="0"/>
                <a:ea typeface="Dosis"/>
                <a:cs typeface="Dosis"/>
                <a:sym typeface="Dosis"/>
              </a:rPr>
              <a:t>Keeping Up with AI</a:t>
            </a:r>
          </a:p>
        </p:txBody>
      </p:sp>
      <p:sp>
        <p:nvSpPr>
          <p:cNvPr id="5" name="Rectangle 4">
            <a:extLst>
              <a:ext uri="{FF2B5EF4-FFF2-40B4-BE49-F238E27FC236}">
                <a16:creationId xmlns:a16="http://schemas.microsoft.com/office/drawing/2014/main" id="{36B690E8-A6FF-68CB-9118-FDBD26A48B3B}"/>
              </a:ext>
            </a:extLst>
          </p:cNvPr>
          <p:cNvSpPr/>
          <p:nvPr/>
        </p:nvSpPr>
        <p:spPr>
          <a:xfrm>
            <a:off x="0" y="4577170"/>
            <a:ext cx="9144000" cy="566330"/>
          </a:xfrm>
          <a:prstGeom prst="rect">
            <a:avLst/>
          </a:prstGeom>
          <a:solidFill>
            <a:srgbClr val="0029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Google Shape;3844;p14">
            <a:extLst>
              <a:ext uri="{FF2B5EF4-FFF2-40B4-BE49-F238E27FC236}">
                <a16:creationId xmlns:a16="http://schemas.microsoft.com/office/drawing/2014/main" id="{CB48E868-802D-BCF6-4098-A6FF0049977A}"/>
              </a:ext>
            </a:extLst>
          </p:cNvPr>
          <p:cNvSpPr txBox="1">
            <a:spLocks noGrp="1"/>
          </p:cNvSpPr>
          <p:nvPr>
            <p:ph type="sldNum" idx="12"/>
          </p:nvPr>
        </p:nvSpPr>
        <p:spPr>
          <a:xfrm>
            <a:off x="8773886" y="4749900"/>
            <a:ext cx="370114"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200">
                <a:solidFill>
                  <a:schemeClr val="bg1"/>
                </a:solidFill>
                <a:latin typeface="Aptos" panose="020B0004020202020204" pitchFamily="34" charset="0"/>
              </a:rPr>
              <a:t>50</a:t>
            </a:fld>
            <a:endParaRPr sz="1200" dirty="0">
              <a:solidFill>
                <a:schemeClr val="bg1"/>
              </a:solidFill>
              <a:latin typeface="Aptos" panose="020B0004020202020204" pitchFamily="34" charset="0"/>
            </a:endParaRPr>
          </a:p>
        </p:txBody>
      </p:sp>
      <p:pic>
        <p:nvPicPr>
          <p:cNvPr id="7" name="Picture 6">
            <a:extLst>
              <a:ext uri="{FF2B5EF4-FFF2-40B4-BE49-F238E27FC236}">
                <a16:creationId xmlns:a16="http://schemas.microsoft.com/office/drawing/2014/main" id="{272D62C6-0B58-507B-AB1F-06AABC19E71F}"/>
              </a:ext>
            </a:extLst>
          </p:cNvPr>
          <p:cNvPicPr>
            <a:picLocks noChangeAspect="1"/>
          </p:cNvPicPr>
          <p:nvPr/>
        </p:nvPicPr>
        <p:blipFill>
          <a:blip r:embed="rId3"/>
          <a:stretch>
            <a:fillRect/>
          </a:stretch>
        </p:blipFill>
        <p:spPr>
          <a:xfrm>
            <a:off x="0" y="4622581"/>
            <a:ext cx="2208242" cy="520919"/>
          </a:xfrm>
          <a:prstGeom prst="rect">
            <a:avLst/>
          </a:prstGeom>
        </p:spPr>
      </p:pic>
      <p:sp>
        <p:nvSpPr>
          <p:cNvPr id="2" name="Text Placeholder 30">
            <a:extLst>
              <a:ext uri="{FF2B5EF4-FFF2-40B4-BE49-F238E27FC236}">
                <a16:creationId xmlns:a16="http://schemas.microsoft.com/office/drawing/2014/main" id="{808C4C49-28C7-12D3-73FE-D70AAAA36F79}"/>
              </a:ext>
            </a:extLst>
          </p:cNvPr>
          <p:cNvSpPr txBox="1">
            <a:spLocks/>
          </p:cNvSpPr>
          <p:nvPr/>
        </p:nvSpPr>
        <p:spPr>
          <a:xfrm>
            <a:off x="4901695" y="1193820"/>
            <a:ext cx="4057248" cy="735013"/>
          </a:xfrm>
          <a:prstGeom prst="rect">
            <a:avLst/>
          </a:prstGeom>
        </p:spPr>
        <p:txBody>
          <a:bodyPr spcFirstLastPara="1" vert="horz" wrap="square" lIns="91425" tIns="91425" rIns="91425" bIns="91425" rtlCol="0" anchor="t" anchorCtr="0">
            <a:noAutofit/>
          </a:bodyPr>
          <a:lstStyle>
            <a:lvl1pPr marL="457200" lvl="0" indent="-330200" algn="l" defTabSz="685800" rtl="0" eaLnBrk="1" latinLnBrk="0" hangingPunct="1">
              <a:lnSpc>
                <a:spcPct val="90000"/>
              </a:lnSpc>
              <a:spcBef>
                <a:spcPts val="600"/>
              </a:spcBef>
              <a:spcAft>
                <a:spcPts val="0"/>
              </a:spcAft>
              <a:buSzPts val="1600"/>
              <a:buFont typeface="Arial" panose="020B0604020202020204" pitchFamily="34" charset="0"/>
              <a:buChar char="▪"/>
              <a:defRPr sz="1600" kern="1200">
                <a:solidFill>
                  <a:schemeClr val="tx1"/>
                </a:solidFill>
                <a:latin typeface="+mn-lt"/>
                <a:ea typeface="+mn-ea"/>
                <a:cs typeface="+mn-cs"/>
              </a:defRPr>
            </a:lvl1pPr>
            <a:lvl2pPr marL="914400" lvl="1"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2pPr>
            <a:lvl3pPr marL="1371600" lvl="2"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3pPr>
            <a:lvl4pPr marL="1828800" lvl="3"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4pPr>
            <a:lvl5pPr marL="2286000" lvl="4"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5pPr>
            <a:lvl6pPr marL="2743200" lvl="5"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6pPr>
            <a:lvl7pPr marL="3200400" lvl="6"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7pPr>
            <a:lvl8pPr marL="3657600" lvl="7"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8pPr>
            <a:lvl9pPr marL="4114800" lvl="8"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9pPr>
          </a:lstStyle>
          <a:p>
            <a:pPr marL="127000" indent="0">
              <a:buNone/>
            </a:pPr>
            <a:r>
              <a:rPr lang="en-CA" sz="1400" b="1" dirty="0">
                <a:solidFill>
                  <a:schemeClr val="accent1"/>
                </a:solidFill>
                <a:latin typeface="Aptos" panose="020B0004020202020204" pitchFamily="34" charset="0"/>
              </a:rPr>
              <a:t>Podcasts: </a:t>
            </a:r>
            <a:r>
              <a:rPr lang="en-CA" sz="1400" dirty="0">
                <a:latin typeface="Aptos" panose="020B0004020202020204" pitchFamily="34" charset="0"/>
              </a:rPr>
              <a:t>NEJM AI Grand Rounds podcast features informal conversations between experts.</a:t>
            </a:r>
          </a:p>
        </p:txBody>
      </p:sp>
      <p:sp>
        <p:nvSpPr>
          <p:cNvPr id="3" name="Text Placeholder 30">
            <a:extLst>
              <a:ext uri="{FF2B5EF4-FFF2-40B4-BE49-F238E27FC236}">
                <a16:creationId xmlns:a16="http://schemas.microsoft.com/office/drawing/2014/main" id="{4CEDE3A0-C2C5-FF30-3A06-3B35914F1A72}"/>
              </a:ext>
            </a:extLst>
          </p:cNvPr>
          <p:cNvSpPr txBox="1">
            <a:spLocks/>
          </p:cNvSpPr>
          <p:nvPr/>
        </p:nvSpPr>
        <p:spPr>
          <a:xfrm>
            <a:off x="4901695" y="1855316"/>
            <a:ext cx="4057248" cy="842381"/>
          </a:xfrm>
          <a:prstGeom prst="rect">
            <a:avLst/>
          </a:prstGeom>
        </p:spPr>
        <p:txBody>
          <a:bodyPr spcFirstLastPara="1" vert="horz" wrap="square" lIns="91425" tIns="91425" rIns="91425" bIns="91425" rtlCol="0" anchor="t" anchorCtr="0">
            <a:noAutofit/>
          </a:bodyPr>
          <a:lstStyle>
            <a:lvl1pPr marL="457200" lvl="0" indent="-330200" algn="l" defTabSz="685800" rtl="0" eaLnBrk="1" latinLnBrk="0" hangingPunct="1">
              <a:lnSpc>
                <a:spcPct val="90000"/>
              </a:lnSpc>
              <a:spcBef>
                <a:spcPts val="600"/>
              </a:spcBef>
              <a:spcAft>
                <a:spcPts val="0"/>
              </a:spcAft>
              <a:buSzPts val="1600"/>
              <a:buFont typeface="Arial" panose="020B0604020202020204" pitchFamily="34" charset="0"/>
              <a:buChar char="▪"/>
              <a:defRPr sz="1600" kern="1200">
                <a:solidFill>
                  <a:schemeClr val="tx1"/>
                </a:solidFill>
                <a:latin typeface="+mn-lt"/>
                <a:ea typeface="+mn-ea"/>
                <a:cs typeface="+mn-cs"/>
              </a:defRPr>
            </a:lvl1pPr>
            <a:lvl2pPr marL="914400" lvl="1"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2pPr>
            <a:lvl3pPr marL="1371600" lvl="2"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3pPr>
            <a:lvl4pPr marL="1828800" lvl="3"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4pPr>
            <a:lvl5pPr marL="2286000" lvl="4"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5pPr>
            <a:lvl6pPr marL="2743200" lvl="5"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6pPr>
            <a:lvl7pPr marL="3200400" lvl="6"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7pPr>
            <a:lvl8pPr marL="3657600" lvl="7"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8pPr>
            <a:lvl9pPr marL="4114800" lvl="8"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9pPr>
          </a:lstStyle>
          <a:p>
            <a:pPr marL="127000" indent="0">
              <a:buFont typeface="Arial" panose="020B0604020202020204" pitchFamily="34" charset="0"/>
              <a:buNone/>
            </a:pPr>
            <a:r>
              <a:rPr lang="en-CA" sz="1400" b="1" dirty="0">
                <a:solidFill>
                  <a:schemeClr val="accent1"/>
                </a:solidFill>
                <a:latin typeface="Aptos" panose="020B0004020202020204" pitchFamily="34" charset="0"/>
              </a:rPr>
              <a:t>AI-Specific Subspecialty Journals</a:t>
            </a:r>
            <a:r>
              <a:rPr lang="en-CA" sz="1400" dirty="0">
                <a:latin typeface="Aptos" panose="020B0004020202020204" pitchFamily="34" charset="0"/>
              </a:rPr>
              <a:t>: NEJM AI, Nature Digital Medicine, Lancet Digital Health, Radiology: AI, etc.</a:t>
            </a:r>
            <a:endParaRPr lang="en-CA" sz="1400" b="1" dirty="0">
              <a:latin typeface="Aptos" panose="020B0004020202020204" pitchFamily="34" charset="0"/>
            </a:endParaRPr>
          </a:p>
          <a:p>
            <a:pPr marL="127000" indent="0">
              <a:buFont typeface="Arial" panose="020B0604020202020204" pitchFamily="34" charset="0"/>
              <a:buNone/>
            </a:pPr>
            <a:endParaRPr lang="en-CA" sz="1400" b="1" dirty="0">
              <a:latin typeface="Aptos" panose="020B0004020202020204" pitchFamily="34" charset="0"/>
            </a:endParaRPr>
          </a:p>
        </p:txBody>
      </p:sp>
      <p:sp>
        <p:nvSpPr>
          <p:cNvPr id="4" name="Text Placeholder 30">
            <a:extLst>
              <a:ext uri="{FF2B5EF4-FFF2-40B4-BE49-F238E27FC236}">
                <a16:creationId xmlns:a16="http://schemas.microsoft.com/office/drawing/2014/main" id="{BC44F7B1-E922-1C7F-CC9E-FD4CA8F4A5C2}"/>
              </a:ext>
            </a:extLst>
          </p:cNvPr>
          <p:cNvSpPr txBox="1">
            <a:spLocks/>
          </p:cNvSpPr>
          <p:nvPr/>
        </p:nvSpPr>
        <p:spPr>
          <a:xfrm>
            <a:off x="4901695" y="2564451"/>
            <a:ext cx="4057248" cy="935613"/>
          </a:xfrm>
          <a:prstGeom prst="rect">
            <a:avLst/>
          </a:prstGeom>
        </p:spPr>
        <p:txBody>
          <a:bodyPr spcFirstLastPara="1" vert="horz" wrap="square" lIns="91425" tIns="91425" rIns="91425" bIns="91425" rtlCol="0" anchor="t" anchorCtr="0">
            <a:noAutofit/>
          </a:bodyPr>
          <a:lstStyle>
            <a:lvl1pPr marL="457200" lvl="0" indent="-330200" algn="l" defTabSz="685800" rtl="0" eaLnBrk="1" latinLnBrk="0" hangingPunct="1">
              <a:lnSpc>
                <a:spcPct val="90000"/>
              </a:lnSpc>
              <a:spcBef>
                <a:spcPts val="600"/>
              </a:spcBef>
              <a:spcAft>
                <a:spcPts val="0"/>
              </a:spcAft>
              <a:buSzPts val="1600"/>
              <a:buFont typeface="Arial" panose="020B0604020202020204" pitchFamily="34" charset="0"/>
              <a:buChar char="▪"/>
              <a:defRPr sz="1600" kern="1200">
                <a:solidFill>
                  <a:schemeClr val="tx1"/>
                </a:solidFill>
                <a:latin typeface="+mn-lt"/>
                <a:ea typeface="+mn-ea"/>
                <a:cs typeface="+mn-cs"/>
              </a:defRPr>
            </a:lvl1pPr>
            <a:lvl2pPr marL="914400" lvl="1"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2pPr>
            <a:lvl3pPr marL="1371600" lvl="2"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3pPr>
            <a:lvl4pPr marL="1828800" lvl="3"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4pPr>
            <a:lvl5pPr marL="2286000" lvl="4"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5pPr>
            <a:lvl6pPr marL="2743200" lvl="5"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6pPr>
            <a:lvl7pPr marL="3200400" lvl="6"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7pPr>
            <a:lvl8pPr marL="3657600" lvl="7"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8pPr>
            <a:lvl9pPr marL="4114800" lvl="8"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9pPr>
          </a:lstStyle>
          <a:p>
            <a:pPr marL="127000" indent="0">
              <a:buFont typeface="Arial" panose="020B0604020202020204" pitchFamily="34" charset="0"/>
              <a:buNone/>
            </a:pPr>
            <a:r>
              <a:rPr lang="en-CA" sz="1400" b="1" dirty="0">
                <a:solidFill>
                  <a:schemeClr val="accent1"/>
                </a:solidFill>
                <a:latin typeface="Aptos" panose="020B0004020202020204" pitchFamily="34" charset="0"/>
              </a:rPr>
              <a:t>T-CAIREM</a:t>
            </a:r>
            <a:r>
              <a:rPr lang="en-CA" sz="1400" dirty="0">
                <a:latin typeface="Aptos" panose="020B0004020202020204" pitchFamily="34" charset="0"/>
              </a:rPr>
              <a:t>: Sign up for newsletter/email to get information about educational rounds, events, talks, and conferences. </a:t>
            </a:r>
            <a:endParaRPr lang="en-CA" sz="1400" b="1" dirty="0">
              <a:latin typeface="Aptos" panose="020B0004020202020204" pitchFamily="34" charset="0"/>
            </a:endParaRPr>
          </a:p>
        </p:txBody>
      </p:sp>
      <p:pic>
        <p:nvPicPr>
          <p:cNvPr id="9" name="Picture 8" descr="A close-up of a computer screen&#10;&#10;Description automatically generated">
            <a:extLst>
              <a:ext uri="{FF2B5EF4-FFF2-40B4-BE49-F238E27FC236}">
                <a16:creationId xmlns:a16="http://schemas.microsoft.com/office/drawing/2014/main" id="{D6DAAA5A-5615-A9A7-DF80-C8159E5155E6}"/>
              </a:ext>
            </a:extLst>
          </p:cNvPr>
          <p:cNvPicPr>
            <a:picLocks noChangeAspect="1"/>
          </p:cNvPicPr>
          <p:nvPr/>
        </p:nvPicPr>
        <p:blipFill>
          <a:blip r:embed="rId4"/>
          <a:stretch>
            <a:fillRect/>
          </a:stretch>
        </p:blipFill>
        <p:spPr>
          <a:xfrm>
            <a:off x="232597" y="1193820"/>
            <a:ext cx="4572001" cy="1787338"/>
          </a:xfrm>
          <a:prstGeom prst="rect">
            <a:avLst/>
          </a:prstGeom>
        </p:spPr>
      </p:pic>
      <p:sp>
        <p:nvSpPr>
          <p:cNvPr id="10" name="Text Placeholder 30">
            <a:extLst>
              <a:ext uri="{FF2B5EF4-FFF2-40B4-BE49-F238E27FC236}">
                <a16:creationId xmlns:a16="http://schemas.microsoft.com/office/drawing/2014/main" id="{809B5A86-8349-19C0-0186-6EDAF261C8C6}"/>
              </a:ext>
            </a:extLst>
          </p:cNvPr>
          <p:cNvSpPr txBox="1">
            <a:spLocks/>
          </p:cNvSpPr>
          <p:nvPr/>
        </p:nvSpPr>
        <p:spPr>
          <a:xfrm>
            <a:off x="4901695" y="3260116"/>
            <a:ext cx="4057248" cy="935613"/>
          </a:xfrm>
          <a:prstGeom prst="rect">
            <a:avLst/>
          </a:prstGeom>
        </p:spPr>
        <p:txBody>
          <a:bodyPr spcFirstLastPara="1" vert="horz" wrap="square" lIns="91425" tIns="91425" rIns="91425" bIns="91425" rtlCol="0" anchor="t" anchorCtr="0">
            <a:noAutofit/>
          </a:bodyPr>
          <a:lstStyle>
            <a:lvl1pPr marL="457200" lvl="0" indent="-330200" algn="l" defTabSz="685800" rtl="0" eaLnBrk="1" latinLnBrk="0" hangingPunct="1">
              <a:lnSpc>
                <a:spcPct val="90000"/>
              </a:lnSpc>
              <a:spcBef>
                <a:spcPts val="600"/>
              </a:spcBef>
              <a:spcAft>
                <a:spcPts val="0"/>
              </a:spcAft>
              <a:buSzPts val="1600"/>
              <a:buFont typeface="Arial" panose="020B0604020202020204" pitchFamily="34" charset="0"/>
              <a:buChar char="▪"/>
              <a:defRPr sz="1600" kern="1200">
                <a:solidFill>
                  <a:schemeClr val="tx1"/>
                </a:solidFill>
                <a:latin typeface="+mn-lt"/>
                <a:ea typeface="+mn-ea"/>
                <a:cs typeface="+mn-cs"/>
              </a:defRPr>
            </a:lvl1pPr>
            <a:lvl2pPr marL="914400" lvl="1"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2pPr>
            <a:lvl3pPr marL="1371600" lvl="2"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3pPr>
            <a:lvl4pPr marL="1828800" lvl="3"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4pPr>
            <a:lvl5pPr marL="2286000" lvl="4"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5pPr>
            <a:lvl6pPr marL="2743200" lvl="5"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6pPr>
            <a:lvl7pPr marL="3200400" lvl="6"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7pPr>
            <a:lvl8pPr marL="3657600" lvl="7"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8pPr>
            <a:lvl9pPr marL="4114800" lvl="8"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9pPr>
          </a:lstStyle>
          <a:p>
            <a:pPr marL="127000" indent="0">
              <a:buFont typeface="Arial" panose="020B0604020202020204" pitchFamily="34" charset="0"/>
              <a:buNone/>
            </a:pPr>
            <a:r>
              <a:rPr lang="en-CA" sz="1400" b="1" dirty="0">
                <a:solidFill>
                  <a:schemeClr val="accent1"/>
                </a:solidFill>
                <a:latin typeface="Aptos" panose="020B0004020202020204" pitchFamily="34" charset="0"/>
              </a:rPr>
              <a:t>Use it</a:t>
            </a:r>
            <a:r>
              <a:rPr lang="en-CA" sz="1400" dirty="0">
                <a:latin typeface="Aptos" panose="020B0004020202020204" pitchFamily="34" charset="0"/>
              </a:rPr>
              <a:t>: Everyone is busy, but in this period of rapidly changing technologies, the best way to keep up is to use emerging solutions in real-time so you can form your own opinions. </a:t>
            </a:r>
            <a:endParaRPr lang="en-CA" sz="1400" b="1" dirty="0">
              <a:latin typeface="Aptos" panose="020B0004020202020204" pitchFamily="34" charset="0"/>
            </a:endParaRPr>
          </a:p>
        </p:txBody>
      </p:sp>
      <p:pic>
        <p:nvPicPr>
          <p:cNvPr id="12" name="Picture 11" descr="Two men sitting in chairs and talking&#10;&#10;Description automatically generated">
            <a:extLst>
              <a:ext uri="{FF2B5EF4-FFF2-40B4-BE49-F238E27FC236}">
                <a16:creationId xmlns:a16="http://schemas.microsoft.com/office/drawing/2014/main" id="{88BDE215-5215-7D42-E1A4-6B9265C22194}"/>
              </a:ext>
            </a:extLst>
          </p:cNvPr>
          <p:cNvPicPr>
            <a:picLocks noChangeAspect="1"/>
          </p:cNvPicPr>
          <p:nvPr/>
        </p:nvPicPr>
        <p:blipFill rotWithShape="1">
          <a:blip r:embed="rId5"/>
          <a:srcRect b="17145"/>
          <a:stretch/>
        </p:blipFill>
        <p:spPr>
          <a:xfrm>
            <a:off x="1184564" y="2782978"/>
            <a:ext cx="3222336" cy="1657156"/>
          </a:xfrm>
          <a:prstGeom prst="rect">
            <a:avLst/>
          </a:prstGeom>
        </p:spPr>
      </p:pic>
    </p:spTree>
    <p:extLst>
      <p:ext uri="{BB962C8B-B14F-4D97-AF65-F5344CB8AC3E}">
        <p14:creationId xmlns:p14="http://schemas.microsoft.com/office/powerpoint/2010/main" val="422744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1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899">
          <a:extLst>
            <a:ext uri="{FF2B5EF4-FFF2-40B4-BE49-F238E27FC236}">
              <a16:creationId xmlns:a16="http://schemas.microsoft.com/office/drawing/2014/main" id="{A28D4D94-C396-E2D1-8F92-9E139C7ACAD2}"/>
            </a:ext>
          </a:extLst>
        </p:cNvPr>
        <p:cNvGrpSpPr/>
        <p:nvPr/>
      </p:nvGrpSpPr>
      <p:grpSpPr>
        <a:xfrm>
          <a:off x="0" y="0"/>
          <a:ext cx="0" cy="0"/>
          <a:chOff x="0" y="0"/>
          <a:chExt cx="0" cy="0"/>
        </a:xfrm>
      </p:grpSpPr>
      <p:sp>
        <p:nvSpPr>
          <p:cNvPr id="3900" name="Google Shape;3900;p20">
            <a:extLst>
              <a:ext uri="{FF2B5EF4-FFF2-40B4-BE49-F238E27FC236}">
                <a16:creationId xmlns:a16="http://schemas.microsoft.com/office/drawing/2014/main" id="{62E3F4D4-D6A1-9307-4F27-6C2FE896C15D}"/>
              </a:ext>
            </a:extLst>
          </p:cNvPr>
          <p:cNvSpPr txBox="1">
            <a:spLocks noGrp="1"/>
          </p:cNvSpPr>
          <p:nvPr>
            <p:ph type="title"/>
          </p:nvPr>
        </p:nvSpPr>
        <p:spPr>
          <a:xfrm>
            <a:off x="532945" y="329333"/>
            <a:ext cx="7419818" cy="101370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CA" sz="2800" b="1" dirty="0">
                <a:latin typeface="Aptos" panose="020B0004020202020204" pitchFamily="34" charset="0"/>
              </a:rPr>
              <a:t>HOW CLINICIANS CAN BE INVOLVED IN AI DEVELOPMENT AND DEPLOYMENT</a:t>
            </a:r>
          </a:p>
        </p:txBody>
      </p:sp>
      <p:sp>
        <p:nvSpPr>
          <p:cNvPr id="3901" name="Google Shape;3901;p20">
            <a:extLst>
              <a:ext uri="{FF2B5EF4-FFF2-40B4-BE49-F238E27FC236}">
                <a16:creationId xmlns:a16="http://schemas.microsoft.com/office/drawing/2014/main" id="{FD95FD0E-C8DF-AF1B-C7B0-2A8334881D83}"/>
              </a:ext>
            </a:extLst>
          </p:cNvPr>
          <p:cNvSpPr txBox="1">
            <a:spLocks noGrp="1"/>
          </p:cNvSpPr>
          <p:nvPr>
            <p:ph type="body" idx="1"/>
          </p:nvPr>
        </p:nvSpPr>
        <p:spPr>
          <a:xfrm>
            <a:off x="532945" y="1411981"/>
            <a:ext cx="7696655" cy="2825760"/>
          </a:xfrm>
          <a:prstGeom prst="rect">
            <a:avLst/>
          </a:prstGeom>
        </p:spPr>
        <p:txBody>
          <a:bodyPr spcFirstLastPara="1" wrap="square" lIns="91425" tIns="91425" rIns="91425" bIns="91425" anchor="t" anchorCtr="0">
            <a:noAutofit/>
          </a:bodyPr>
          <a:lstStyle/>
          <a:p>
            <a:pPr lvl="0" algn="l" rtl="0">
              <a:spcBef>
                <a:spcPts val="1000"/>
              </a:spcBef>
              <a:spcAft>
                <a:spcPts val="0"/>
              </a:spcAft>
              <a:buSzPts val="2400"/>
              <a:buFont typeface="Wingdings" pitchFamily="2" charset="2"/>
              <a:buChar char="§"/>
            </a:pPr>
            <a:r>
              <a:rPr lang="en-CA" sz="1600" dirty="0">
                <a:latin typeface="Aptos" panose="020B0004020202020204" pitchFamily="34" charset="0"/>
              </a:rPr>
              <a:t>Identifying meaningful questions for AI developers</a:t>
            </a:r>
          </a:p>
          <a:p>
            <a:pPr lvl="0" algn="l" rtl="0">
              <a:spcBef>
                <a:spcPts val="1000"/>
              </a:spcBef>
              <a:spcAft>
                <a:spcPts val="0"/>
              </a:spcAft>
              <a:buSzPts val="2400"/>
              <a:buFont typeface="Wingdings" pitchFamily="2" charset="2"/>
              <a:buChar char="§"/>
            </a:pPr>
            <a:r>
              <a:rPr lang="en-CA" sz="1600" dirty="0">
                <a:latin typeface="Aptos" panose="020B0004020202020204" pitchFamily="34" charset="0"/>
              </a:rPr>
              <a:t>Labelling data for model training </a:t>
            </a:r>
          </a:p>
          <a:p>
            <a:pPr lvl="0" algn="l" rtl="0">
              <a:spcBef>
                <a:spcPts val="1000"/>
              </a:spcBef>
              <a:spcAft>
                <a:spcPts val="0"/>
              </a:spcAft>
              <a:buSzPts val="2400"/>
              <a:buFont typeface="Wingdings" pitchFamily="2" charset="2"/>
              <a:buChar char="§"/>
            </a:pPr>
            <a:r>
              <a:rPr lang="en-CA" sz="1600" dirty="0">
                <a:latin typeface="Aptos" panose="020B0004020202020204" pitchFamily="34" charset="0"/>
              </a:rPr>
              <a:t>Evaluating model quality with clinical perspective </a:t>
            </a:r>
          </a:p>
          <a:p>
            <a:pPr lvl="0" algn="l" rtl="0">
              <a:spcBef>
                <a:spcPts val="1000"/>
              </a:spcBef>
              <a:spcAft>
                <a:spcPts val="0"/>
              </a:spcAft>
              <a:buSzPts val="2400"/>
              <a:buFont typeface="Wingdings" pitchFamily="2" charset="2"/>
              <a:buChar char="§"/>
            </a:pPr>
            <a:r>
              <a:rPr lang="en-CA" sz="1600" dirty="0">
                <a:latin typeface="Aptos" panose="020B0004020202020204" pitchFamily="34" charset="0"/>
              </a:rPr>
              <a:t>Providing clinical expertise to ensure model interpretability </a:t>
            </a:r>
          </a:p>
          <a:p>
            <a:pPr lvl="0" algn="l" rtl="0">
              <a:spcBef>
                <a:spcPts val="1000"/>
              </a:spcBef>
              <a:spcAft>
                <a:spcPts val="0"/>
              </a:spcAft>
              <a:buSzPts val="2400"/>
              <a:buFont typeface="Wingdings" pitchFamily="2" charset="2"/>
              <a:buChar char="§"/>
            </a:pPr>
            <a:r>
              <a:rPr lang="en-CA" sz="1600" dirty="0">
                <a:latin typeface="Aptos" panose="020B0004020202020204" pitchFamily="34" charset="0"/>
              </a:rPr>
              <a:t>Creating appropriate clinical action plans for AI model outputs/predictions</a:t>
            </a:r>
          </a:p>
          <a:p>
            <a:pPr lvl="0" algn="l" rtl="0">
              <a:spcBef>
                <a:spcPts val="1000"/>
              </a:spcBef>
              <a:spcAft>
                <a:spcPts val="0"/>
              </a:spcAft>
              <a:buSzPts val="2400"/>
              <a:buFont typeface="Wingdings" pitchFamily="2" charset="2"/>
              <a:buChar char="§"/>
            </a:pPr>
            <a:r>
              <a:rPr lang="en-CA" sz="1600" dirty="0">
                <a:latin typeface="Aptos" panose="020B0004020202020204" pitchFamily="34" charset="0"/>
              </a:rPr>
              <a:t>Explaining the model outputs to patients </a:t>
            </a:r>
          </a:p>
          <a:p>
            <a:pPr lvl="0" algn="l" rtl="0">
              <a:spcBef>
                <a:spcPts val="1000"/>
              </a:spcBef>
              <a:spcAft>
                <a:spcPts val="0"/>
              </a:spcAft>
              <a:buSzPts val="2400"/>
              <a:buFont typeface="Wingdings" pitchFamily="2" charset="2"/>
              <a:buChar char="§"/>
            </a:pPr>
            <a:r>
              <a:rPr lang="en-CA" sz="1600" dirty="0">
                <a:latin typeface="Aptos" panose="020B0004020202020204" pitchFamily="34" charset="0"/>
              </a:rPr>
              <a:t>Legislating AI – who is responsible for an algorithm error? </a:t>
            </a:r>
          </a:p>
        </p:txBody>
      </p:sp>
      <p:sp>
        <p:nvSpPr>
          <p:cNvPr id="6" name="Google Shape;3844;p14">
            <a:extLst>
              <a:ext uri="{FF2B5EF4-FFF2-40B4-BE49-F238E27FC236}">
                <a16:creationId xmlns:a16="http://schemas.microsoft.com/office/drawing/2014/main" id="{1A541C21-5745-75AD-FA2D-AB869C590032}"/>
              </a:ext>
            </a:extLst>
          </p:cNvPr>
          <p:cNvSpPr txBox="1">
            <a:spLocks noGrp="1"/>
          </p:cNvSpPr>
          <p:nvPr>
            <p:ph type="sldNum" idx="12"/>
          </p:nvPr>
        </p:nvSpPr>
        <p:spPr>
          <a:xfrm>
            <a:off x="8773886" y="4749900"/>
            <a:ext cx="370114"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200">
                <a:solidFill>
                  <a:schemeClr val="bg1"/>
                </a:solidFill>
                <a:latin typeface="Aptos" panose="020B0004020202020204" pitchFamily="34" charset="0"/>
              </a:rPr>
              <a:t>51</a:t>
            </a:fld>
            <a:endParaRPr sz="1200" dirty="0">
              <a:solidFill>
                <a:schemeClr val="bg1"/>
              </a:solidFill>
              <a:latin typeface="Aptos" panose="020B0004020202020204" pitchFamily="34" charset="0"/>
            </a:endParaRPr>
          </a:p>
        </p:txBody>
      </p:sp>
    </p:spTree>
    <p:extLst>
      <p:ext uri="{BB962C8B-B14F-4D97-AF65-F5344CB8AC3E}">
        <p14:creationId xmlns:p14="http://schemas.microsoft.com/office/powerpoint/2010/main" val="10403028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022"/>
        <p:cNvGrpSpPr/>
        <p:nvPr/>
      </p:nvGrpSpPr>
      <p:grpSpPr>
        <a:xfrm>
          <a:off x="0" y="0"/>
          <a:ext cx="0" cy="0"/>
          <a:chOff x="0" y="0"/>
          <a:chExt cx="0" cy="0"/>
        </a:xfrm>
      </p:grpSpPr>
      <p:sp>
        <p:nvSpPr>
          <p:cNvPr id="2" name="Rectangle 1">
            <a:extLst>
              <a:ext uri="{FF2B5EF4-FFF2-40B4-BE49-F238E27FC236}">
                <a16:creationId xmlns:a16="http://schemas.microsoft.com/office/drawing/2014/main" id="{819A0F4C-034D-3BA0-3040-BFFC8B8919AD}"/>
              </a:ext>
            </a:extLst>
          </p:cNvPr>
          <p:cNvSpPr/>
          <p:nvPr/>
        </p:nvSpPr>
        <p:spPr>
          <a:xfrm>
            <a:off x="0" y="4494998"/>
            <a:ext cx="9144000" cy="648502"/>
          </a:xfrm>
          <a:prstGeom prst="rect">
            <a:avLst/>
          </a:prstGeom>
          <a:solidFill>
            <a:srgbClr val="A5A5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025" name="Google Shape;4025;p27"/>
          <p:cNvSpPr/>
          <p:nvPr/>
        </p:nvSpPr>
        <p:spPr>
          <a:xfrm>
            <a:off x="1210235" y="739550"/>
            <a:ext cx="6696636" cy="3527650"/>
          </a:xfrm>
          <a:prstGeom prst="rect">
            <a:avLst/>
          </a:prstGeom>
          <a:solidFill>
            <a:srgbClr val="00295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 name="TextBox 5">
            <a:extLst>
              <a:ext uri="{FF2B5EF4-FFF2-40B4-BE49-F238E27FC236}">
                <a16:creationId xmlns:a16="http://schemas.microsoft.com/office/drawing/2014/main" id="{29A4B986-15B1-370D-AF96-FB01D71DEFDE}"/>
              </a:ext>
            </a:extLst>
          </p:cNvPr>
          <p:cNvSpPr txBox="1"/>
          <p:nvPr/>
        </p:nvSpPr>
        <p:spPr>
          <a:xfrm>
            <a:off x="2046847" y="1232922"/>
            <a:ext cx="5023412" cy="3062377"/>
          </a:xfrm>
          <a:prstGeom prst="rect">
            <a:avLst/>
          </a:prstGeom>
          <a:noFill/>
        </p:spPr>
        <p:txBody>
          <a:bodyPr wrap="square">
            <a:spAutoFit/>
          </a:bodyPr>
          <a:lstStyle/>
          <a:p>
            <a:pPr marL="0" lvl="0" indent="0" algn="ctr" rtl="0">
              <a:spcBef>
                <a:spcPts val="600"/>
              </a:spcBef>
              <a:spcAft>
                <a:spcPts val="0"/>
              </a:spcAft>
              <a:buNone/>
            </a:pPr>
            <a:r>
              <a:rPr lang="en-CA" sz="3600" b="1" i="0" dirty="0">
                <a:solidFill>
                  <a:schemeClr val="bg1"/>
                </a:solidFill>
                <a:latin typeface="Aptos" panose="020B0004020202020204" pitchFamily="34" charset="0"/>
                <a:ea typeface="Titillium Web"/>
                <a:cs typeface="Titillium Web"/>
                <a:sym typeface="Titillium Web"/>
              </a:rPr>
              <a:t>THANK YOU! </a:t>
            </a:r>
          </a:p>
          <a:p>
            <a:pPr marL="0" lvl="0" indent="0" algn="ctr" rtl="0">
              <a:spcBef>
                <a:spcPts val="600"/>
              </a:spcBef>
              <a:spcAft>
                <a:spcPts val="0"/>
              </a:spcAft>
              <a:buNone/>
            </a:pPr>
            <a:r>
              <a:rPr lang="en-CA" sz="3600" b="1" dirty="0">
                <a:solidFill>
                  <a:schemeClr val="bg1"/>
                </a:solidFill>
                <a:latin typeface="Aptos" panose="020B0004020202020204" pitchFamily="34" charset="0"/>
                <a:ea typeface="Titillium Web"/>
                <a:cs typeface="Titillium Web"/>
                <a:sym typeface="Titillium Web"/>
              </a:rPr>
              <a:t>Any questions? </a:t>
            </a:r>
          </a:p>
          <a:p>
            <a:pPr marL="0" lvl="0" indent="0" algn="ctr" rtl="0">
              <a:spcBef>
                <a:spcPts val="600"/>
              </a:spcBef>
              <a:spcAft>
                <a:spcPts val="0"/>
              </a:spcAft>
              <a:buNone/>
            </a:pPr>
            <a:endParaRPr lang="en-CA" sz="2000" b="1" dirty="0">
              <a:solidFill>
                <a:schemeClr val="bg1"/>
              </a:solidFill>
              <a:latin typeface="Aptos" panose="020B0004020202020204" pitchFamily="34" charset="0"/>
              <a:ea typeface="Titillium Web"/>
              <a:cs typeface="Titillium Web"/>
              <a:sym typeface="Titillium Web"/>
              <a:hlinkClick r:id="rId3">
                <a:extLst>
                  <a:ext uri="{A12FA001-AC4F-418D-AE19-62706E023703}">
                    <ahyp:hlinkClr xmlns:ahyp="http://schemas.microsoft.com/office/drawing/2018/hyperlinkcolor" val="tx"/>
                  </a:ext>
                </a:extLst>
              </a:hlinkClick>
            </a:endParaRPr>
          </a:p>
          <a:p>
            <a:pPr marL="0" lvl="0" indent="0" algn="ctr" rtl="0">
              <a:spcBef>
                <a:spcPts val="600"/>
              </a:spcBef>
              <a:spcAft>
                <a:spcPts val="0"/>
              </a:spcAft>
              <a:buNone/>
            </a:pPr>
            <a:r>
              <a:rPr lang="en-CA" sz="2000" b="1" dirty="0">
                <a:solidFill>
                  <a:schemeClr val="bg1"/>
                </a:solidFill>
                <a:latin typeface="Aptos" panose="020B0004020202020204" pitchFamily="34" charset="0"/>
                <a:ea typeface="Titillium Web"/>
                <a:cs typeface="Titillium Web"/>
                <a:sym typeface="Titillium Web"/>
                <a:hlinkClick r:id="rId3">
                  <a:extLst>
                    <a:ext uri="{A12FA001-AC4F-418D-AE19-62706E023703}">
                      <ahyp:hlinkClr xmlns:ahyp="http://schemas.microsoft.com/office/drawing/2018/hyperlinkcolor" val="tx"/>
                    </a:ext>
                  </a:extLst>
                </a:hlinkClick>
              </a:rPr>
              <a:t>gemma.postill@utoronto.ca</a:t>
            </a:r>
            <a:endParaRPr lang="en-CA" sz="2000" b="1" dirty="0">
              <a:solidFill>
                <a:schemeClr val="bg1"/>
              </a:solidFill>
              <a:latin typeface="Aptos" panose="020B0004020202020204" pitchFamily="34" charset="0"/>
              <a:ea typeface="Titillium Web"/>
              <a:cs typeface="Titillium Web"/>
              <a:sym typeface="Titillium Web"/>
            </a:endParaRPr>
          </a:p>
          <a:p>
            <a:pPr marL="0" lvl="0" indent="0" algn="ctr" rtl="0">
              <a:spcBef>
                <a:spcPts val="600"/>
              </a:spcBef>
              <a:spcAft>
                <a:spcPts val="0"/>
              </a:spcAft>
              <a:buNone/>
            </a:pPr>
            <a:r>
              <a:rPr lang="en-CA" sz="2000" b="1" dirty="0">
                <a:solidFill>
                  <a:schemeClr val="bg1"/>
                </a:solidFill>
                <a:latin typeface="Aptos" panose="020B0004020202020204" pitchFamily="34" charset="0"/>
                <a:ea typeface="Titillium Web"/>
                <a:cs typeface="Titillium Web"/>
                <a:sym typeface="Titillium Web"/>
                <a:hlinkClick r:id="rId4">
                  <a:extLst>
                    <a:ext uri="{A12FA001-AC4F-418D-AE19-62706E023703}">
                      <ahyp:hlinkClr xmlns:ahyp="http://schemas.microsoft.com/office/drawing/2018/hyperlinkcolor" val="tx"/>
                    </a:ext>
                  </a:extLst>
                </a:hlinkClick>
              </a:rPr>
              <a:t>abhishek.moturu@mail.utoronto.ca</a:t>
            </a:r>
            <a:endParaRPr lang="en-CA" sz="2000" b="1" dirty="0">
              <a:solidFill>
                <a:schemeClr val="bg1"/>
              </a:solidFill>
              <a:latin typeface="Aptos" panose="020B0004020202020204" pitchFamily="34" charset="0"/>
              <a:ea typeface="Titillium Web"/>
              <a:cs typeface="Titillium Web"/>
              <a:sym typeface="Titillium Web"/>
            </a:endParaRPr>
          </a:p>
          <a:p>
            <a:pPr marL="0" lvl="0" indent="0" algn="ctr" rtl="0">
              <a:spcBef>
                <a:spcPts val="600"/>
              </a:spcBef>
              <a:spcAft>
                <a:spcPts val="0"/>
              </a:spcAft>
              <a:buNone/>
            </a:pPr>
            <a:endParaRPr lang="en-CA" sz="3600" b="1" dirty="0">
              <a:solidFill>
                <a:schemeClr val="bg1"/>
              </a:solidFill>
              <a:latin typeface="Aptos" panose="020B0004020202020204" pitchFamily="34" charset="0"/>
              <a:ea typeface="Titillium Web"/>
              <a:cs typeface="Titillium Web"/>
              <a:sym typeface="Titillium Web"/>
            </a:endParaRPr>
          </a:p>
        </p:txBody>
      </p:sp>
      <p:sp>
        <p:nvSpPr>
          <p:cNvPr id="3" name="Google Shape;3844;p14">
            <a:extLst>
              <a:ext uri="{FF2B5EF4-FFF2-40B4-BE49-F238E27FC236}">
                <a16:creationId xmlns:a16="http://schemas.microsoft.com/office/drawing/2014/main" id="{7B00EFA8-D81C-275B-0BFE-8B32A566F32D}"/>
              </a:ext>
            </a:extLst>
          </p:cNvPr>
          <p:cNvSpPr txBox="1">
            <a:spLocks noGrp="1"/>
          </p:cNvSpPr>
          <p:nvPr>
            <p:ph type="sldNum" idx="12"/>
          </p:nvPr>
        </p:nvSpPr>
        <p:spPr>
          <a:xfrm>
            <a:off x="8773886" y="4749900"/>
            <a:ext cx="370114"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200">
                <a:solidFill>
                  <a:schemeClr val="bg1"/>
                </a:solidFill>
                <a:latin typeface="Aptos" panose="020B0004020202020204" pitchFamily="34" charset="0"/>
              </a:rPr>
              <a:t>52</a:t>
            </a:fld>
            <a:endParaRPr sz="1200" dirty="0">
              <a:solidFill>
                <a:schemeClr val="bg1"/>
              </a:solidFill>
              <a:latin typeface="Aptos" panose="020B0004020202020204" pitchFamily="34" charset="0"/>
            </a:endParaRPr>
          </a:p>
        </p:txBody>
      </p:sp>
    </p:spTree>
    <p:extLst>
      <p:ext uri="{BB962C8B-B14F-4D97-AF65-F5344CB8AC3E}">
        <p14:creationId xmlns:p14="http://schemas.microsoft.com/office/powerpoint/2010/main" val="42867996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022"/>
        <p:cNvGrpSpPr/>
        <p:nvPr/>
      </p:nvGrpSpPr>
      <p:grpSpPr>
        <a:xfrm>
          <a:off x="0" y="0"/>
          <a:ext cx="0" cy="0"/>
          <a:chOff x="0" y="0"/>
          <a:chExt cx="0" cy="0"/>
        </a:xfrm>
      </p:grpSpPr>
      <p:sp>
        <p:nvSpPr>
          <p:cNvPr id="2" name="Rectangle 1">
            <a:extLst>
              <a:ext uri="{FF2B5EF4-FFF2-40B4-BE49-F238E27FC236}">
                <a16:creationId xmlns:a16="http://schemas.microsoft.com/office/drawing/2014/main" id="{5896B5D6-2B67-5BF5-F150-0E6F8241EF46}"/>
              </a:ext>
            </a:extLst>
          </p:cNvPr>
          <p:cNvSpPr/>
          <p:nvPr/>
        </p:nvSpPr>
        <p:spPr>
          <a:xfrm>
            <a:off x="-80682" y="-71718"/>
            <a:ext cx="9224682" cy="521521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023" name="Google Shape;4023;p27"/>
          <p:cNvSpPr txBox="1">
            <a:spLocks noGrp="1"/>
          </p:cNvSpPr>
          <p:nvPr>
            <p:ph type="body" idx="1"/>
          </p:nvPr>
        </p:nvSpPr>
        <p:spPr>
          <a:xfrm>
            <a:off x="551049" y="2194700"/>
            <a:ext cx="7124369" cy="2601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4600" b="1" i="0" dirty="0">
                <a:latin typeface="Titillium Web"/>
                <a:ea typeface="Titillium Web"/>
                <a:cs typeface="Titillium Web"/>
                <a:sym typeface="Titillium Web"/>
              </a:rPr>
              <a:t>APPRAISING AI TOOLS </a:t>
            </a:r>
            <a:endParaRPr sz="4600" b="1" i="0" dirty="0">
              <a:latin typeface="Titillium Web"/>
              <a:ea typeface="Titillium Web"/>
              <a:cs typeface="Titillium Web"/>
              <a:sym typeface="Titillium Web"/>
            </a:endParaRPr>
          </a:p>
          <a:p>
            <a:pPr marL="0" lvl="0" indent="0" algn="l" rtl="0">
              <a:spcBef>
                <a:spcPts val="600"/>
              </a:spcBef>
              <a:spcAft>
                <a:spcPts val="0"/>
              </a:spcAft>
              <a:buNone/>
            </a:pPr>
            <a:r>
              <a:rPr lang="en" sz="2800" i="0" dirty="0">
                <a:latin typeface="Aptos" panose="020B0004020202020204" pitchFamily="34" charset="0"/>
              </a:rPr>
              <a:t>How can I tell if the results from AI are good? </a:t>
            </a:r>
            <a:endParaRPr sz="2800" i="0" dirty="0">
              <a:latin typeface="Aptos" panose="020B0004020202020204" pitchFamily="34" charset="0"/>
            </a:endParaRPr>
          </a:p>
        </p:txBody>
      </p:sp>
      <p:sp>
        <p:nvSpPr>
          <p:cNvPr id="4024" name="Google Shape;4024;p2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200"/>
              <a:t>53</a:t>
            </a:fld>
            <a:endParaRPr sz="12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883"/>
        <p:cNvGrpSpPr/>
        <p:nvPr/>
      </p:nvGrpSpPr>
      <p:grpSpPr>
        <a:xfrm>
          <a:off x="0" y="0"/>
          <a:ext cx="0" cy="0"/>
          <a:chOff x="0" y="0"/>
          <a:chExt cx="0" cy="0"/>
        </a:xfrm>
      </p:grpSpPr>
      <p:sp>
        <p:nvSpPr>
          <p:cNvPr id="3884" name="Google Shape;3884;p18"/>
          <p:cNvSpPr txBox="1">
            <a:spLocks noGrp="1"/>
          </p:cNvSpPr>
          <p:nvPr>
            <p:ph type="ctrTitle"/>
          </p:nvPr>
        </p:nvSpPr>
        <p:spPr>
          <a:xfrm>
            <a:off x="1306284" y="1707238"/>
            <a:ext cx="7685315" cy="1482900"/>
          </a:xfrm>
          <a:prstGeom prst="rect">
            <a:avLst/>
          </a:prstGeom>
        </p:spPr>
        <p:txBody>
          <a:bodyPr spcFirstLastPara="1" wrap="square" lIns="91425" tIns="91425" rIns="91425" bIns="91425" anchor="b" anchorCtr="0">
            <a:noAutofit/>
          </a:bodyPr>
          <a:lstStyle/>
          <a:p>
            <a:pPr lvl="0" algn="l" rtl="0">
              <a:spcBef>
                <a:spcPts val="0"/>
              </a:spcBef>
              <a:spcAft>
                <a:spcPts val="0"/>
              </a:spcAft>
              <a:buSzPts val="4800"/>
            </a:pPr>
            <a:r>
              <a:rPr lang="en-CA" sz="4000" b="1" dirty="0">
                <a:latin typeface="Aptos" panose="020B0004020202020204" pitchFamily="34" charset="0"/>
              </a:rPr>
              <a:t>Are you confident in appraising AI studies and tools? </a:t>
            </a:r>
            <a:endParaRPr sz="4000" b="1" dirty="0">
              <a:latin typeface="Aptos" panose="020B0004020202020204" pitchFamily="34" charset="0"/>
            </a:endParaRPr>
          </a:p>
        </p:txBody>
      </p:sp>
      <p:sp>
        <p:nvSpPr>
          <p:cNvPr id="8" name="Oval 7">
            <a:extLst>
              <a:ext uri="{FF2B5EF4-FFF2-40B4-BE49-F238E27FC236}">
                <a16:creationId xmlns:a16="http://schemas.microsoft.com/office/drawing/2014/main" id="{CC47E0B7-435F-3C03-7241-E70E07BDD344}"/>
              </a:ext>
            </a:extLst>
          </p:cNvPr>
          <p:cNvSpPr/>
          <p:nvPr/>
        </p:nvSpPr>
        <p:spPr>
          <a:xfrm>
            <a:off x="365881" y="2090058"/>
            <a:ext cx="819824" cy="813916"/>
          </a:xfrm>
          <a:prstGeom prst="ellipse">
            <a:avLst/>
          </a:prstGeom>
          <a:solidFill>
            <a:srgbClr val="00295C"/>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CA" sz="2400" b="1" dirty="0">
                <a:latin typeface="Aptos" panose="020B0004020202020204" pitchFamily="34" charset="0"/>
              </a:rPr>
              <a:t>Q3</a:t>
            </a:r>
            <a:endParaRPr lang="en-CA" sz="1200" b="1" dirty="0">
              <a:latin typeface="Aptos" panose="020B0004020202020204" pitchFamily="34" charset="0"/>
            </a:endParaRPr>
          </a:p>
        </p:txBody>
      </p:sp>
      <p:sp>
        <p:nvSpPr>
          <p:cNvPr id="7" name="Google Shape;3844;p14">
            <a:extLst>
              <a:ext uri="{FF2B5EF4-FFF2-40B4-BE49-F238E27FC236}">
                <a16:creationId xmlns:a16="http://schemas.microsoft.com/office/drawing/2014/main" id="{C029BE06-B052-8574-794A-2CBE646CF648}"/>
              </a:ext>
            </a:extLst>
          </p:cNvPr>
          <p:cNvSpPr txBox="1">
            <a:spLocks/>
          </p:cNvSpPr>
          <p:nvPr/>
        </p:nvSpPr>
        <p:spPr>
          <a:xfrm>
            <a:off x="8773886" y="4749900"/>
            <a:ext cx="370114" cy="393600"/>
          </a:xfrm>
          <a:prstGeom prst="rect">
            <a:avLst/>
          </a:prstGeom>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0000000-1234-1234-1234-123412341234}" type="slidenum">
              <a:rPr lang="en" sz="1200" smtClean="0">
                <a:solidFill>
                  <a:schemeClr val="bg1"/>
                </a:solidFill>
                <a:latin typeface="Aptos" panose="020B0004020202020204" pitchFamily="34" charset="0"/>
              </a:rPr>
              <a:pPr/>
              <a:t>54</a:t>
            </a:fld>
            <a:endParaRPr lang="en" sz="1200" dirty="0">
              <a:solidFill>
                <a:schemeClr val="bg1"/>
              </a:solidFill>
              <a:latin typeface="Aptos" panose="020B0004020202020204" pitchFamily="34" charset="0"/>
            </a:endParaRPr>
          </a:p>
        </p:txBody>
      </p:sp>
    </p:spTree>
    <p:extLst>
      <p:ext uri="{BB962C8B-B14F-4D97-AF65-F5344CB8AC3E}">
        <p14:creationId xmlns:p14="http://schemas.microsoft.com/office/powerpoint/2010/main" val="9048253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355"/>
        <p:cNvGrpSpPr/>
        <p:nvPr/>
      </p:nvGrpSpPr>
      <p:grpSpPr>
        <a:xfrm>
          <a:off x="0" y="0"/>
          <a:ext cx="0" cy="0"/>
          <a:chOff x="0" y="0"/>
          <a:chExt cx="0" cy="0"/>
        </a:xfrm>
      </p:grpSpPr>
      <p:pic>
        <p:nvPicPr>
          <p:cNvPr id="4356" name="Google Shape;4356;p60" descr="A screenshot of a computer&#10;&#10;Description automatically generated"/>
          <p:cNvPicPr preferRelativeResize="0"/>
          <p:nvPr/>
        </p:nvPicPr>
        <p:blipFill rotWithShape="1">
          <a:blip r:embed="rId3">
            <a:alphaModFix/>
          </a:blip>
          <a:srcRect r="11475"/>
          <a:stretch/>
        </p:blipFill>
        <p:spPr>
          <a:xfrm>
            <a:off x="2554940" y="1545851"/>
            <a:ext cx="4105835" cy="2673634"/>
          </a:xfrm>
          <a:prstGeom prst="rect">
            <a:avLst/>
          </a:prstGeom>
          <a:noFill/>
          <a:ln>
            <a:noFill/>
          </a:ln>
        </p:spPr>
      </p:pic>
      <p:sp>
        <p:nvSpPr>
          <p:cNvPr id="4357" name="Google Shape;4357;p60"/>
          <p:cNvSpPr txBox="1">
            <a:spLocks noGrp="1"/>
          </p:cNvSpPr>
          <p:nvPr>
            <p:ph type="body" idx="4294967295"/>
          </p:nvPr>
        </p:nvSpPr>
        <p:spPr>
          <a:xfrm>
            <a:off x="-115746" y="586015"/>
            <a:ext cx="9375494" cy="735013"/>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600"/>
              </a:spcBef>
              <a:spcAft>
                <a:spcPts val="0"/>
              </a:spcAft>
              <a:buSzPts val="2400"/>
              <a:buNone/>
            </a:pPr>
            <a:r>
              <a:rPr lang="en" sz="3200" b="1" dirty="0">
                <a:latin typeface="Aptos" panose="020B0004020202020204" pitchFamily="34" charset="0"/>
                <a:ea typeface="Dosis"/>
                <a:cs typeface="Dosis"/>
                <a:sym typeface="Dosis"/>
              </a:rPr>
              <a:t>APPROACH TO EVALUATING </a:t>
            </a:r>
            <a:endParaRPr lang="en-CA" sz="3200" b="1" dirty="0">
              <a:latin typeface="Aptos" panose="020B0004020202020204" pitchFamily="34" charset="0"/>
              <a:ea typeface="Dosis Light"/>
              <a:cs typeface="Dosis Light"/>
              <a:sym typeface="Dosis Light"/>
            </a:endParaRPr>
          </a:p>
          <a:p>
            <a:pPr marL="0" lvl="0" indent="0" algn="ctr" rtl="0">
              <a:lnSpc>
                <a:spcPct val="100000"/>
              </a:lnSpc>
              <a:spcBef>
                <a:spcPts val="600"/>
              </a:spcBef>
              <a:spcAft>
                <a:spcPts val="0"/>
              </a:spcAft>
              <a:buSzPts val="2400"/>
              <a:buNone/>
            </a:pPr>
            <a:r>
              <a:rPr lang="en-CA" sz="3200" b="1" dirty="0">
                <a:latin typeface="Aptos" panose="020B0004020202020204" pitchFamily="34" charset="0"/>
                <a:ea typeface="Dosis"/>
                <a:cs typeface="Dosis"/>
                <a:sym typeface="Dosis"/>
              </a:rPr>
              <a:t>CLINICAL AI STUDIES</a:t>
            </a:r>
          </a:p>
        </p:txBody>
      </p:sp>
      <p:grpSp>
        <p:nvGrpSpPr>
          <p:cNvPr id="4361" name="Google Shape;4361;p60"/>
          <p:cNvGrpSpPr/>
          <p:nvPr/>
        </p:nvGrpSpPr>
        <p:grpSpPr>
          <a:xfrm>
            <a:off x="1972235" y="1399554"/>
            <a:ext cx="5213137" cy="3057186"/>
            <a:chOff x="1177450" y="241631"/>
            <a:chExt cx="6173152" cy="3616776"/>
          </a:xfrm>
        </p:grpSpPr>
        <p:sp>
          <p:nvSpPr>
            <p:cNvPr id="4362" name="Google Shape;4362;p60"/>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Calibri"/>
                <a:ea typeface="Calibri"/>
                <a:cs typeface="Calibri"/>
                <a:sym typeface="Calibri"/>
              </a:endParaRPr>
            </a:p>
          </p:txBody>
        </p:sp>
        <p:sp>
          <p:nvSpPr>
            <p:cNvPr id="4363" name="Google Shape;4363;p60"/>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Calibri"/>
                <a:ea typeface="Calibri"/>
                <a:cs typeface="Calibri"/>
                <a:sym typeface="Calibri"/>
              </a:endParaRPr>
            </a:p>
          </p:txBody>
        </p:sp>
        <p:sp>
          <p:nvSpPr>
            <p:cNvPr id="4364" name="Google Shape;4364;p60"/>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dk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Calibri"/>
                <a:ea typeface="Calibri"/>
                <a:cs typeface="Calibri"/>
                <a:sym typeface="Calibri"/>
              </a:endParaRPr>
            </a:p>
          </p:txBody>
        </p:sp>
        <p:sp>
          <p:nvSpPr>
            <p:cNvPr id="4365" name="Google Shape;4365;p60"/>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Calibri"/>
                <a:ea typeface="Calibri"/>
                <a:cs typeface="Calibri"/>
                <a:sym typeface="Calibri"/>
              </a:endParaRPr>
            </a:p>
          </p:txBody>
        </p:sp>
      </p:grpSp>
      <p:sp>
        <p:nvSpPr>
          <p:cNvPr id="6" name="Google Shape;3844;p14">
            <a:extLst>
              <a:ext uri="{FF2B5EF4-FFF2-40B4-BE49-F238E27FC236}">
                <a16:creationId xmlns:a16="http://schemas.microsoft.com/office/drawing/2014/main" id="{CB48E868-802D-BCF6-4098-A6FF0049977A}"/>
              </a:ext>
            </a:extLst>
          </p:cNvPr>
          <p:cNvSpPr txBox="1">
            <a:spLocks noGrp="1"/>
          </p:cNvSpPr>
          <p:nvPr>
            <p:ph type="sldNum" idx="12"/>
          </p:nvPr>
        </p:nvSpPr>
        <p:spPr>
          <a:xfrm>
            <a:off x="8773886" y="4749900"/>
            <a:ext cx="370114"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200">
                <a:solidFill>
                  <a:schemeClr val="bg1"/>
                </a:solidFill>
                <a:latin typeface="Aptos" panose="020B0004020202020204" pitchFamily="34" charset="0"/>
              </a:rPr>
              <a:t>55</a:t>
            </a:fld>
            <a:endParaRPr sz="1200" dirty="0">
              <a:solidFill>
                <a:schemeClr val="bg1"/>
              </a:solidFill>
              <a:latin typeface="Aptos" panose="020B0004020202020204"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309"/>
        <p:cNvGrpSpPr/>
        <p:nvPr/>
      </p:nvGrpSpPr>
      <p:grpSpPr>
        <a:xfrm>
          <a:off x="0" y="0"/>
          <a:ext cx="0" cy="0"/>
          <a:chOff x="0" y="0"/>
          <a:chExt cx="0" cy="0"/>
        </a:xfrm>
      </p:grpSpPr>
      <p:sp>
        <p:nvSpPr>
          <p:cNvPr id="4310" name="Google Shape;4310;p55"/>
          <p:cNvSpPr txBox="1">
            <a:spLocks noGrp="1"/>
          </p:cNvSpPr>
          <p:nvPr>
            <p:ph type="title"/>
          </p:nvPr>
        </p:nvSpPr>
        <p:spPr>
          <a:xfrm>
            <a:off x="716425" y="236035"/>
            <a:ext cx="6761100" cy="857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b="1" dirty="0">
                <a:latin typeface="Aptos" panose="020B0004020202020204" pitchFamily="34" charset="0"/>
              </a:rPr>
              <a:t>TRAINING AND TESTING DATA</a:t>
            </a:r>
            <a:endParaRPr b="1" dirty="0">
              <a:latin typeface="Aptos" panose="020B0004020202020204" pitchFamily="34" charset="0"/>
            </a:endParaRPr>
          </a:p>
        </p:txBody>
      </p:sp>
      <p:sp>
        <p:nvSpPr>
          <p:cNvPr id="6" name="Google Shape;3844;p14">
            <a:extLst>
              <a:ext uri="{FF2B5EF4-FFF2-40B4-BE49-F238E27FC236}">
                <a16:creationId xmlns:a16="http://schemas.microsoft.com/office/drawing/2014/main" id="{8A0D63C0-0BBE-EFEE-DA07-04ABBA677D37}"/>
              </a:ext>
            </a:extLst>
          </p:cNvPr>
          <p:cNvSpPr txBox="1">
            <a:spLocks noGrp="1"/>
          </p:cNvSpPr>
          <p:nvPr>
            <p:ph type="sldNum" idx="12"/>
          </p:nvPr>
        </p:nvSpPr>
        <p:spPr>
          <a:xfrm>
            <a:off x="8773886" y="4749900"/>
            <a:ext cx="370114"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200">
                <a:solidFill>
                  <a:schemeClr val="bg1"/>
                </a:solidFill>
                <a:latin typeface="Aptos" panose="020B0004020202020204" pitchFamily="34" charset="0"/>
              </a:rPr>
              <a:t>56</a:t>
            </a:fld>
            <a:endParaRPr sz="1200" dirty="0">
              <a:solidFill>
                <a:schemeClr val="bg1"/>
              </a:solidFill>
              <a:latin typeface="Aptos" panose="020B0004020202020204" pitchFamily="34" charset="0"/>
            </a:endParaRPr>
          </a:p>
        </p:txBody>
      </p:sp>
      <p:sp>
        <p:nvSpPr>
          <p:cNvPr id="20" name="Rectangle 19">
            <a:extLst>
              <a:ext uri="{FF2B5EF4-FFF2-40B4-BE49-F238E27FC236}">
                <a16:creationId xmlns:a16="http://schemas.microsoft.com/office/drawing/2014/main" id="{73AE0628-1B17-22A9-4CFF-C7C86922171A}"/>
              </a:ext>
            </a:extLst>
          </p:cNvPr>
          <p:cNvSpPr/>
          <p:nvPr/>
        </p:nvSpPr>
        <p:spPr>
          <a:xfrm>
            <a:off x="933651" y="1511166"/>
            <a:ext cx="1578543" cy="288758"/>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b="1" dirty="0">
              <a:latin typeface="Aptos" panose="020B0004020202020204" pitchFamily="34" charset="0"/>
            </a:endParaRPr>
          </a:p>
        </p:txBody>
      </p:sp>
      <p:sp>
        <p:nvSpPr>
          <p:cNvPr id="21" name="Rectangle 20">
            <a:extLst>
              <a:ext uri="{FF2B5EF4-FFF2-40B4-BE49-F238E27FC236}">
                <a16:creationId xmlns:a16="http://schemas.microsoft.com/office/drawing/2014/main" id="{B63C8490-C1D7-ACF2-FE8F-C95E10A8E226}"/>
              </a:ext>
            </a:extLst>
          </p:cNvPr>
          <p:cNvSpPr/>
          <p:nvPr/>
        </p:nvSpPr>
        <p:spPr>
          <a:xfrm>
            <a:off x="2512194" y="1509561"/>
            <a:ext cx="1578543" cy="288758"/>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b="1" dirty="0">
              <a:latin typeface="Aptos" panose="020B0004020202020204" pitchFamily="34" charset="0"/>
            </a:endParaRPr>
          </a:p>
        </p:txBody>
      </p:sp>
      <p:sp>
        <p:nvSpPr>
          <p:cNvPr id="22" name="Rectangle 21">
            <a:extLst>
              <a:ext uri="{FF2B5EF4-FFF2-40B4-BE49-F238E27FC236}">
                <a16:creationId xmlns:a16="http://schemas.microsoft.com/office/drawing/2014/main" id="{C2DFF6A6-0DBB-C5EF-06BF-7FA33BEC1ADB}"/>
              </a:ext>
            </a:extLst>
          </p:cNvPr>
          <p:cNvSpPr/>
          <p:nvPr/>
        </p:nvSpPr>
        <p:spPr>
          <a:xfrm>
            <a:off x="4090737" y="1509561"/>
            <a:ext cx="1578543" cy="288758"/>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b="1" dirty="0">
              <a:latin typeface="Aptos" panose="020B0004020202020204" pitchFamily="34" charset="0"/>
            </a:endParaRPr>
          </a:p>
        </p:txBody>
      </p:sp>
      <p:sp>
        <p:nvSpPr>
          <p:cNvPr id="23" name="Rectangle 22">
            <a:extLst>
              <a:ext uri="{FF2B5EF4-FFF2-40B4-BE49-F238E27FC236}">
                <a16:creationId xmlns:a16="http://schemas.microsoft.com/office/drawing/2014/main" id="{BCB5E103-DEB2-768B-00A5-1260B913CFC0}"/>
              </a:ext>
            </a:extLst>
          </p:cNvPr>
          <p:cNvSpPr/>
          <p:nvPr/>
        </p:nvSpPr>
        <p:spPr>
          <a:xfrm>
            <a:off x="5669280" y="1509561"/>
            <a:ext cx="1578543" cy="288758"/>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b="1" dirty="0">
              <a:latin typeface="Aptos" panose="020B0004020202020204" pitchFamily="34" charset="0"/>
            </a:endParaRPr>
          </a:p>
        </p:txBody>
      </p:sp>
      <p:sp>
        <p:nvSpPr>
          <p:cNvPr id="3" name="Rectangle 2">
            <a:extLst>
              <a:ext uri="{FF2B5EF4-FFF2-40B4-BE49-F238E27FC236}">
                <a16:creationId xmlns:a16="http://schemas.microsoft.com/office/drawing/2014/main" id="{6BD90DE5-160C-E650-0B85-B5E46FD57F42}"/>
              </a:ext>
            </a:extLst>
          </p:cNvPr>
          <p:cNvSpPr/>
          <p:nvPr/>
        </p:nvSpPr>
        <p:spPr>
          <a:xfrm>
            <a:off x="933651" y="1502699"/>
            <a:ext cx="6314173" cy="288758"/>
          </a:xfrm>
          <a:prstGeom prst="rect">
            <a:avLst/>
          </a:prstGeom>
          <a:solidFill>
            <a:schemeClr val="tx1">
              <a:lumMod val="95000"/>
              <a:lumOff val="5000"/>
              <a:alpha val="41961"/>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Aptos" panose="020B0004020202020204" pitchFamily="34" charset="0"/>
              </a:rPr>
              <a:t>DATASET</a:t>
            </a:r>
            <a:endParaRPr lang="en-CA" b="1" dirty="0">
              <a:latin typeface="Aptos" panose="020B0004020202020204" pitchFamily="34" charset="0"/>
            </a:endParaRPr>
          </a:p>
        </p:txBody>
      </p:sp>
      <p:sp>
        <p:nvSpPr>
          <p:cNvPr id="8" name="Rectangle 7">
            <a:extLst>
              <a:ext uri="{FF2B5EF4-FFF2-40B4-BE49-F238E27FC236}">
                <a16:creationId xmlns:a16="http://schemas.microsoft.com/office/drawing/2014/main" id="{174F8262-A60B-333D-D2F0-666AA540CEAE}"/>
              </a:ext>
            </a:extLst>
          </p:cNvPr>
          <p:cNvSpPr/>
          <p:nvPr/>
        </p:nvSpPr>
        <p:spPr>
          <a:xfrm>
            <a:off x="933651" y="2284597"/>
            <a:ext cx="1578543" cy="288758"/>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Aptos" panose="020B0004020202020204" pitchFamily="34" charset="0"/>
              </a:rPr>
              <a:t>FOLD 1</a:t>
            </a:r>
            <a:endParaRPr lang="en-CA" b="1" dirty="0">
              <a:latin typeface="Aptos" panose="020B0004020202020204" pitchFamily="34" charset="0"/>
            </a:endParaRPr>
          </a:p>
        </p:txBody>
      </p:sp>
      <p:sp>
        <p:nvSpPr>
          <p:cNvPr id="9" name="Rectangle 8">
            <a:extLst>
              <a:ext uri="{FF2B5EF4-FFF2-40B4-BE49-F238E27FC236}">
                <a16:creationId xmlns:a16="http://schemas.microsoft.com/office/drawing/2014/main" id="{7DD96F2D-213C-2346-BED9-29B210B395DF}"/>
              </a:ext>
            </a:extLst>
          </p:cNvPr>
          <p:cNvSpPr/>
          <p:nvPr/>
        </p:nvSpPr>
        <p:spPr>
          <a:xfrm>
            <a:off x="2512194" y="2282992"/>
            <a:ext cx="1578543" cy="288758"/>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Aptos" panose="020B0004020202020204" pitchFamily="34" charset="0"/>
              </a:rPr>
              <a:t>FOLD 2</a:t>
            </a:r>
            <a:endParaRPr lang="en-CA" b="1" dirty="0">
              <a:latin typeface="Aptos" panose="020B0004020202020204" pitchFamily="34" charset="0"/>
            </a:endParaRPr>
          </a:p>
        </p:txBody>
      </p:sp>
      <p:sp>
        <p:nvSpPr>
          <p:cNvPr id="10" name="Rectangle 9">
            <a:extLst>
              <a:ext uri="{FF2B5EF4-FFF2-40B4-BE49-F238E27FC236}">
                <a16:creationId xmlns:a16="http://schemas.microsoft.com/office/drawing/2014/main" id="{0A701F6F-6F7C-2FB9-CB57-297758AC3FF0}"/>
              </a:ext>
            </a:extLst>
          </p:cNvPr>
          <p:cNvSpPr/>
          <p:nvPr/>
        </p:nvSpPr>
        <p:spPr>
          <a:xfrm>
            <a:off x="4090737" y="2282992"/>
            <a:ext cx="1578543" cy="288758"/>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Aptos" panose="020B0004020202020204" pitchFamily="34" charset="0"/>
              </a:rPr>
              <a:t>FOLD 3</a:t>
            </a:r>
            <a:endParaRPr lang="en-CA" b="1" dirty="0">
              <a:latin typeface="Aptos" panose="020B0004020202020204" pitchFamily="34" charset="0"/>
            </a:endParaRPr>
          </a:p>
        </p:txBody>
      </p:sp>
      <p:sp>
        <p:nvSpPr>
          <p:cNvPr id="11" name="Rectangle 10">
            <a:extLst>
              <a:ext uri="{FF2B5EF4-FFF2-40B4-BE49-F238E27FC236}">
                <a16:creationId xmlns:a16="http://schemas.microsoft.com/office/drawing/2014/main" id="{E7604F6B-7A64-EB00-5FB9-D0931C3265B2}"/>
              </a:ext>
            </a:extLst>
          </p:cNvPr>
          <p:cNvSpPr/>
          <p:nvPr/>
        </p:nvSpPr>
        <p:spPr>
          <a:xfrm>
            <a:off x="5669280" y="2282992"/>
            <a:ext cx="1578543" cy="288758"/>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Aptos" panose="020B0004020202020204" pitchFamily="34" charset="0"/>
              </a:rPr>
              <a:t>TEST</a:t>
            </a:r>
            <a:endParaRPr lang="en-CA" b="1" dirty="0">
              <a:latin typeface="Aptos" panose="020B0004020202020204" pitchFamily="34" charset="0"/>
            </a:endParaRPr>
          </a:p>
        </p:txBody>
      </p:sp>
      <p:sp>
        <p:nvSpPr>
          <p:cNvPr id="16" name="Rectangle: Rounded Corners 15">
            <a:extLst>
              <a:ext uri="{FF2B5EF4-FFF2-40B4-BE49-F238E27FC236}">
                <a16:creationId xmlns:a16="http://schemas.microsoft.com/office/drawing/2014/main" id="{822F0658-A802-7198-E746-07FC7B848FA8}"/>
              </a:ext>
            </a:extLst>
          </p:cNvPr>
          <p:cNvSpPr/>
          <p:nvPr/>
        </p:nvSpPr>
        <p:spPr>
          <a:xfrm>
            <a:off x="933650" y="2924395"/>
            <a:ext cx="4735630" cy="46347"/>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latin typeface="Aptos" panose="020B0004020202020204" pitchFamily="34" charset="0"/>
            </a:endParaRPr>
          </a:p>
        </p:txBody>
      </p:sp>
      <p:sp>
        <p:nvSpPr>
          <p:cNvPr id="17" name="Rectangle: Rounded Corners 16">
            <a:extLst>
              <a:ext uri="{FF2B5EF4-FFF2-40B4-BE49-F238E27FC236}">
                <a16:creationId xmlns:a16="http://schemas.microsoft.com/office/drawing/2014/main" id="{59ACF447-9012-50D2-09F9-A24C09CF3229}"/>
              </a:ext>
            </a:extLst>
          </p:cNvPr>
          <p:cNvSpPr/>
          <p:nvPr/>
        </p:nvSpPr>
        <p:spPr>
          <a:xfrm>
            <a:off x="5669280" y="2922790"/>
            <a:ext cx="1578544" cy="47951"/>
          </a:xfrm>
          <a:prstGeom prst="roundRect">
            <a:avLst>
              <a:gd name="adj" fmla="val 50000"/>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latin typeface="Aptos" panose="020B0004020202020204" pitchFamily="34" charset="0"/>
            </a:endParaRPr>
          </a:p>
        </p:txBody>
      </p:sp>
      <p:sp>
        <p:nvSpPr>
          <p:cNvPr id="18" name="TextBox 17">
            <a:extLst>
              <a:ext uri="{FF2B5EF4-FFF2-40B4-BE49-F238E27FC236}">
                <a16:creationId xmlns:a16="http://schemas.microsoft.com/office/drawing/2014/main" id="{BF5EABC9-D0AD-8F49-B8DA-F502618F9E11}"/>
              </a:ext>
            </a:extLst>
          </p:cNvPr>
          <p:cNvSpPr txBox="1"/>
          <p:nvPr/>
        </p:nvSpPr>
        <p:spPr>
          <a:xfrm>
            <a:off x="2801242" y="2647575"/>
            <a:ext cx="1000447" cy="646331"/>
          </a:xfrm>
          <a:prstGeom prst="rect">
            <a:avLst/>
          </a:prstGeom>
          <a:solidFill>
            <a:schemeClr val="bg1"/>
          </a:solidFill>
        </p:spPr>
        <p:txBody>
          <a:bodyPr wrap="square" rtlCol="0">
            <a:spAutoFit/>
          </a:bodyPr>
          <a:lstStyle/>
          <a:p>
            <a:pPr algn="ctr"/>
            <a:r>
              <a:rPr lang="en-US" dirty="0">
                <a:latin typeface="Aptos" panose="020B0004020202020204" pitchFamily="34" charset="0"/>
              </a:rPr>
              <a:t>Training Set</a:t>
            </a:r>
            <a:endParaRPr lang="en-CA" dirty="0">
              <a:latin typeface="Aptos" panose="020B0004020202020204" pitchFamily="34" charset="0"/>
            </a:endParaRPr>
          </a:p>
        </p:txBody>
      </p:sp>
      <p:sp>
        <p:nvSpPr>
          <p:cNvPr id="19" name="TextBox 18">
            <a:extLst>
              <a:ext uri="{FF2B5EF4-FFF2-40B4-BE49-F238E27FC236}">
                <a16:creationId xmlns:a16="http://schemas.microsoft.com/office/drawing/2014/main" id="{11E3F296-3B7D-1F8E-B6F6-2B262ED92B2D}"/>
              </a:ext>
            </a:extLst>
          </p:cNvPr>
          <p:cNvSpPr txBox="1"/>
          <p:nvPr/>
        </p:nvSpPr>
        <p:spPr>
          <a:xfrm>
            <a:off x="5997118" y="2647575"/>
            <a:ext cx="922867" cy="646331"/>
          </a:xfrm>
          <a:prstGeom prst="rect">
            <a:avLst/>
          </a:prstGeom>
          <a:solidFill>
            <a:schemeClr val="bg1"/>
          </a:solidFill>
        </p:spPr>
        <p:txBody>
          <a:bodyPr wrap="square" rtlCol="0">
            <a:spAutoFit/>
          </a:bodyPr>
          <a:lstStyle/>
          <a:p>
            <a:pPr algn="ctr"/>
            <a:r>
              <a:rPr lang="en-US" dirty="0">
                <a:latin typeface="Aptos" panose="020B0004020202020204" pitchFamily="34" charset="0"/>
              </a:rPr>
              <a:t>Testing Set</a:t>
            </a:r>
            <a:endParaRPr lang="en-CA" dirty="0">
              <a:latin typeface="Aptos" panose="020B0004020202020204" pitchFamily="34" charset="0"/>
            </a:endParaRPr>
          </a:p>
        </p:txBody>
      </p:sp>
      <p:sp>
        <p:nvSpPr>
          <p:cNvPr id="24" name="TextBox 23">
            <a:extLst>
              <a:ext uri="{FF2B5EF4-FFF2-40B4-BE49-F238E27FC236}">
                <a16:creationId xmlns:a16="http://schemas.microsoft.com/office/drawing/2014/main" id="{4A2E7651-60BB-F18A-A0D1-A35F1B481271}"/>
              </a:ext>
            </a:extLst>
          </p:cNvPr>
          <p:cNvSpPr txBox="1"/>
          <p:nvPr/>
        </p:nvSpPr>
        <p:spPr>
          <a:xfrm>
            <a:off x="1858554" y="3677496"/>
            <a:ext cx="2885821" cy="923330"/>
          </a:xfrm>
          <a:prstGeom prst="rect">
            <a:avLst/>
          </a:prstGeom>
          <a:noFill/>
        </p:spPr>
        <p:txBody>
          <a:bodyPr wrap="square" rtlCol="0">
            <a:spAutoFit/>
          </a:bodyPr>
          <a:lstStyle/>
          <a:p>
            <a:pPr algn="ctr"/>
            <a:r>
              <a:rPr lang="en-US" dirty="0">
                <a:latin typeface="Aptos" panose="020B0004020202020204" pitchFamily="34" charset="0"/>
              </a:rPr>
              <a:t>Train models and determine the best model for this problem </a:t>
            </a:r>
            <a:endParaRPr lang="en-CA" dirty="0">
              <a:latin typeface="Aptos" panose="020B0004020202020204" pitchFamily="34" charset="0"/>
            </a:endParaRPr>
          </a:p>
        </p:txBody>
      </p:sp>
      <p:sp>
        <p:nvSpPr>
          <p:cNvPr id="25" name="TextBox 24">
            <a:extLst>
              <a:ext uri="{FF2B5EF4-FFF2-40B4-BE49-F238E27FC236}">
                <a16:creationId xmlns:a16="http://schemas.microsoft.com/office/drawing/2014/main" id="{EE2F1C92-BAF9-5448-964C-B1F41F0AFBB8}"/>
              </a:ext>
            </a:extLst>
          </p:cNvPr>
          <p:cNvSpPr txBox="1"/>
          <p:nvPr/>
        </p:nvSpPr>
        <p:spPr>
          <a:xfrm>
            <a:off x="5536842" y="3677496"/>
            <a:ext cx="1843418" cy="646331"/>
          </a:xfrm>
          <a:prstGeom prst="rect">
            <a:avLst/>
          </a:prstGeom>
          <a:noFill/>
        </p:spPr>
        <p:txBody>
          <a:bodyPr wrap="square" rtlCol="0">
            <a:spAutoFit/>
          </a:bodyPr>
          <a:lstStyle/>
          <a:p>
            <a:pPr algn="ctr"/>
            <a:r>
              <a:rPr lang="en-US" dirty="0">
                <a:latin typeface="Aptos" panose="020B0004020202020204" pitchFamily="34" charset="0"/>
              </a:rPr>
              <a:t>Evaluate model performance</a:t>
            </a:r>
            <a:endParaRPr lang="en-CA" dirty="0">
              <a:latin typeface="Aptos" panose="020B0004020202020204" pitchFamily="34" charset="0"/>
            </a:endParaRPr>
          </a:p>
        </p:txBody>
      </p:sp>
      <p:cxnSp>
        <p:nvCxnSpPr>
          <p:cNvPr id="27" name="Straight Arrow Connector 26">
            <a:extLst>
              <a:ext uri="{FF2B5EF4-FFF2-40B4-BE49-F238E27FC236}">
                <a16:creationId xmlns:a16="http://schemas.microsoft.com/office/drawing/2014/main" id="{A06D9ADE-6A85-55A6-F219-23CEFBDDA3BF}"/>
              </a:ext>
            </a:extLst>
          </p:cNvPr>
          <p:cNvCxnSpPr>
            <a:cxnSpLocks/>
            <a:stCxn id="18" idx="2"/>
            <a:endCxn id="24" idx="0"/>
          </p:cNvCxnSpPr>
          <p:nvPr/>
        </p:nvCxnSpPr>
        <p:spPr>
          <a:xfrm flipH="1">
            <a:off x="3301465" y="3293906"/>
            <a:ext cx="1" cy="3835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6AC3424-B721-7AEB-640A-C76EF8039DD3}"/>
              </a:ext>
            </a:extLst>
          </p:cNvPr>
          <p:cNvCxnSpPr/>
          <p:nvPr/>
        </p:nvCxnSpPr>
        <p:spPr>
          <a:xfrm flipH="1">
            <a:off x="6458551" y="3292301"/>
            <a:ext cx="1" cy="3835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0341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327"/>
        <p:cNvGrpSpPr/>
        <p:nvPr/>
      </p:nvGrpSpPr>
      <p:grpSpPr>
        <a:xfrm>
          <a:off x="0" y="0"/>
          <a:ext cx="0" cy="0"/>
          <a:chOff x="0" y="0"/>
          <a:chExt cx="0" cy="0"/>
        </a:xfrm>
      </p:grpSpPr>
      <p:pic>
        <p:nvPicPr>
          <p:cNvPr id="4330" name="Google Shape;4330;p57"/>
          <p:cNvPicPr preferRelativeResize="0"/>
          <p:nvPr/>
        </p:nvPicPr>
        <p:blipFill rotWithShape="1">
          <a:blip r:embed="rId3">
            <a:alphaModFix/>
          </a:blip>
          <a:srcRect r="32646" b="16713"/>
          <a:stretch/>
        </p:blipFill>
        <p:spPr>
          <a:xfrm>
            <a:off x="700212" y="1096749"/>
            <a:ext cx="4122045" cy="1597771"/>
          </a:xfrm>
          <a:prstGeom prst="rect">
            <a:avLst/>
          </a:prstGeom>
          <a:noFill/>
          <a:ln>
            <a:noFill/>
          </a:ln>
        </p:spPr>
      </p:pic>
      <p:sp>
        <p:nvSpPr>
          <p:cNvPr id="4333" name="Google Shape;4333;p57"/>
          <p:cNvSpPr txBox="1"/>
          <p:nvPr/>
        </p:nvSpPr>
        <p:spPr>
          <a:xfrm>
            <a:off x="550439" y="3562696"/>
            <a:ext cx="1975972" cy="659064"/>
          </a:xfrm>
          <a:prstGeom prst="rect">
            <a:avLst/>
          </a:prstGeom>
          <a:noFill/>
          <a:ln>
            <a:noFill/>
          </a:ln>
        </p:spPr>
        <p:txBody>
          <a:bodyPr spcFirstLastPara="1" wrap="square" lIns="91425" tIns="91425" rIns="91425" bIns="91425" anchor="ctr" anchorCtr="0">
            <a:noAutofit/>
          </a:bodyPr>
          <a:lstStyle/>
          <a:p>
            <a:pPr lvl="0" algn="ctr">
              <a:spcBef>
                <a:spcPts val="600"/>
              </a:spcBef>
              <a:spcAft>
                <a:spcPts val="600"/>
              </a:spcAft>
              <a:buClr>
                <a:schemeClr val="accent1"/>
              </a:buClr>
              <a:buSzPts val="2400"/>
            </a:pPr>
            <a:r>
              <a:rPr lang="en" b="0" i="0" u="none" strike="noStrike" cap="none" dirty="0">
                <a:solidFill>
                  <a:schemeClr val="dk1"/>
                </a:solidFill>
                <a:latin typeface="Aptos" panose="020B0004020202020204" pitchFamily="34" charset="0"/>
                <a:ea typeface="Dosis"/>
                <a:cs typeface="Dosis"/>
                <a:sym typeface="Dosis"/>
              </a:rPr>
              <a:t>Poor </a:t>
            </a:r>
            <a:r>
              <a:rPr lang="en" dirty="0">
                <a:solidFill>
                  <a:schemeClr val="dk1"/>
                </a:solidFill>
                <a:latin typeface="Aptos" panose="020B0004020202020204" pitchFamily="34" charset="0"/>
                <a:ea typeface="Dosis"/>
                <a:cs typeface="Dosis"/>
                <a:sym typeface="Dosis"/>
              </a:rPr>
              <a:t>performance</a:t>
            </a:r>
            <a:r>
              <a:rPr lang="en" b="0" i="0" u="none" strike="noStrike" cap="none" dirty="0">
                <a:solidFill>
                  <a:schemeClr val="dk1"/>
                </a:solidFill>
                <a:latin typeface="Aptos" panose="020B0004020202020204" pitchFamily="34" charset="0"/>
                <a:ea typeface="Dosis"/>
                <a:cs typeface="Dosis"/>
                <a:sym typeface="Dosis"/>
              </a:rPr>
              <a:t> on testing and training data</a:t>
            </a:r>
            <a:endParaRPr b="0" i="0" u="none" strike="noStrike" cap="none" dirty="0">
              <a:solidFill>
                <a:srgbClr val="000000"/>
              </a:solidFill>
              <a:latin typeface="Aptos" panose="020B0004020202020204" pitchFamily="34" charset="0"/>
              <a:ea typeface="Dosis"/>
              <a:cs typeface="Dosis"/>
              <a:sym typeface="Dosis"/>
            </a:endParaRPr>
          </a:p>
        </p:txBody>
      </p:sp>
      <p:sp>
        <p:nvSpPr>
          <p:cNvPr id="4334" name="Google Shape;4334;p57"/>
          <p:cNvSpPr/>
          <p:nvPr/>
        </p:nvSpPr>
        <p:spPr>
          <a:xfrm rot="5400000">
            <a:off x="3666109" y="2973527"/>
            <a:ext cx="342636" cy="310162"/>
          </a:xfrm>
          <a:prstGeom prst="rightArrow">
            <a:avLst>
              <a:gd name="adj1" fmla="val 50000"/>
              <a:gd name="adj2" fmla="val 50000"/>
            </a:avLst>
          </a:prstGeom>
          <a:solidFill>
            <a:srgbClr val="00295C"/>
          </a:solidFill>
          <a:ln w="25400" cap="flat" cmpd="sng">
            <a:solidFill>
              <a:srgbClr val="00295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4335" name="Google Shape;4335;p57"/>
          <p:cNvSpPr txBox="1"/>
          <p:nvPr/>
        </p:nvSpPr>
        <p:spPr>
          <a:xfrm>
            <a:off x="2563802" y="3396441"/>
            <a:ext cx="2547250" cy="1056151"/>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600"/>
              </a:spcBef>
              <a:spcAft>
                <a:spcPts val="600"/>
              </a:spcAft>
              <a:buClr>
                <a:schemeClr val="accent1"/>
              </a:buClr>
              <a:buSzPts val="2400"/>
              <a:buFont typeface="Titillium Web Light"/>
              <a:buNone/>
            </a:pPr>
            <a:r>
              <a:rPr lang="en" b="0" i="0" u="none" strike="noStrike" cap="none" dirty="0">
                <a:solidFill>
                  <a:schemeClr val="dk1"/>
                </a:solidFill>
                <a:latin typeface="Aptos" panose="020B0004020202020204" pitchFamily="34" charset="0"/>
                <a:ea typeface="Dosis"/>
                <a:cs typeface="Dosis"/>
                <a:sym typeface="Dosis"/>
              </a:rPr>
              <a:t>Performs very well on the data that trained it – will not perform as well on new data</a:t>
            </a:r>
            <a:endParaRPr b="0" i="0" u="none" strike="noStrike" cap="none" dirty="0">
              <a:solidFill>
                <a:srgbClr val="000000"/>
              </a:solidFill>
              <a:latin typeface="Aptos" panose="020B0004020202020204" pitchFamily="34" charset="0"/>
              <a:ea typeface="Dosis"/>
              <a:cs typeface="Dosis"/>
              <a:sym typeface="Dosis"/>
            </a:endParaRPr>
          </a:p>
        </p:txBody>
      </p:sp>
      <p:sp>
        <p:nvSpPr>
          <p:cNvPr id="10" name="Google Shape;4328;p57">
            <a:extLst>
              <a:ext uri="{FF2B5EF4-FFF2-40B4-BE49-F238E27FC236}">
                <a16:creationId xmlns:a16="http://schemas.microsoft.com/office/drawing/2014/main" id="{0A2C5BBF-5E78-193B-57D2-56E89F327DFB}"/>
              </a:ext>
            </a:extLst>
          </p:cNvPr>
          <p:cNvSpPr txBox="1">
            <a:spLocks/>
          </p:cNvSpPr>
          <p:nvPr/>
        </p:nvSpPr>
        <p:spPr>
          <a:xfrm>
            <a:off x="640231" y="54550"/>
            <a:ext cx="6761100" cy="857400"/>
          </a:xfrm>
          <a:prstGeom prst="rect">
            <a:avLst/>
          </a:prstGeom>
          <a:noFill/>
          <a:ln>
            <a:noFill/>
          </a:ln>
        </p:spPr>
        <p:txBody>
          <a:bodyPr spcFirstLastPara="1" vert="horz" wrap="square" lIns="91425" tIns="91425" rIns="91425" bIns="91425" rtlCol="0" anchor="b" anchorCtr="0">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spcBef>
                <a:spcPts val="0"/>
              </a:spcBef>
              <a:buSzPts val="3600"/>
            </a:pPr>
            <a:r>
              <a:rPr lang="en-CA" b="1" dirty="0">
                <a:latin typeface="Aptos" panose="020B0004020202020204" pitchFamily="34" charset="0"/>
              </a:rPr>
              <a:t>MODEL FIT </a:t>
            </a:r>
          </a:p>
        </p:txBody>
      </p:sp>
      <p:sp>
        <p:nvSpPr>
          <p:cNvPr id="11" name="Google Shape;4331;p57">
            <a:extLst>
              <a:ext uri="{FF2B5EF4-FFF2-40B4-BE49-F238E27FC236}">
                <a16:creationId xmlns:a16="http://schemas.microsoft.com/office/drawing/2014/main" id="{4CA83AF1-0226-4D14-310C-7A315A6AFE6E}"/>
              </a:ext>
            </a:extLst>
          </p:cNvPr>
          <p:cNvSpPr txBox="1">
            <a:spLocks/>
          </p:cNvSpPr>
          <p:nvPr/>
        </p:nvSpPr>
        <p:spPr>
          <a:xfrm>
            <a:off x="640231" y="690908"/>
            <a:ext cx="7863538" cy="550862"/>
          </a:xfrm>
          <a:prstGeom prst="rect">
            <a:avLst/>
          </a:prstGeom>
          <a:noFill/>
          <a:ln>
            <a:noFill/>
          </a:ln>
        </p:spPr>
        <p:txBody>
          <a:bodyPr spcFirstLastPara="1" vert="horz" wrap="square" lIns="91425" tIns="91425" rIns="91425" bIns="91425" rtlCol="0" anchor="b"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600"/>
              </a:spcBef>
              <a:spcAft>
                <a:spcPts val="600"/>
              </a:spcAft>
              <a:buSzPts val="2400"/>
              <a:buFont typeface="Arial" panose="020B0604020202020204" pitchFamily="34" charset="0"/>
              <a:buNone/>
            </a:pPr>
            <a:r>
              <a:rPr lang="en-CA" sz="1800" b="1" i="1" dirty="0">
                <a:latin typeface="Aptos" panose="020B0004020202020204" pitchFamily="34" charset="0"/>
                <a:ea typeface="Dosis"/>
                <a:cs typeface="Dosis"/>
                <a:sym typeface="Dosis"/>
              </a:rPr>
              <a:t>Imagine the goal of this algorithm is to differentiate between purple &amp; pink </a:t>
            </a:r>
          </a:p>
        </p:txBody>
      </p:sp>
      <p:pic>
        <p:nvPicPr>
          <p:cNvPr id="13" name="Google Shape;4330;p57">
            <a:extLst>
              <a:ext uri="{FF2B5EF4-FFF2-40B4-BE49-F238E27FC236}">
                <a16:creationId xmlns:a16="http://schemas.microsoft.com/office/drawing/2014/main" id="{744CC847-42AC-EF38-6D2B-625BE3C1B650}"/>
              </a:ext>
            </a:extLst>
          </p:cNvPr>
          <p:cNvPicPr preferRelativeResize="0"/>
          <p:nvPr/>
        </p:nvPicPr>
        <p:blipFill rotWithShape="1">
          <a:blip r:embed="rId3">
            <a:alphaModFix/>
          </a:blip>
          <a:srcRect l="72072" b="16713"/>
          <a:stretch/>
        </p:blipFill>
        <p:spPr>
          <a:xfrm>
            <a:off x="5111052" y="1096749"/>
            <a:ext cx="1709198" cy="1597771"/>
          </a:xfrm>
          <a:prstGeom prst="rect">
            <a:avLst/>
          </a:prstGeom>
          <a:noFill/>
          <a:ln>
            <a:noFill/>
          </a:ln>
        </p:spPr>
      </p:pic>
      <p:sp>
        <p:nvSpPr>
          <p:cNvPr id="3" name="Google Shape;3844;p14">
            <a:extLst>
              <a:ext uri="{FF2B5EF4-FFF2-40B4-BE49-F238E27FC236}">
                <a16:creationId xmlns:a16="http://schemas.microsoft.com/office/drawing/2014/main" id="{40F62DB8-1FE8-4384-77CF-6FEE563B0CAE}"/>
              </a:ext>
            </a:extLst>
          </p:cNvPr>
          <p:cNvSpPr txBox="1">
            <a:spLocks noGrp="1"/>
          </p:cNvSpPr>
          <p:nvPr>
            <p:ph type="sldNum" idx="12"/>
          </p:nvPr>
        </p:nvSpPr>
        <p:spPr>
          <a:xfrm>
            <a:off x="8773886" y="4749900"/>
            <a:ext cx="370114"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200">
                <a:solidFill>
                  <a:schemeClr val="bg1"/>
                </a:solidFill>
                <a:latin typeface="Aptos" panose="020B0004020202020204" pitchFamily="34" charset="0"/>
              </a:rPr>
              <a:t>57</a:t>
            </a:fld>
            <a:endParaRPr sz="1200" dirty="0">
              <a:solidFill>
                <a:schemeClr val="bg1"/>
              </a:solidFill>
              <a:latin typeface="Aptos" panose="020B0004020202020204" pitchFamily="34" charset="0"/>
            </a:endParaRPr>
          </a:p>
        </p:txBody>
      </p:sp>
      <p:sp>
        <p:nvSpPr>
          <p:cNvPr id="6" name="TextBox 5">
            <a:extLst>
              <a:ext uri="{FF2B5EF4-FFF2-40B4-BE49-F238E27FC236}">
                <a16:creationId xmlns:a16="http://schemas.microsoft.com/office/drawing/2014/main" id="{4206697A-62BE-4F9B-88B7-028BE4C5A3CD}"/>
              </a:ext>
            </a:extLst>
          </p:cNvPr>
          <p:cNvSpPr txBox="1"/>
          <p:nvPr/>
        </p:nvSpPr>
        <p:spPr>
          <a:xfrm>
            <a:off x="5311491" y="4353603"/>
            <a:ext cx="3832509" cy="23764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900" b="1" dirty="0">
                <a:latin typeface="Aptos" panose="020B0004020202020204" pitchFamily="34" charset="0"/>
              </a:rPr>
              <a:t>Source: </a:t>
            </a:r>
            <a:r>
              <a:rPr lang="en-CA" sz="900" u="sng" dirty="0">
                <a:solidFill>
                  <a:schemeClr val="hlink"/>
                </a:solidFill>
                <a:latin typeface="Aptos" panose="020B0004020202020204" pitchFamily="34" charset="0"/>
                <a:hlinkClick r:id="rId4"/>
              </a:rPr>
              <a:t>https://www.r-bloggers.com/2022/09/how-to-avoid-overfitting/</a:t>
            </a:r>
            <a:endParaRPr lang="en-CA" sz="900" b="1" dirty="0">
              <a:latin typeface="Aptos" panose="020B0004020202020204" pitchFamily="34" charset="0"/>
            </a:endParaRPr>
          </a:p>
        </p:txBody>
      </p:sp>
      <p:sp>
        <p:nvSpPr>
          <p:cNvPr id="7" name="TextBox 6">
            <a:extLst>
              <a:ext uri="{FF2B5EF4-FFF2-40B4-BE49-F238E27FC236}">
                <a16:creationId xmlns:a16="http://schemas.microsoft.com/office/drawing/2014/main" id="{AF7FFDF2-5D74-D092-B313-A8FBE5572CE6}"/>
              </a:ext>
            </a:extLst>
          </p:cNvPr>
          <p:cNvSpPr txBox="1"/>
          <p:nvPr/>
        </p:nvSpPr>
        <p:spPr>
          <a:xfrm>
            <a:off x="784045" y="2561545"/>
            <a:ext cx="1508760" cy="369332"/>
          </a:xfrm>
          <a:prstGeom prst="rect">
            <a:avLst/>
          </a:prstGeom>
          <a:noFill/>
        </p:spPr>
        <p:txBody>
          <a:bodyPr wrap="square">
            <a:spAutoFit/>
          </a:bodyPr>
          <a:lstStyle/>
          <a:p>
            <a:pPr algn="ctr"/>
            <a:r>
              <a:rPr lang="en" b="1" i="0" u="none" strike="noStrike" cap="none" dirty="0">
                <a:solidFill>
                  <a:schemeClr val="dk1"/>
                </a:solidFill>
                <a:latin typeface="Aptos" panose="020B0004020202020204" pitchFamily="34" charset="0"/>
                <a:ea typeface="Dosis"/>
                <a:cs typeface="Dosis"/>
                <a:sym typeface="Dosis"/>
              </a:rPr>
              <a:t>Underfitting</a:t>
            </a:r>
            <a:endParaRPr lang="en-CA" b="1" dirty="0"/>
          </a:p>
        </p:txBody>
      </p:sp>
      <p:sp>
        <p:nvSpPr>
          <p:cNvPr id="8" name="TextBox 7">
            <a:extLst>
              <a:ext uri="{FF2B5EF4-FFF2-40B4-BE49-F238E27FC236}">
                <a16:creationId xmlns:a16="http://schemas.microsoft.com/office/drawing/2014/main" id="{04AA8516-3711-5416-2474-F06C9C0ADBD4}"/>
              </a:ext>
            </a:extLst>
          </p:cNvPr>
          <p:cNvSpPr txBox="1"/>
          <p:nvPr/>
        </p:nvSpPr>
        <p:spPr>
          <a:xfrm>
            <a:off x="3083047" y="2561545"/>
            <a:ext cx="1508760" cy="369332"/>
          </a:xfrm>
          <a:prstGeom prst="rect">
            <a:avLst/>
          </a:prstGeom>
          <a:noFill/>
        </p:spPr>
        <p:txBody>
          <a:bodyPr wrap="square">
            <a:spAutoFit/>
          </a:bodyPr>
          <a:lstStyle/>
          <a:p>
            <a:pPr algn="ctr"/>
            <a:r>
              <a:rPr lang="en" b="1" dirty="0">
                <a:solidFill>
                  <a:schemeClr val="dk1"/>
                </a:solidFill>
                <a:latin typeface="Aptos" panose="020B0004020202020204" pitchFamily="34" charset="0"/>
                <a:ea typeface="Dosis"/>
                <a:cs typeface="Dosis"/>
                <a:sym typeface="Dosis"/>
              </a:rPr>
              <a:t>Ove</a:t>
            </a:r>
            <a:r>
              <a:rPr lang="en" b="1" i="0" u="none" strike="noStrike" cap="none" dirty="0">
                <a:solidFill>
                  <a:schemeClr val="dk1"/>
                </a:solidFill>
                <a:latin typeface="Aptos" panose="020B0004020202020204" pitchFamily="34" charset="0"/>
                <a:ea typeface="Dosis"/>
                <a:cs typeface="Dosis"/>
                <a:sym typeface="Dosis"/>
              </a:rPr>
              <a:t>rfitting</a:t>
            </a:r>
            <a:endParaRPr lang="en-CA" b="1" dirty="0"/>
          </a:p>
        </p:txBody>
      </p:sp>
      <p:sp>
        <p:nvSpPr>
          <p:cNvPr id="9" name="TextBox 8">
            <a:extLst>
              <a:ext uri="{FF2B5EF4-FFF2-40B4-BE49-F238E27FC236}">
                <a16:creationId xmlns:a16="http://schemas.microsoft.com/office/drawing/2014/main" id="{6CD9D80C-CC6B-F63C-10EB-41B905B362F6}"/>
              </a:ext>
            </a:extLst>
          </p:cNvPr>
          <p:cNvSpPr txBox="1"/>
          <p:nvPr/>
        </p:nvSpPr>
        <p:spPr>
          <a:xfrm>
            <a:off x="5311490" y="2561545"/>
            <a:ext cx="1508760" cy="369332"/>
          </a:xfrm>
          <a:prstGeom prst="rect">
            <a:avLst/>
          </a:prstGeom>
          <a:noFill/>
        </p:spPr>
        <p:txBody>
          <a:bodyPr wrap="square">
            <a:spAutoFit/>
          </a:bodyPr>
          <a:lstStyle/>
          <a:p>
            <a:pPr algn="ctr"/>
            <a:r>
              <a:rPr lang="en" b="1" dirty="0">
                <a:solidFill>
                  <a:schemeClr val="dk1"/>
                </a:solidFill>
                <a:latin typeface="Aptos" panose="020B0004020202020204" pitchFamily="34" charset="0"/>
                <a:ea typeface="Dosis"/>
                <a:cs typeface="Dosis"/>
                <a:sym typeface="Dosis"/>
              </a:rPr>
              <a:t>Balanced</a:t>
            </a:r>
            <a:endParaRPr lang="en-CA" b="1" dirty="0"/>
          </a:p>
        </p:txBody>
      </p:sp>
      <p:sp>
        <p:nvSpPr>
          <p:cNvPr id="12" name="Google Shape;4334;p57">
            <a:extLst>
              <a:ext uri="{FF2B5EF4-FFF2-40B4-BE49-F238E27FC236}">
                <a16:creationId xmlns:a16="http://schemas.microsoft.com/office/drawing/2014/main" id="{33EB469C-EA29-C48A-33FE-D9A31D9CFC46}"/>
              </a:ext>
            </a:extLst>
          </p:cNvPr>
          <p:cNvSpPr/>
          <p:nvPr/>
        </p:nvSpPr>
        <p:spPr>
          <a:xfrm rot="5400000">
            <a:off x="1367107" y="2973527"/>
            <a:ext cx="342636" cy="310162"/>
          </a:xfrm>
          <a:prstGeom prst="rightArrow">
            <a:avLst>
              <a:gd name="adj1" fmla="val 50000"/>
              <a:gd name="adj2" fmla="val 50000"/>
            </a:avLst>
          </a:prstGeom>
          <a:solidFill>
            <a:srgbClr val="00295C"/>
          </a:solidFill>
          <a:ln w="25400" cap="flat" cmpd="sng">
            <a:solidFill>
              <a:srgbClr val="00295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3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022"/>
        <p:cNvGrpSpPr/>
        <p:nvPr/>
      </p:nvGrpSpPr>
      <p:grpSpPr>
        <a:xfrm>
          <a:off x="0" y="0"/>
          <a:ext cx="0" cy="0"/>
          <a:chOff x="0" y="0"/>
          <a:chExt cx="0" cy="0"/>
        </a:xfrm>
      </p:grpSpPr>
      <p:sp>
        <p:nvSpPr>
          <p:cNvPr id="4025" name="Google Shape;4025;p27"/>
          <p:cNvSpPr/>
          <p:nvPr/>
        </p:nvSpPr>
        <p:spPr>
          <a:xfrm>
            <a:off x="-10485" y="347800"/>
            <a:ext cx="9164969" cy="5143500"/>
          </a:xfrm>
          <a:prstGeom prst="rect">
            <a:avLst/>
          </a:prstGeom>
          <a:solidFill>
            <a:srgbClr val="00295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3" name="Google Shape;4023;p27"/>
          <p:cNvSpPr txBox="1">
            <a:spLocks noGrp="1"/>
          </p:cNvSpPr>
          <p:nvPr>
            <p:ph type="body" idx="1"/>
          </p:nvPr>
        </p:nvSpPr>
        <p:spPr>
          <a:xfrm>
            <a:off x="551049" y="2194700"/>
            <a:ext cx="6104193" cy="2601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4600" b="1" i="0" dirty="0">
                <a:latin typeface="Titillium Web"/>
                <a:ea typeface="Titillium Web"/>
                <a:cs typeface="Titillium Web"/>
                <a:sym typeface="Titillium Web"/>
              </a:rPr>
              <a:t>WHAT IS T-CAIREM? </a:t>
            </a:r>
          </a:p>
          <a:p>
            <a:pPr marL="0" lvl="0" indent="0" algn="l" rtl="0">
              <a:spcBef>
                <a:spcPts val="600"/>
              </a:spcBef>
              <a:spcAft>
                <a:spcPts val="0"/>
              </a:spcAft>
              <a:buNone/>
            </a:pPr>
            <a:endParaRPr lang="en" sz="2800" i="0" dirty="0"/>
          </a:p>
          <a:p>
            <a:pPr marL="0" lvl="0" indent="0" algn="l" rtl="0">
              <a:spcBef>
                <a:spcPts val="600"/>
              </a:spcBef>
              <a:spcAft>
                <a:spcPts val="0"/>
              </a:spcAft>
              <a:buNone/>
            </a:pPr>
            <a:r>
              <a:rPr lang="en-CA" sz="2800" b="1" i="0" dirty="0"/>
              <a:t>T-CAIREM</a:t>
            </a:r>
            <a:r>
              <a:rPr lang="en-CA" sz="2800" i="0" dirty="0"/>
              <a:t>: </a:t>
            </a:r>
            <a:r>
              <a:rPr lang="en-CA" sz="2800" i="0" dirty="0" err="1"/>
              <a:t>Temerty</a:t>
            </a:r>
            <a:r>
              <a:rPr lang="en-CA" sz="2800" i="0" dirty="0"/>
              <a:t> Centre for Artificial Intelligence Research and Education in Medicine  </a:t>
            </a:r>
          </a:p>
        </p:txBody>
      </p:sp>
      <p:sp>
        <p:nvSpPr>
          <p:cNvPr id="4024" name="Google Shape;4024;p2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58</a:t>
            </a:fld>
            <a:endParaRPr dirty="0"/>
          </a:p>
        </p:txBody>
      </p:sp>
      <p:pic>
        <p:nvPicPr>
          <p:cNvPr id="2" name="Picture 1">
            <a:extLst>
              <a:ext uri="{FF2B5EF4-FFF2-40B4-BE49-F238E27FC236}">
                <a16:creationId xmlns:a16="http://schemas.microsoft.com/office/drawing/2014/main" id="{BF32528A-FF4E-2C58-36E2-DD6128865D2F}"/>
              </a:ext>
            </a:extLst>
          </p:cNvPr>
          <p:cNvPicPr>
            <a:picLocks noChangeAspect="1"/>
          </p:cNvPicPr>
          <p:nvPr/>
        </p:nvPicPr>
        <p:blipFill>
          <a:blip r:embed="rId3"/>
          <a:stretch>
            <a:fillRect/>
          </a:stretch>
        </p:blipFill>
        <p:spPr>
          <a:xfrm>
            <a:off x="7180727" y="0"/>
            <a:ext cx="1963271" cy="1963271"/>
          </a:xfrm>
          <a:prstGeom prst="rect">
            <a:avLst/>
          </a:prstGeom>
        </p:spPr>
      </p:pic>
    </p:spTree>
    <p:extLst>
      <p:ext uri="{BB962C8B-B14F-4D97-AF65-F5344CB8AC3E}">
        <p14:creationId xmlns:p14="http://schemas.microsoft.com/office/powerpoint/2010/main" val="2984272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28345" y="403250"/>
            <a:ext cx="5297541" cy="552074"/>
          </a:xfrm>
          <a:prstGeom prst="rect">
            <a:avLst/>
          </a:prstGeom>
        </p:spPr>
        <p:txBody>
          <a:bodyPr vert="horz" wrap="square" lIns="0" tIns="13335" rIns="0" bIns="0" rtlCol="0">
            <a:spAutoFit/>
          </a:bodyPr>
          <a:lstStyle/>
          <a:p>
            <a:pPr marL="12700">
              <a:lnSpc>
                <a:spcPct val="100000"/>
              </a:lnSpc>
              <a:spcBef>
                <a:spcPts val="105"/>
              </a:spcBef>
            </a:pPr>
            <a:r>
              <a:rPr lang="en-CA" sz="3500" b="1" spc="-35" dirty="0">
                <a:latin typeface="Aptos" panose="020B0004020202020204" pitchFamily="34" charset="0"/>
              </a:rPr>
              <a:t>ORIGIN OF T-CAIREM</a:t>
            </a:r>
            <a:endParaRPr sz="3500" b="1" spc="-55" dirty="0">
              <a:latin typeface="Aptos" panose="020B0004020202020204" pitchFamily="34" charset="0"/>
            </a:endParaRPr>
          </a:p>
        </p:txBody>
      </p:sp>
      <p:sp>
        <p:nvSpPr>
          <p:cNvPr id="4" name="object 4"/>
          <p:cNvSpPr txBox="1"/>
          <p:nvPr/>
        </p:nvSpPr>
        <p:spPr>
          <a:xfrm>
            <a:off x="428345" y="1186552"/>
            <a:ext cx="4051935" cy="2549416"/>
          </a:xfrm>
          <a:prstGeom prst="rect">
            <a:avLst/>
          </a:prstGeom>
        </p:spPr>
        <p:txBody>
          <a:bodyPr vert="horz" wrap="square" lIns="0" tIns="35560" rIns="0" bIns="0" rtlCol="0">
            <a:spAutoFit/>
          </a:bodyPr>
          <a:lstStyle/>
          <a:p>
            <a:pPr marL="12700" marR="5080">
              <a:lnSpc>
                <a:spcPts val="2280"/>
              </a:lnSpc>
              <a:spcBef>
                <a:spcPts val="280"/>
              </a:spcBef>
            </a:pPr>
            <a:r>
              <a:rPr sz="2000" b="1" spc="-25" dirty="0">
                <a:latin typeface="Aptos" panose="020B0004020202020204" pitchFamily="34" charset="0"/>
                <a:cs typeface="Arial"/>
              </a:rPr>
              <a:t>The </a:t>
            </a:r>
            <a:r>
              <a:rPr sz="2000" b="1" spc="-55" dirty="0">
                <a:latin typeface="Aptos" panose="020B0004020202020204" pitchFamily="34" charset="0"/>
                <a:cs typeface="Arial"/>
              </a:rPr>
              <a:t>Temerty </a:t>
            </a:r>
            <a:r>
              <a:rPr sz="2000" b="1" spc="-30" dirty="0">
                <a:latin typeface="Aptos" panose="020B0004020202020204" pitchFamily="34" charset="0"/>
                <a:cs typeface="Arial"/>
              </a:rPr>
              <a:t>Centre </a:t>
            </a:r>
            <a:r>
              <a:rPr sz="2000" b="1" spc="-25" dirty="0">
                <a:latin typeface="Aptos" panose="020B0004020202020204" pitchFamily="34" charset="0"/>
                <a:cs typeface="Arial"/>
              </a:rPr>
              <a:t>for </a:t>
            </a:r>
            <a:r>
              <a:rPr sz="2000" b="1" spc="-35" dirty="0">
                <a:latin typeface="Aptos" panose="020B0004020202020204" pitchFamily="34" charset="0"/>
                <a:cs typeface="Arial"/>
              </a:rPr>
              <a:t>Artificial  Intelligence </a:t>
            </a:r>
            <a:r>
              <a:rPr sz="2000" b="1" spc="-30" dirty="0">
                <a:latin typeface="Aptos" panose="020B0004020202020204" pitchFamily="34" charset="0"/>
                <a:cs typeface="Arial"/>
              </a:rPr>
              <a:t>Research </a:t>
            </a:r>
            <a:r>
              <a:rPr sz="2000" b="1" spc="-25" dirty="0">
                <a:latin typeface="Aptos" panose="020B0004020202020204" pitchFamily="34" charset="0"/>
                <a:cs typeface="Arial"/>
              </a:rPr>
              <a:t>and  </a:t>
            </a:r>
            <a:r>
              <a:rPr sz="2000" b="1" spc="-35" dirty="0">
                <a:latin typeface="Aptos" panose="020B0004020202020204" pitchFamily="34" charset="0"/>
                <a:cs typeface="Arial"/>
              </a:rPr>
              <a:t>Education </a:t>
            </a:r>
            <a:r>
              <a:rPr sz="2000" b="1" spc="-20" dirty="0">
                <a:latin typeface="Aptos" panose="020B0004020202020204" pitchFamily="34" charset="0"/>
                <a:cs typeface="Arial"/>
              </a:rPr>
              <a:t>in </a:t>
            </a:r>
            <a:r>
              <a:rPr sz="2000" b="1" spc="-35" dirty="0">
                <a:latin typeface="Aptos" panose="020B0004020202020204" pitchFamily="34" charset="0"/>
                <a:cs typeface="Arial"/>
              </a:rPr>
              <a:t>Medicine</a:t>
            </a:r>
            <a:r>
              <a:rPr sz="2000" b="1" spc="-114" dirty="0">
                <a:latin typeface="Aptos" panose="020B0004020202020204" pitchFamily="34" charset="0"/>
                <a:cs typeface="Arial"/>
              </a:rPr>
              <a:t> </a:t>
            </a:r>
            <a:r>
              <a:rPr sz="2000" b="1" spc="-45" dirty="0">
                <a:latin typeface="Aptos" panose="020B0004020202020204" pitchFamily="34" charset="0"/>
                <a:cs typeface="Arial"/>
              </a:rPr>
              <a:t>(</a:t>
            </a:r>
            <a:r>
              <a:rPr sz="2000" b="1" spc="-45" dirty="0">
                <a:solidFill>
                  <a:schemeClr val="accent1"/>
                </a:solidFill>
                <a:latin typeface="Aptos" panose="020B0004020202020204" pitchFamily="34" charset="0"/>
                <a:cs typeface="Arial"/>
              </a:rPr>
              <a:t>T-CAIREM</a:t>
            </a:r>
            <a:r>
              <a:rPr sz="2000" b="1" spc="-45" dirty="0">
                <a:latin typeface="Aptos" panose="020B0004020202020204" pitchFamily="34" charset="0"/>
                <a:cs typeface="Arial"/>
              </a:rPr>
              <a:t>)</a:t>
            </a:r>
            <a:endParaRPr sz="2000" dirty="0">
              <a:latin typeface="Aptos" panose="020B0004020202020204" pitchFamily="34" charset="0"/>
              <a:cs typeface="Arial"/>
            </a:endParaRPr>
          </a:p>
          <a:p>
            <a:pPr marL="12700" marR="67945">
              <a:lnSpc>
                <a:spcPts val="2280"/>
              </a:lnSpc>
              <a:spcBef>
                <a:spcPts val="600"/>
              </a:spcBef>
            </a:pPr>
            <a:r>
              <a:rPr sz="2000" spc="-30" dirty="0">
                <a:latin typeface="Aptos" panose="020B0004020202020204" pitchFamily="34" charset="0"/>
                <a:cs typeface="Arial"/>
              </a:rPr>
              <a:t>Launched </a:t>
            </a:r>
            <a:r>
              <a:rPr sz="2000" spc="-20" dirty="0">
                <a:latin typeface="Aptos" panose="020B0004020202020204" pitchFamily="34" charset="0"/>
                <a:cs typeface="Arial"/>
              </a:rPr>
              <a:t>in </a:t>
            </a:r>
            <a:r>
              <a:rPr sz="2000" spc="-35" dirty="0">
                <a:latin typeface="Aptos" panose="020B0004020202020204" pitchFamily="34" charset="0"/>
                <a:cs typeface="Arial"/>
              </a:rPr>
              <a:t>October </a:t>
            </a:r>
            <a:r>
              <a:rPr sz="2000" spc="-25" dirty="0">
                <a:latin typeface="Aptos" panose="020B0004020202020204" pitchFamily="34" charset="0"/>
                <a:cs typeface="Arial"/>
              </a:rPr>
              <a:t>2020 </a:t>
            </a:r>
            <a:r>
              <a:rPr sz="2000" spc="-30" dirty="0">
                <a:latin typeface="Aptos" panose="020B0004020202020204" pitchFamily="34" charset="0"/>
                <a:cs typeface="Arial"/>
              </a:rPr>
              <a:t>thanks</a:t>
            </a:r>
            <a:r>
              <a:rPr sz="2000" spc="-235" dirty="0">
                <a:latin typeface="Aptos" panose="020B0004020202020204" pitchFamily="34" charset="0"/>
                <a:cs typeface="Arial"/>
              </a:rPr>
              <a:t> </a:t>
            </a:r>
            <a:r>
              <a:rPr sz="2000" spc="-25" dirty="0">
                <a:latin typeface="Aptos" panose="020B0004020202020204" pitchFamily="34" charset="0"/>
                <a:cs typeface="Arial"/>
              </a:rPr>
              <a:t>to  </a:t>
            </a:r>
            <a:r>
              <a:rPr sz="2000" dirty="0">
                <a:latin typeface="Aptos" panose="020B0004020202020204" pitchFamily="34" charset="0"/>
                <a:cs typeface="Arial"/>
              </a:rPr>
              <a:t>a </a:t>
            </a:r>
            <a:r>
              <a:rPr sz="2000" spc="-30" dirty="0">
                <a:latin typeface="Aptos" panose="020B0004020202020204" pitchFamily="34" charset="0"/>
                <a:cs typeface="Arial"/>
              </a:rPr>
              <a:t>generous </a:t>
            </a:r>
            <a:r>
              <a:rPr sz="2000" spc="-35" dirty="0">
                <a:latin typeface="Aptos" panose="020B0004020202020204" pitchFamily="34" charset="0"/>
                <a:cs typeface="Arial"/>
              </a:rPr>
              <a:t>donation </a:t>
            </a:r>
            <a:r>
              <a:rPr sz="2000" spc="-30" dirty="0">
                <a:latin typeface="Aptos" panose="020B0004020202020204" pitchFamily="34" charset="0"/>
                <a:cs typeface="Arial"/>
              </a:rPr>
              <a:t>from </a:t>
            </a:r>
            <a:r>
              <a:rPr sz="2000" spc="-25" dirty="0">
                <a:latin typeface="Aptos" panose="020B0004020202020204" pitchFamily="34" charset="0"/>
                <a:cs typeface="Arial"/>
              </a:rPr>
              <a:t>the  </a:t>
            </a:r>
            <a:r>
              <a:rPr sz="2000" spc="-65" dirty="0" err="1">
                <a:latin typeface="Aptos" panose="020B0004020202020204" pitchFamily="34" charset="0"/>
                <a:cs typeface="Arial"/>
              </a:rPr>
              <a:t>Temerty</a:t>
            </a:r>
            <a:r>
              <a:rPr sz="2000" spc="-70" dirty="0">
                <a:latin typeface="Aptos" panose="020B0004020202020204" pitchFamily="34" charset="0"/>
                <a:cs typeface="Arial"/>
              </a:rPr>
              <a:t> </a:t>
            </a:r>
            <a:r>
              <a:rPr sz="2000" spc="-55" dirty="0">
                <a:latin typeface="Aptos" panose="020B0004020202020204" pitchFamily="34" charset="0"/>
                <a:cs typeface="Arial"/>
              </a:rPr>
              <a:t>family.</a:t>
            </a:r>
            <a:endParaRPr sz="2000" dirty="0">
              <a:latin typeface="Aptos" panose="020B0004020202020204" pitchFamily="34" charset="0"/>
              <a:cs typeface="Arial"/>
            </a:endParaRPr>
          </a:p>
          <a:p>
            <a:pPr marL="12700" marR="370205">
              <a:lnSpc>
                <a:spcPts val="2280"/>
              </a:lnSpc>
              <a:spcBef>
                <a:spcPts val="605"/>
              </a:spcBef>
            </a:pPr>
            <a:r>
              <a:rPr sz="2000" spc="-25" dirty="0">
                <a:latin typeface="Aptos" panose="020B0004020202020204" pitchFamily="34" charset="0"/>
                <a:cs typeface="Arial"/>
              </a:rPr>
              <a:t>Our </a:t>
            </a:r>
            <a:r>
              <a:rPr sz="2000" spc="-35" dirty="0">
                <a:latin typeface="Aptos" panose="020B0004020202020204" pitchFamily="34" charset="0"/>
                <a:cs typeface="Arial"/>
              </a:rPr>
              <a:t>mission </a:t>
            </a:r>
            <a:r>
              <a:rPr sz="2000" spc="-20" dirty="0">
                <a:latin typeface="Aptos" panose="020B0004020202020204" pitchFamily="34" charset="0"/>
                <a:cs typeface="Arial"/>
              </a:rPr>
              <a:t>is </a:t>
            </a:r>
            <a:r>
              <a:rPr sz="2000" spc="-25" dirty="0">
                <a:latin typeface="Aptos" panose="020B0004020202020204" pitchFamily="34" charset="0"/>
                <a:cs typeface="Arial"/>
              </a:rPr>
              <a:t>to </a:t>
            </a:r>
            <a:r>
              <a:rPr sz="2000" spc="-35" dirty="0">
                <a:latin typeface="Aptos" panose="020B0004020202020204" pitchFamily="34" charset="0"/>
                <a:cs typeface="Arial"/>
              </a:rPr>
              <a:t>transform</a:t>
            </a:r>
            <a:r>
              <a:rPr sz="2000" spc="-210" dirty="0">
                <a:latin typeface="Aptos" panose="020B0004020202020204" pitchFamily="34" charset="0"/>
                <a:cs typeface="Arial"/>
              </a:rPr>
              <a:t> </a:t>
            </a:r>
            <a:r>
              <a:rPr sz="2000" spc="-35" dirty="0">
                <a:latin typeface="Aptos" panose="020B0004020202020204" pitchFamily="34" charset="0"/>
                <a:cs typeface="Arial"/>
              </a:rPr>
              <a:t>health  </a:t>
            </a:r>
            <a:r>
              <a:rPr sz="2000" spc="-30" dirty="0">
                <a:latin typeface="Aptos" panose="020B0004020202020204" pitchFamily="34" charset="0"/>
                <a:cs typeface="Arial"/>
              </a:rPr>
              <a:t>through</a:t>
            </a:r>
            <a:r>
              <a:rPr sz="2000" spc="-175" dirty="0">
                <a:latin typeface="Aptos" panose="020B0004020202020204" pitchFamily="34" charset="0"/>
                <a:cs typeface="Arial"/>
              </a:rPr>
              <a:t> </a:t>
            </a:r>
            <a:r>
              <a:rPr sz="2000" spc="-25" dirty="0">
                <a:latin typeface="Aptos" panose="020B0004020202020204" pitchFamily="34" charset="0"/>
                <a:cs typeface="Arial"/>
              </a:rPr>
              <a:t>AI</a:t>
            </a:r>
            <a:r>
              <a:rPr lang="en-CA" sz="2000" spc="-25" dirty="0">
                <a:latin typeface="Aptos" panose="020B0004020202020204" pitchFamily="34" charset="0"/>
                <a:cs typeface="Arial"/>
              </a:rPr>
              <a:t>.</a:t>
            </a:r>
            <a:endParaRPr sz="2000" dirty="0">
              <a:latin typeface="Aptos" panose="020B0004020202020204" pitchFamily="34" charset="0"/>
              <a:cs typeface="Arial"/>
            </a:endParaRPr>
          </a:p>
        </p:txBody>
      </p:sp>
      <p:sp>
        <p:nvSpPr>
          <p:cNvPr id="5" name="object 5"/>
          <p:cNvSpPr/>
          <p:nvPr/>
        </p:nvSpPr>
        <p:spPr>
          <a:xfrm>
            <a:off x="4792979" y="1132332"/>
            <a:ext cx="3985260" cy="2657856"/>
          </a:xfrm>
          <a:prstGeom prst="rect">
            <a:avLst/>
          </a:prstGeom>
          <a:blipFill>
            <a:blip r:embed="rId2" cstate="print"/>
            <a:stretch>
              <a:fillRect/>
            </a:stretch>
          </a:blipFill>
        </p:spPr>
        <p:txBody>
          <a:bodyPr wrap="square" lIns="0" tIns="0" rIns="0" bIns="0" rtlCol="0"/>
          <a:lstStyle/>
          <a:p>
            <a:endParaRPr dirty="0"/>
          </a:p>
        </p:txBody>
      </p:sp>
      <p:sp>
        <p:nvSpPr>
          <p:cNvPr id="6" name="Google Shape;3844;p14">
            <a:extLst>
              <a:ext uri="{FF2B5EF4-FFF2-40B4-BE49-F238E27FC236}">
                <a16:creationId xmlns:a16="http://schemas.microsoft.com/office/drawing/2014/main" id="{7ADAA9DC-9C07-A332-F4BD-B443D6C54AEA}"/>
              </a:ext>
            </a:extLst>
          </p:cNvPr>
          <p:cNvSpPr txBox="1">
            <a:spLocks noGrp="1"/>
          </p:cNvSpPr>
          <p:nvPr>
            <p:ph type="sldNum" idx="12"/>
          </p:nvPr>
        </p:nvSpPr>
        <p:spPr>
          <a:xfrm>
            <a:off x="8773886" y="4749900"/>
            <a:ext cx="370114"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200">
                <a:solidFill>
                  <a:schemeClr val="bg1"/>
                </a:solidFill>
                <a:latin typeface="Aptos" panose="020B0004020202020204" pitchFamily="34" charset="0"/>
              </a:rPr>
              <a:t>59</a:t>
            </a:fld>
            <a:endParaRPr sz="1200" dirty="0">
              <a:solidFill>
                <a:schemeClr val="bg1"/>
              </a:solidFill>
              <a:latin typeface="Aptos" panose="020B00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99">
          <a:extLst>
            <a:ext uri="{FF2B5EF4-FFF2-40B4-BE49-F238E27FC236}">
              <a16:creationId xmlns:a16="http://schemas.microsoft.com/office/drawing/2014/main" id="{2D531F95-C3A2-D983-D8B7-4A9665EC0F9D}"/>
            </a:ext>
          </a:extLst>
        </p:cNvPr>
        <p:cNvGrpSpPr/>
        <p:nvPr/>
      </p:nvGrpSpPr>
      <p:grpSpPr>
        <a:xfrm>
          <a:off x="0" y="0"/>
          <a:ext cx="0" cy="0"/>
          <a:chOff x="0" y="0"/>
          <a:chExt cx="0" cy="0"/>
        </a:xfrm>
      </p:grpSpPr>
      <p:sp>
        <p:nvSpPr>
          <p:cNvPr id="29" name="Oval 28">
            <a:extLst>
              <a:ext uri="{FF2B5EF4-FFF2-40B4-BE49-F238E27FC236}">
                <a16:creationId xmlns:a16="http://schemas.microsoft.com/office/drawing/2014/main" id="{8C12025F-6E80-ED44-BBC1-F8F5055F7DE8}"/>
              </a:ext>
            </a:extLst>
          </p:cNvPr>
          <p:cNvSpPr/>
          <p:nvPr/>
        </p:nvSpPr>
        <p:spPr>
          <a:xfrm>
            <a:off x="5551825" y="923028"/>
            <a:ext cx="1087664" cy="1058213"/>
          </a:xfrm>
          <a:prstGeom prst="ellipse">
            <a:avLst/>
          </a:prstGeom>
          <a:solidFill>
            <a:srgbClr val="00144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0" name="Oval 29">
            <a:extLst>
              <a:ext uri="{FF2B5EF4-FFF2-40B4-BE49-F238E27FC236}">
                <a16:creationId xmlns:a16="http://schemas.microsoft.com/office/drawing/2014/main" id="{C0622DB3-A762-5A43-B6EA-6CDE241809EA}"/>
              </a:ext>
            </a:extLst>
          </p:cNvPr>
          <p:cNvSpPr/>
          <p:nvPr/>
        </p:nvSpPr>
        <p:spPr>
          <a:xfrm>
            <a:off x="6149105" y="2040169"/>
            <a:ext cx="1087664" cy="1058213"/>
          </a:xfrm>
          <a:prstGeom prst="ellipse">
            <a:avLst/>
          </a:prstGeom>
          <a:solidFill>
            <a:srgbClr val="00144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1" name="Oval 30">
            <a:extLst>
              <a:ext uri="{FF2B5EF4-FFF2-40B4-BE49-F238E27FC236}">
                <a16:creationId xmlns:a16="http://schemas.microsoft.com/office/drawing/2014/main" id="{D4D64608-D31D-694A-BED5-E521C6C3F094}"/>
              </a:ext>
            </a:extLst>
          </p:cNvPr>
          <p:cNvSpPr/>
          <p:nvPr/>
        </p:nvSpPr>
        <p:spPr>
          <a:xfrm>
            <a:off x="5555930" y="3317255"/>
            <a:ext cx="1087664" cy="1058213"/>
          </a:xfrm>
          <a:prstGeom prst="ellipse">
            <a:avLst/>
          </a:prstGeom>
          <a:solidFill>
            <a:srgbClr val="00144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8" name="Oval 27">
            <a:extLst>
              <a:ext uri="{FF2B5EF4-FFF2-40B4-BE49-F238E27FC236}">
                <a16:creationId xmlns:a16="http://schemas.microsoft.com/office/drawing/2014/main" id="{1C93F5E1-3C1E-CB41-854A-98F7BE392E20}"/>
              </a:ext>
            </a:extLst>
          </p:cNvPr>
          <p:cNvSpPr/>
          <p:nvPr/>
        </p:nvSpPr>
        <p:spPr>
          <a:xfrm>
            <a:off x="2241256" y="3257103"/>
            <a:ext cx="1087664" cy="1058213"/>
          </a:xfrm>
          <a:prstGeom prst="ellipse">
            <a:avLst/>
          </a:prstGeom>
          <a:solidFill>
            <a:srgbClr val="00144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Oval 26">
            <a:extLst>
              <a:ext uri="{FF2B5EF4-FFF2-40B4-BE49-F238E27FC236}">
                <a16:creationId xmlns:a16="http://schemas.microsoft.com/office/drawing/2014/main" id="{50E04B3B-56F2-6448-814E-349A20267A89}"/>
              </a:ext>
            </a:extLst>
          </p:cNvPr>
          <p:cNvSpPr/>
          <p:nvPr/>
        </p:nvSpPr>
        <p:spPr>
          <a:xfrm>
            <a:off x="1581256" y="2007771"/>
            <a:ext cx="1087664" cy="1058213"/>
          </a:xfrm>
          <a:prstGeom prst="ellipse">
            <a:avLst/>
          </a:prstGeom>
          <a:solidFill>
            <a:srgbClr val="00144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 name="Oval 23">
            <a:extLst>
              <a:ext uri="{FF2B5EF4-FFF2-40B4-BE49-F238E27FC236}">
                <a16:creationId xmlns:a16="http://schemas.microsoft.com/office/drawing/2014/main" id="{47E65B84-A2FF-D642-AFCD-376551612CB7}"/>
              </a:ext>
            </a:extLst>
          </p:cNvPr>
          <p:cNvSpPr/>
          <p:nvPr/>
        </p:nvSpPr>
        <p:spPr>
          <a:xfrm>
            <a:off x="2241256" y="923028"/>
            <a:ext cx="1087664" cy="1058213"/>
          </a:xfrm>
          <a:prstGeom prst="ellipse">
            <a:avLst/>
          </a:prstGeom>
          <a:solidFill>
            <a:srgbClr val="00144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900" name="Google Shape;3900;p20">
            <a:extLst>
              <a:ext uri="{FF2B5EF4-FFF2-40B4-BE49-F238E27FC236}">
                <a16:creationId xmlns:a16="http://schemas.microsoft.com/office/drawing/2014/main" id="{11D10B09-77DB-83AB-11DD-98D836CA118D}"/>
              </a:ext>
            </a:extLst>
          </p:cNvPr>
          <p:cNvSpPr txBox="1">
            <a:spLocks noGrp="1"/>
          </p:cNvSpPr>
          <p:nvPr>
            <p:ph type="title"/>
          </p:nvPr>
        </p:nvSpPr>
        <p:spPr>
          <a:xfrm>
            <a:off x="510638" y="1"/>
            <a:ext cx="8208028" cy="817901"/>
          </a:xfrm>
          <a:prstGeom prst="rect">
            <a:avLst/>
          </a:prstGeom>
        </p:spPr>
        <p:txBody>
          <a:bodyPr spcFirstLastPara="1" vert="horz" wrap="square" lIns="91425" tIns="91425" rIns="91425" bIns="91425" rtlCol="0" anchor="b" anchorCtr="0">
            <a:noAutofit/>
          </a:bodyPr>
          <a:lstStyle/>
          <a:p>
            <a:r>
              <a:rPr lang="en-CA" sz="3500" b="1" dirty="0">
                <a:latin typeface="Aptos" panose="020B0004020202020204" pitchFamily="34" charset="0"/>
              </a:rPr>
              <a:t>WHAT CAN AI/ML DO IN HEALTHCARE ? </a:t>
            </a:r>
          </a:p>
        </p:txBody>
      </p:sp>
      <p:sp>
        <p:nvSpPr>
          <p:cNvPr id="3" name="Google Shape;3844;p14">
            <a:extLst>
              <a:ext uri="{FF2B5EF4-FFF2-40B4-BE49-F238E27FC236}">
                <a16:creationId xmlns:a16="http://schemas.microsoft.com/office/drawing/2014/main" id="{B613C76A-D269-C349-A284-50BFCABA69F3}"/>
              </a:ext>
            </a:extLst>
          </p:cNvPr>
          <p:cNvSpPr txBox="1">
            <a:spLocks noGrp="1"/>
          </p:cNvSpPr>
          <p:nvPr>
            <p:ph type="sldNum" idx="12"/>
          </p:nvPr>
        </p:nvSpPr>
        <p:spPr>
          <a:xfrm>
            <a:off x="8773887" y="4749900"/>
            <a:ext cx="370114" cy="393600"/>
          </a:xfrm>
          <a:prstGeom prst="rect">
            <a:avLst/>
          </a:prstGeom>
        </p:spPr>
        <p:txBody>
          <a:bodyPr spcFirstLastPara="1" vert="horz" wrap="square" lIns="91425" tIns="91425" rIns="91425" bIns="91425" rtlCol="0" anchor="ctr" anchorCtr="0">
            <a:noAutofit/>
          </a:bodyPr>
          <a:lstStyle/>
          <a:p>
            <a:pPr algn="l"/>
            <a:fld id="{00000000-1234-1234-1234-123412341234}" type="slidenum">
              <a:rPr lang="en" sz="1200">
                <a:solidFill>
                  <a:schemeClr val="bg1"/>
                </a:solidFill>
                <a:latin typeface="Aptos" panose="020B0004020202020204" pitchFamily="34" charset="0"/>
              </a:rPr>
              <a:pPr algn="l"/>
              <a:t>6</a:t>
            </a:fld>
            <a:endParaRPr lang="en" sz="1200" dirty="0">
              <a:solidFill>
                <a:schemeClr val="bg1"/>
              </a:solidFill>
              <a:latin typeface="Aptos" panose="020B0004020202020204" pitchFamily="34" charset="0"/>
            </a:endParaRPr>
          </a:p>
        </p:txBody>
      </p:sp>
      <p:pic>
        <p:nvPicPr>
          <p:cNvPr id="10" name="Graphic 9" descr="Statistics">
            <a:extLst>
              <a:ext uri="{FF2B5EF4-FFF2-40B4-BE49-F238E27FC236}">
                <a16:creationId xmlns:a16="http://schemas.microsoft.com/office/drawing/2014/main" id="{C60D4324-41E8-BB44-B93E-27CE1406A7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54173" y="2100639"/>
            <a:ext cx="914400" cy="914400"/>
          </a:xfrm>
          <a:prstGeom prst="rect">
            <a:avLst/>
          </a:prstGeom>
        </p:spPr>
      </p:pic>
      <p:pic>
        <p:nvPicPr>
          <p:cNvPr id="5" name="Graphic 4" descr="Stopwatch">
            <a:extLst>
              <a:ext uri="{FF2B5EF4-FFF2-40B4-BE49-F238E27FC236}">
                <a16:creationId xmlns:a16="http://schemas.microsoft.com/office/drawing/2014/main" id="{7E08E3A6-E090-B544-B4DB-8E9EC76CC6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8456" y="972578"/>
            <a:ext cx="914400" cy="914400"/>
          </a:xfrm>
          <a:prstGeom prst="rect">
            <a:avLst/>
          </a:prstGeom>
        </p:spPr>
      </p:pic>
      <p:pic>
        <p:nvPicPr>
          <p:cNvPr id="8" name="Graphic 7" descr="Target Audience">
            <a:extLst>
              <a:ext uri="{FF2B5EF4-FFF2-40B4-BE49-F238E27FC236}">
                <a16:creationId xmlns:a16="http://schemas.microsoft.com/office/drawing/2014/main" id="{57021D6D-1813-BF42-BCA5-CA67E30EA9F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7360" y="3378523"/>
            <a:ext cx="914400" cy="914400"/>
          </a:xfrm>
          <a:prstGeom prst="rect">
            <a:avLst/>
          </a:prstGeom>
        </p:spPr>
      </p:pic>
      <p:pic>
        <p:nvPicPr>
          <p:cNvPr id="11" name="Graphic 10" descr="Handshake">
            <a:extLst>
              <a:ext uri="{FF2B5EF4-FFF2-40B4-BE49-F238E27FC236}">
                <a16:creationId xmlns:a16="http://schemas.microsoft.com/office/drawing/2014/main" id="{0ADB2D2F-44AF-2241-9B68-F405C081D2E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36572" y="3364571"/>
            <a:ext cx="914400" cy="914400"/>
          </a:xfrm>
          <a:prstGeom prst="rect">
            <a:avLst/>
          </a:prstGeom>
        </p:spPr>
      </p:pic>
      <p:pic>
        <p:nvPicPr>
          <p:cNvPr id="15" name="Graphic 14" descr="Arrow circle">
            <a:extLst>
              <a:ext uri="{FF2B5EF4-FFF2-40B4-BE49-F238E27FC236}">
                <a16:creationId xmlns:a16="http://schemas.microsoft.com/office/drawing/2014/main" id="{89FB1D96-08E3-4649-B066-7067D6B806F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35736" y="2100639"/>
            <a:ext cx="914400" cy="914400"/>
          </a:xfrm>
          <a:prstGeom prst="rect">
            <a:avLst/>
          </a:prstGeom>
        </p:spPr>
      </p:pic>
      <p:pic>
        <p:nvPicPr>
          <p:cNvPr id="17" name="Graphic 16" descr="Processor">
            <a:extLst>
              <a:ext uri="{FF2B5EF4-FFF2-40B4-BE49-F238E27FC236}">
                <a16:creationId xmlns:a16="http://schemas.microsoft.com/office/drawing/2014/main" id="{EE9A27BF-7542-DF41-912D-4476E248083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551338" y="1688791"/>
            <a:ext cx="1840062" cy="1840062"/>
          </a:xfrm>
          <a:prstGeom prst="rect">
            <a:avLst/>
          </a:prstGeom>
        </p:spPr>
      </p:pic>
      <p:sp>
        <p:nvSpPr>
          <p:cNvPr id="22" name="Google Shape;3900;p20">
            <a:extLst>
              <a:ext uri="{FF2B5EF4-FFF2-40B4-BE49-F238E27FC236}">
                <a16:creationId xmlns:a16="http://schemas.microsoft.com/office/drawing/2014/main" id="{B1F83974-51A7-1848-86FD-577FAD15120B}"/>
              </a:ext>
            </a:extLst>
          </p:cNvPr>
          <p:cNvSpPr txBox="1">
            <a:spLocks/>
          </p:cNvSpPr>
          <p:nvPr/>
        </p:nvSpPr>
        <p:spPr>
          <a:xfrm>
            <a:off x="4178519" y="2151563"/>
            <a:ext cx="772209" cy="817901"/>
          </a:xfrm>
          <a:prstGeom prst="rect">
            <a:avLst/>
          </a:prstGeom>
        </p:spPr>
        <p:txBody>
          <a:bodyPr spcFirstLastPara="1" vert="horz" wrap="square" lIns="91425" tIns="91425" rIns="91425" bIns="91425" rtlCol="0" anchor="b" anchorCtr="0">
            <a:noAutofit/>
          </a:bodyPr>
          <a:lstStyle>
            <a:lvl1pPr lvl="0" algn="l" defTabSz="685800" rtl="0" eaLnBrk="1" latinLnBrk="0" hangingPunct="1">
              <a:lnSpc>
                <a:spcPct val="90000"/>
              </a:lnSpc>
              <a:spcBef>
                <a:spcPts val="0"/>
              </a:spcBef>
              <a:spcAft>
                <a:spcPts val="0"/>
              </a:spcAft>
              <a:buSzPts val="3600"/>
              <a:buNone/>
              <a:defRPr sz="3300" kern="1200">
                <a:solidFill>
                  <a:schemeClr val="tx1"/>
                </a:solidFill>
                <a:latin typeface="+mj-lt"/>
                <a:ea typeface="+mj-ea"/>
                <a:cs typeface="+mj-cs"/>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CA" sz="3500" b="1" dirty="0">
                <a:solidFill>
                  <a:schemeClr val="bg1"/>
                </a:solidFill>
                <a:latin typeface="Aptos" panose="020B0004020202020204" pitchFamily="34" charset="0"/>
              </a:rPr>
              <a:t>AI</a:t>
            </a:r>
          </a:p>
        </p:txBody>
      </p:sp>
      <p:sp>
        <p:nvSpPr>
          <p:cNvPr id="23" name="Oval 22">
            <a:extLst>
              <a:ext uri="{FF2B5EF4-FFF2-40B4-BE49-F238E27FC236}">
                <a16:creationId xmlns:a16="http://schemas.microsoft.com/office/drawing/2014/main" id="{3F9FAABD-4820-374E-AC87-7D3A2254306E}"/>
              </a:ext>
            </a:extLst>
          </p:cNvPr>
          <p:cNvSpPr/>
          <p:nvPr/>
        </p:nvSpPr>
        <p:spPr>
          <a:xfrm>
            <a:off x="3262635" y="1401566"/>
            <a:ext cx="2412746" cy="2414513"/>
          </a:xfrm>
          <a:prstGeom prst="ellipse">
            <a:avLst/>
          </a:prstGeom>
          <a:noFill/>
          <a:ln w="38100">
            <a:solidFill>
              <a:srgbClr val="001447"/>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5" name="Google Shape;3900;p20">
            <a:extLst>
              <a:ext uri="{FF2B5EF4-FFF2-40B4-BE49-F238E27FC236}">
                <a16:creationId xmlns:a16="http://schemas.microsoft.com/office/drawing/2014/main" id="{2A87C714-7062-C04A-B8F1-D917F212BCB5}"/>
              </a:ext>
            </a:extLst>
          </p:cNvPr>
          <p:cNvSpPr txBox="1">
            <a:spLocks/>
          </p:cNvSpPr>
          <p:nvPr/>
        </p:nvSpPr>
        <p:spPr>
          <a:xfrm>
            <a:off x="381457" y="1074473"/>
            <a:ext cx="1905856" cy="817901"/>
          </a:xfrm>
          <a:prstGeom prst="rect">
            <a:avLst/>
          </a:prstGeom>
        </p:spPr>
        <p:txBody>
          <a:bodyPr spcFirstLastPara="1" vert="horz" wrap="square" lIns="91425" tIns="91425" rIns="91425" bIns="91425" rtlCol="0" anchor="b" anchorCtr="0">
            <a:noAutofit/>
          </a:bodyPr>
          <a:lstStyle>
            <a:lvl1pPr lvl="0" algn="l" defTabSz="685800" rtl="0" eaLnBrk="1" latinLnBrk="0" hangingPunct="1">
              <a:lnSpc>
                <a:spcPct val="90000"/>
              </a:lnSpc>
              <a:spcBef>
                <a:spcPts val="0"/>
              </a:spcBef>
              <a:spcAft>
                <a:spcPts val="0"/>
              </a:spcAft>
              <a:buSzPts val="3600"/>
              <a:buNone/>
              <a:defRPr sz="3300" kern="1200">
                <a:solidFill>
                  <a:schemeClr val="tx1"/>
                </a:solidFill>
                <a:latin typeface="+mj-lt"/>
                <a:ea typeface="+mj-ea"/>
                <a:cs typeface="+mj-cs"/>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CA" sz="2000" dirty="0">
                <a:latin typeface="Aptos" panose="020B0004020202020204" pitchFamily="34" charset="0"/>
              </a:rPr>
              <a:t>Automate administrative tasks</a:t>
            </a:r>
          </a:p>
        </p:txBody>
      </p:sp>
      <p:sp>
        <p:nvSpPr>
          <p:cNvPr id="36" name="Google Shape;3900;p20">
            <a:extLst>
              <a:ext uri="{FF2B5EF4-FFF2-40B4-BE49-F238E27FC236}">
                <a16:creationId xmlns:a16="http://schemas.microsoft.com/office/drawing/2014/main" id="{CEB487BD-AA47-4245-98A7-34F5B32EC826}"/>
              </a:ext>
            </a:extLst>
          </p:cNvPr>
          <p:cNvSpPr txBox="1">
            <a:spLocks/>
          </p:cNvSpPr>
          <p:nvPr/>
        </p:nvSpPr>
        <p:spPr>
          <a:xfrm>
            <a:off x="201213" y="2274613"/>
            <a:ext cx="1395265" cy="817901"/>
          </a:xfrm>
          <a:prstGeom prst="rect">
            <a:avLst/>
          </a:prstGeom>
        </p:spPr>
        <p:txBody>
          <a:bodyPr spcFirstLastPara="1" vert="horz" wrap="square" lIns="91425" tIns="91425" rIns="91425" bIns="91425" rtlCol="0" anchor="b" anchorCtr="0">
            <a:noAutofit/>
          </a:bodyPr>
          <a:lstStyle>
            <a:lvl1pPr lvl="0" algn="l" defTabSz="685800" rtl="0" eaLnBrk="1" latinLnBrk="0" hangingPunct="1">
              <a:lnSpc>
                <a:spcPct val="90000"/>
              </a:lnSpc>
              <a:spcBef>
                <a:spcPts val="0"/>
              </a:spcBef>
              <a:spcAft>
                <a:spcPts val="0"/>
              </a:spcAft>
              <a:buSzPts val="3600"/>
              <a:buNone/>
              <a:defRPr sz="3300" kern="1200">
                <a:solidFill>
                  <a:schemeClr val="tx1"/>
                </a:solidFill>
                <a:latin typeface="+mj-lt"/>
                <a:ea typeface="+mj-ea"/>
                <a:cs typeface="+mj-cs"/>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CA" sz="2000" dirty="0">
                <a:latin typeface="Aptos" panose="020B0004020202020204" pitchFamily="34" charset="0"/>
              </a:rPr>
              <a:t>Recognize unknown </a:t>
            </a:r>
          </a:p>
          <a:p>
            <a:r>
              <a:rPr lang="en-CA" sz="2000" dirty="0">
                <a:latin typeface="Aptos" panose="020B0004020202020204" pitchFamily="34" charset="0"/>
              </a:rPr>
              <a:t>Patterns </a:t>
            </a:r>
          </a:p>
        </p:txBody>
      </p:sp>
      <p:sp>
        <p:nvSpPr>
          <p:cNvPr id="37" name="Google Shape;3900;p20">
            <a:extLst>
              <a:ext uri="{FF2B5EF4-FFF2-40B4-BE49-F238E27FC236}">
                <a16:creationId xmlns:a16="http://schemas.microsoft.com/office/drawing/2014/main" id="{CFDBB840-0D8E-8141-B2A0-440C155D9E37}"/>
              </a:ext>
            </a:extLst>
          </p:cNvPr>
          <p:cNvSpPr txBox="1">
            <a:spLocks/>
          </p:cNvSpPr>
          <p:nvPr/>
        </p:nvSpPr>
        <p:spPr>
          <a:xfrm>
            <a:off x="177720" y="3392472"/>
            <a:ext cx="2134745" cy="817901"/>
          </a:xfrm>
          <a:prstGeom prst="rect">
            <a:avLst/>
          </a:prstGeom>
        </p:spPr>
        <p:txBody>
          <a:bodyPr spcFirstLastPara="1" vert="horz" wrap="square" lIns="91425" tIns="91425" rIns="91425" bIns="91425" rtlCol="0" anchor="b" anchorCtr="0">
            <a:noAutofit/>
          </a:bodyPr>
          <a:lstStyle>
            <a:lvl1pPr lvl="0" algn="l" defTabSz="685800" rtl="0" eaLnBrk="1" latinLnBrk="0" hangingPunct="1">
              <a:lnSpc>
                <a:spcPct val="90000"/>
              </a:lnSpc>
              <a:spcBef>
                <a:spcPts val="0"/>
              </a:spcBef>
              <a:spcAft>
                <a:spcPts val="0"/>
              </a:spcAft>
              <a:buSzPts val="3600"/>
              <a:buNone/>
              <a:defRPr sz="3300" kern="1200">
                <a:solidFill>
                  <a:schemeClr val="tx1"/>
                </a:solidFill>
                <a:latin typeface="+mj-lt"/>
                <a:ea typeface="+mj-ea"/>
                <a:cs typeface="+mj-cs"/>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CA" sz="2000" dirty="0">
                <a:latin typeface="Aptos" panose="020B0004020202020204" pitchFamily="34" charset="0"/>
              </a:rPr>
              <a:t>Assist in clinical decision making</a:t>
            </a:r>
          </a:p>
        </p:txBody>
      </p:sp>
      <p:sp>
        <p:nvSpPr>
          <p:cNvPr id="38" name="Google Shape;3900;p20">
            <a:extLst>
              <a:ext uri="{FF2B5EF4-FFF2-40B4-BE49-F238E27FC236}">
                <a16:creationId xmlns:a16="http://schemas.microsoft.com/office/drawing/2014/main" id="{81D04CB3-4867-094E-AB80-02172F5E78C6}"/>
              </a:ext>
            </a:extLst>
          </p:cNvPr>
          <p:cNvSpPr txBox="1">
            <a:spLocks/>
          </p:cNvSpPr>
          <p:nvPr/>
        </p:nvSpPr>
        <p:spPr>
          <a:xfrm>
            <a:off x="6738006" y="985419"/>
            <a:ext cx="2405993" cy="817901"/>
          </a:xfrm>
          <a:prstGeom prst="rect">
            <a:avLst/>
          </a:prstGeom>
        </p:spPr>
        <p:txBody>
          <a:bodyPr spcFirstLastPara="1" vert="horz" wrap="square" lIns="91425" tIns="91425" rIns="91425" bIns="91425" rtlCol="0" anchor="b" anchorCtr="0">
            <a:noAutofit/>
          </a:bodyPr>
          <a:lstStyle>
            <a:lvl1pPr lvl="0" algn="l" defTabSz="685800" rtl="0" eaLnBrk="1" latinLnBrk="0" hangingPunct="1">
              <a:lnSpc>
                <a:spcPct val="90000"/>
              </a:lnSpc>
              <a:spcBef>
                <a:spcPts val="0"/>
              </a:spcBef>
              <a:spcAft>
                <a:spcPts val="0"/>
              </a:spcAft>
              <a:buSzPts val="3600"/>
              <a:buNone/>
              <a:defRPr sz="3300" kern="1200">
                <a:solidFill>
                  <a:schemeClr val="tx1"/>
                </a:solidFill>
                <a:latin typeface="+mj-lt"/>
                <a:ea typeface="+mj-ea"/>
                <a:cs typeface="+mj-cs"/>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CA" sz="2000" dirty="0">
                <a:latin typeface="Aptos" panose="020B0004020202020204" pitchFamily="34" charset="0"/>
              </a:rPr>
              <a:t>Detect early signs of medical conditions</a:t>
            </a:r>
          </a:p>
        </p:txBody>
      </p:sp>
      <p:sp>
        <p:nvSpPr>
          <p:cNvPr id="39" name="Google Shape;3900;p20">
            <a:extLst>
              <a:ext uri="{FF2B5EF4-FFF2-40B4-BE49-F238E27FC236}">
                <a16:creationId xmlns:a16="http://schemas.microsoft.com/office/drawing/2014/main" id="{B9171064-85FC-F748-91DB-A385C7FED669}"/>
              </a:ext>
            </a:extLst>
          </p:cNvPr>
          <p:cNvSpPr txBox="1">
            <a:spLocks/>
          </p:cNvSpPr>
          <p:nvPr/>
        </p:nvSpPr>
        <p:spPr>
          <a:xfrm>
            <a:off x="7341538" y="2289688"/>
            <a:ext cx="1395265" cy="817901"/>
          </a:xfrm>
          <a:prstGeom prst="rect">
            <a:avLst/>
          </a:prstGeom>
        </p:spPr>
        <p:txBody>
          <a:bodyPr spcFirstLastPara="1" vert="horz" wrap="square" lIns="91425" tIns="91425" rIns="91425" bIns="91425" rtlCol="0" anchor="b" anchorCtr="0">
            <a:noAutofit/>
          </a:bodyPr>
          <a:lstStyle>
            <a:lvl1pPr lvl="0" algn="l" defTabSz="685800" rtl="0" eaLnBrk="1" latinLnBrk="0" hangingPunct="1">
              <a:lnSpc>
                <a:spcPct val="90000"/>
              </a:lnSpc>
              <a:spcBef>
                <a:spcPts val="0"/>
              </a:spcBef>
              <a:spcAft>
                <a:spcPts val="0"/>
              </a:spcAft>
              <a:buSzPts val="3600"/>
              <a:buNone/>
              <a:defRPr sz="3300" kern="1200">
                <a:solidFill>
                  <a:schemeClr val="tx1"/>
                </a:solidFill>
                <a:latin typeface="+mj-lt"/>
                <a:ea typeface="+mj-ea"/>
                <a:cs typeface="+mj-cs"/>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CA" sz="2000" dirty="0">
                <a:latin typeface="Aptos" panose="020B0004020202020204" pitchFamily="34" charset="0"/>
              </a:rPr>
              <a:t>Improve system efficiency  </a:t>
            </a:r>
          </a:p>
        </p:txBody>
      </p:sp>
      <p:sp>
        <p:nvSpPr>
          <p:cNvPr id="40" name="Google Shape;3900;p20">
            <a:extLst>
              <a:ext uri="{FF2B5EF4-FFF2-40B4-BE49-F238E27FC236}">
                <a16:creationId xmlns:a16="http://schemas.microsoft.com/office/drawing/2014/main" id="{F5308250-9DD5-F143-B2CA-F07F7149BE4B}"/>
              </a:ext>
            </a:extLst>
          </p:cNvPr>
          <p:cNvSpPr txBox="1">
            <a:spLocks/>
          </p:cNvSpPr>
          <p:nvPr/>
        </p:nvSpPr>
        <p:spPr>
          <a:xfrm>
            <a:off x="6705827" y="3431614"/>
            <a:ext cx="2174919" cy="817901"/>
          </a:xfrm>
          <a:prstGeom prst="rect">
            <a:avLst/>
          </a:prstGeom>
        </p:spPr>
        <p:txBody>
          <a:bodyPr spcFirstLastPara="1" vert="horz" wrap="square" lIns="91425" tIns="91425" rIns="91425" bIns="91425" rtlCol="0" anchor="b" anchorCtr="0">
            <a:noAutofit/>
          </a:bodyPr>
          <a:lstStyle>
            <a:lvl1pPr lvl="0" algn="l" defTabSz="685800" rtl="0" eaLnBrk="1" latinLnBrk="0" hangingPunct="1">
              <a:lnSpc>
                <a:spcPct val="90000"/>
              </a:lnSpc>
              <a:spcBef>
                <a:spcPts val="0"/>
              </a:spcBef>
              <a:spcAft>
                <a:spcPts val="0"/>
              </a:spcAft>
              <a:buSzPts val="3600"/>
              <a:buNone/>
              <a:defRPr sz="3300" kern="1200">
                <a:solidFill>
                  <a:schemeClr val="tx1"/>
                </a:solidFill>
                <a:latin typeface="+mj-lt"/>
                <a:ea typeface="+mj-ea"/>
                <a:cs typeface="+mj-cs"/>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CA" sz="2000" dirty="0">
                <a:latin typeface="Aptos" panose="020B0004020202020204" pitchFamily="34" charset="0"/>
              </a:rPr>
              <a:t>Personalize treatment plans </a:t>
            </a:r>
          </a:p>
        </p:txBody>
      </p:sp>
      <p:pic>
        <p:nvPicPr>
          <p:cNvPr id="7" name="Graphic 6" descr="Magic Wand Auto with solid fill">
            <a:extLst>
              <a:ext uri="{FF2B5EF4-FFF2-40B4-BE49-F238E27FC236}">
                <a16:creationId xmlns:a16="http://schemas.microsoft.com/office/drawing/2014/main" id="{559FCB30-0142-882D-C48B-248037B7EC4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298976" y="967248"/>
            <a:ext cx="914400" cy="914400"/>
          </a:xfrm>
          <a:prstGeom prst="rect">
            <a:avLst/>
          </a:prstGeom>
        </p:spPr>
      </p:pic>
    </p:spTree>
    <p:extLst>
      <p:ext uri="{BB962C8B-B14F-4D97-AF65-F5344CB8AC3E}">
        <p14:creationId xmlns:p14="http://schemas.microsoft.com/office/powerpoint/2010/main" val="2696240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28" grpId="0" animBg="1"/>
      <p:bldP spid="27" grpId="0" animBg="1"/>
      <p:bldP spid="36" grpId="0"/>
      <p:bldP spid="37" grpId="0"/>
      <p:bldP spid="38" grpId="0"/>
      <p:bldP spid="39" grpId="0"/>
      <p:bldP spid="4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bject 23"/>
          <p:cNvSpPr/>
          <p:nvPr/>
        </p:nvSpPr>
        <p:spPr>
          <a:xfrm>
            <a:off x="1305559" y="1158602"/>
            <a:ext cx="6504940" cy="3200400"/>
          </a:xfrm>
          <a:custGeom>
            <a:avLst/>
            <a:gdLst/>
            <a:ahLst/>
            <a:cxnLst/>
            <a:rect l="l" t="t" r="r" b="b"/>
            <a:pathLst>
              <a:path w="6504940" h="3200400">
                <a:moveTo>
                  <a:pt x="3688430" y="3187700"/>
                </a:moveTo>
                <a:lnTo>
                  <a:pt x="2816001" y="3187700"/>
                </a:lnTo>
                <a:lnTo>
                  <a:pt x="2877328" y="3200400"/>
                </a:lnTo>
                <a:lnTo>
                  <a:pt x="3627103" y="3200400"/>
                </a:lnTo>
                <a:lnTo>
                  <a:pt x="3688430" y="3187700"/>
                </a:lnTo>
                <a:close/>
              </a:path>
              <a:path w="6504940" h="3200400">
                <a:moveTo>
                  <a:pt x="3870215" y="3175000"/>
                </a:moveTo>
                <a:lnTo>
                  <a:pt x="2634216" y="3175000"/>
                </a:lnTo>
                <a:lnTo>
                  <a:pt x="2694434" y="3187700"/>
                </a:lnTo>
                <a:lnTo>
                  <a:pt x="3809997" y="3187700"/>
                </a:lnTo>
                <a:lnTo>
                  <a:pt x="3870215" y="3175000"/>
                </a:lnTo>
                <a:close/>
              </a:path>
              <a:path w="6504940" h="3200400">
                <a:moveTo>
                  <a:pt x="3989467" y="3162300"/>
                </a:moveTo>
                <a:lnTo>
                  <a:pt x="2514964" y="3162300"/>
                </a:lnTo>
                <a:lnTo>
                  <a:pt x="2574389" y="3175000"/>
                </a:lnTo>
                <a:lnTo>
                  <a:pt x="3930042" y="3175000"/>
                </a:lnTo>
                <a:lnTo>
                  <a:pt x="3989467" y="3162300"/>
                </a:lnTo>
                <a:close/>
              </a:path>
              <a:path w="6504940" h="3200400">
                <a:moveTo>
                  <a:pt x="4165217" y="3136900"/>
                </a:moveTo>
                <a:lnTo>
                  <a:pt x="2339214" y="3136900"/>
                </a:lnTo>
                <a:lnTo>
                  <a:pt x="2455953" y="3162300"/>
                </a:lnTo>
                <a:lnTo>
                  <a:pt x="4048478" y="3162300"/>
                </a:lnTo>
                <a:lnTo>
                  <a:pt x="4165217" y="3136900"/>
                </a:lnTo>
                <a:close/>
              </a:path>
              <a:path w="6504940" h="3200400">
                <a:moveTo>
                  <a:pt x="4393256" y="3098800"/>
                </a:moveTo>
                <a:lnTo>
                  <a:pt x="2111175" y="3098800"/>
                </a:lnTo>
                <a:lnTo>
                  <a:pt x="2281508" y="3136900"/>
                </a:lnTo>
                <a:lnTo>
                  <a:pt x="4222923" y="3136900"/>
                </a:lnTo>
                <a:lnTo>
                  <a:pt x="4393256" y="3098800"/>
                </a:lnTo>
                <a:close/>
              </a:path>
              <a:path w="6504940" h="3200400">
                <a:moveTo>
                  <a:pt x="4449069" y="101600"/>
                </a:moveTo>
                <a:lnTo>
                  <a:pt x="2055362" y="101600"/>
                </a:lnTo>
                <a:lnTo>
                  <a:pt x="1627792" y="203200"/>
                </a:lnTo>
                <a:lnTo>
                  <a:pt x="1576876" y="228600"/>
                </a:lnTo>
                <a:lnTo>
                  <a:pt x="1427764" y="266700"/>
                </a:lnTo>
                <a:lnTo>
                  <a:pt x="1379308" y="292100"/>
                </a:lnTo>
                <a:lnTo>
                  <a:pt x="1284333" y="317500"/>
                </a:lnTo>
                <a:lnTo>
                  <a:pt x="1237837" y="342900"/>
                </a:lnTo>
                <a:lnTo>
                  <a:pt x="1192015" y="355600"/>
                </a:lnTo>
                <a:lnTo>
                  <a:pt x="1146879" y="381000"/>
                </a:lnTo>
                <a:lnTo>
                  <a:pt x="1102440" y="393700"/>
                </a:lnTo>
                <a:lnTo>
                  <a:pt x="1058708" y="419100"/>
                </a:lnTo>
                <a:lnTo>
                  <a:pt x="1015695" y="431800"/>
                </a:lnTo>
                <a:lnTo>
                  <a:pt x="973412" y="457200"/>
                </a:lnTo>
                <a:lnTo>
                  <a:pt x="931869" y="469900"/>
                </a:lnTo>
                <a:lnTo>
                  <a:pt x="891077" y="495300"/>
                </a:lnTo>
                <a:lnTo>
                  <a:pt x="851047" y="520700"/>
                </a:lnTo>
                <a:lnTo>
                  <a:pt x="811791" y="533400"/>
                </a:lnTo>
                <a:lnTo>
                  <a:pt x="773318" y="558800"/>
                </a:lnTo>
                <a:lnTo>
                  <a:pt x="735640" y="584200"/>
                </a:lnTo>
                <a:lnTo>
                  <a:pt x="698768" y="609600"/>
                </a:lnTo>
                <a:lnTo>
                  <a:pt x="662713" y="622300"/>
                </a:lnTo>
                <a:lnTo>
                  <a:pt x="627485" y="647700"/>
                </a:lnTo>
                <a:lnTo>
                  <a:pt x="593096" y="673100"/>
                </a:lnTo>
                <a:lnTo>
                  <a:pt x="559556" y="698500"/>
                </a:lnTo>
                <a:lnTo>
                  <a:pt x="526876" y="723900"/>
                </a:lnTo>
                <a:lnTo>
                  <a:pt x="495068" y="749300"/>
                </a:lnTo>
                <a:lnTo>
                  <a:pt x="464142" y="774700"/>
                </a:lnTo>
                <a:lnTo>
                  <a:pt x="434109" y="800100"/>
                </a:lnTo>
                <a:lnTo>
                  <a:pt x="404979" y="825500"/>
                </a:lnTo>
                <a:lnTo>
                  <a:pt x="349476" y="876300"/>
                </a:lnTo>
                <a:lnTo>
                  <a:pt x="297719" y="927100"/>
                </a:lnTo>
                <a:lnTo>
                  <a:pt x="249795" y="977900"/>
                </a:lnTo>
                <a:lnTo>
                  <a:pt x="205793" y="1041400"/>
                </a:lnTo>
                <a:lnTo>
                  <a:pt x="185289" y="1066800"/>
                </a:lnTo>
                <a:lnTo>
                  <a:pt x="165799" y="1092200"/>
                </a:lnTo>
                <a:lnTo>
                  <a:pt x="147332" y="1117600"/>
                </a:lnTo>
                <a:lnTo>
                  <a:pt x="129899" y="1155700"/>
                </a:lnTo>
                <a:lnTo>
                  <a:pt x="113513" y="1181100"/>
                </a:lnTo>
                <a:lnTo>
                  <a:pt x="98183" y="1206500"/>
                </a:lnTo>
                <a:lnTo>
                  <a:pt x="83920" y="1231900"/>
                </a:lnTo>
                <a:lnTo>
                  <a:pt x="70736" y="1270000"/>
                </a:lnTo>
                <a:lnTo>
                  <a:pt x="58641" y="1295400"/>
                </a:lnTo>
                <a:lnTo>
                  <a:pt x="47647" y="1320800"/>
                </a:lnTo>
                <a:lnTo>
                  <a:pt x="37763" y="1358900"/>
                </a:lnTo>
                <a:lnTo>
                  <a:pt x="29001" y="1384300"/>
                </a:lnTo>
                <a:lnTo>
                  <a:pt x="21372" y="1409700"/>
                </a:lnTo>
                <a:lnTo>
                  <a:pt x="14887" y="1447800"/>
                </a:lnTo>
                <a:lnTo>
                  <a:pt x="9557" y="1473200"/>
                </a:lnTo>
                <a:lnTo>
                  <a:pt x="5392" y="1511300"/>
                </a:lnTo>
                <a:lnTo>
                  <a:pt x="2403" y="1536700"/>
                </a:lnTo>
                <a:lnTo>
                  <a:pt x="602" y="1574800"/>
                </a:lnTo>
                <a:lnTo>
                  <a:pt x="0" y="1600200"/>
                </a:lnTo>
                <a:lnTo>
                  <a:pt x="602" y="1625600"/>
                </a:lnTo>
                <a:lnTo>
                  <a:pt x="2403" y="1663700"/>
                </a:lnTo>
                <a:lnTo>
                  <a:pt x="5392" y="1689100"/>
                </a:lnTo>
                <a:lnTo>
                  <a:pt x="9557" y="1727200"/>
                </a:lnTo>
                <a:lnTo>
                  <a:pt x="14887" y="1752600"/>
                </a:lnTo>
                <a:lnTo>
                  <a:pt x="21372" y="1790700"/>
                </a:lnTo>
                <a:lnTo>
                  <a:pt x="29001" y="1816100"/>
                </a:lnTo>
                <a:lnTo>
                  <a:pt x="37763" y="1841500"/>
                </a:lnTo>
                <a:lnTo>
                  <a:pt x="47647" y="1879600"/>
                </a:lnTo>
                <a:lnTo>
                  <a:pt x="58641" y="1905000"/>
                </a:lnTo>
                <a:lnTo>
                  <a:pt x="70736" y="1930400"/>
                </a:lnTo>
                <a:lnTo>
                  <a:pt x="83920" y="1968500"/>
                </a:lnTo>
                <a:lnTo>
                  <a:pt x="98183" y="1993900"/>
                </a:lnTo>
                <a:lnTo>
                  <a:pt x="113513" y="2019300"/>
                </a:lnTo>
                <a:lnTo>
                  <a:pt x="129899" y="2057400"/>
                </a:lnTo>
                <a:lnTo>
                  <a:pt x="147332" y="2082800"/>
                </a:lnTo>
                <a:lnTo>
                  <a:pt x="165799" y="2108200"/>
                </a:lnTo>
                <a:lnTo>
                  <a:pt x="185289" y="2133600"/>
                </a:lnTo>
                <a:lnTo>
                  <a:pt x="205793" y="2159000"/>
                </a:lnTo>
                <a:lnTo>
                  <a:pt x="227299" y="2197100"/>
                </a:lnTo>
                <a:lnTo>
                  <a:pt x="273272" y="2247900"/>
                </a:lnTo>
                <a:lnTo>
                  <a:pt x="323123" y="2298700"/>
                </a:lnTo>
                <a:lnTo>
                  <a:pt x="376765" y="2349500"/>
                </a:lnTo>
                <a:lnTo>
                  <a:pt x="434109" y="2400300"/>
                </a:lnTo>
                <a:lnTo>
                  <a:pt x="464142" y="2425700"/>
                </a:lnTo>
                <a:lnTo>
                  <a:pt x="495068" y="2451100"/>
                </a:lnTo>
                <a:lnTo>
                  <a:pt x="526876" y="2476500"/>
                </a:lnTo>
                <a:lnTo>
                  <a:pt x="559556" y="2501900"/>
                </a:lnTo>
                <a:lnTo>
                  <a:pt x="593096" y="2527300"/>
                </a:lnTo>
                <a:lnTo>
                  <a:pt x="627485" y="2552700"/>
                </a:lnTo>
                <a:lnTo>
                  <a:pt x="662713" y="2578100"/>
                </a:lnTo>
                <a:lnTo>
                  <a:pt x="698768" y="2590800"/>
                </a:lnTo>
                <a:lnTo>
                  <a:pt x="735640" y="2616200"/>
                </a:lnTo>
                <a:lnTo>
                  <a:pt x="773318" y="2641600"/>
                </a:lnTo>
                <a:lnTo>
                  <a:pt x="811791" y="2667000"/>
                </a:lnTo>
                <a:lnTo>
                  <a:pt x="851047" y="2679700"/>
                </a:lnTo>
                <a:lnTo>
                  <a:pt x="891077" y="2705100"/>
                </a:lnTo>
                <a:lnTo>
                  <a:pt x="931869" y="2730500"/>
                </a:lnTo>
                <a:lnTo>
                  <a:pt x="973412" y="2743200"/>
                </a:lnTo>
                <a:lnTo>
                  <a:pt x="1015695" y="2768600"/>
                </a:lnTo>
                <a:lnTo>
                  <a:pt x="1058708" y="2781300"/>
                </a:lnTo>
                <a:lnTo>
                  <a:pt x="1102440" y="2806700"/>
                </a:lnTo>
                <a:lnTo>
                  <a:pt x="1146879" y="2819400"/>
                </a:lnTo>
                <a:lnTo>
                  <a:pt x="1192015" y="2844800"/>
                </a:lnTo>
                <a:lnTo>
                  <a:pt x="1237837" y="2857500"/>
                </a:lnTo>
                <a:lnTo>
                  <a:pt x="1284333" y="2882900"/>
                </a:lnTo>
                <a:lnTo>
                  <a:pt x="1379308" y="2908300"/>
                </a:lnTo>
                <a:lnTo>
                  <a:pt x="1427764" y="2933700"/>
                </a:lnTo>
                <a:lnTo>
                  <a:pt x="1576876" y="2971800"/>
                </a:lnTo>
                <a:lnTo>
                  <a:pt x="1627792" y="2997200"/>
                </a:lnTo>
                <a:lnTo>
                  <a:pt x="1679296" y="3009900"/>
                </a:lnTo>
                <a:lnTo>
                  <a:pt x="2055362" y="3098800"/>
                </a:lnTo>
                <a:lnTo>
                  <a:pt x="4449069" y="3098800"/>
                </a:lnTo>
                <a:lnTo>
                  <a:pt x="4825135" y="3009900"/>
                </a:lnTo>
                <a:lnTo>
                  <a:pt x="4876639" y="2997200"/>
                </a:lnTo>
                <a:lnTo>
                  <a:pt x="4927555" y="2971800"/>
                </a:lnTo>
                <a:lnTo>
                  <a:pt x="5076667" y="2933700"/>
                </a:lnTo>
                <a:lnTo>
                  <a:pt x="5125123" y="2908300"/>
                </a:lnTo>
                <a:lnTo>
                  <a:pt x="5220098" y="2882900"/>
                </a:lnTo>
                <a:lnTo>
                  <a:pt x="5266594" y="2857500"/>
                </a:lnTo>
                <a:lnTo>
                  <a:pt x="5312416" y="2844800"/>
                </a:lnTo>
                <a:lnTo>
                  <a:pt x="5357552" y="2819400"/>
                </a:lnTo>
                <a:lnTo>
                  <a:pt x="5401991" y="2806700"/>
                </a:lnTo>
                <a:lnTo>
                  <a:pt x="5445723" y="2781300"/>
                </a:lnTo>
                <a:lnTo>
                  <a:pt x="5488736" y="2768600"/>
                </a:lnTo>
                <a:lnTo>
                  <a:pt x="5531019" y="2743200"/>
                </a:lnTo>
                <a:lnTo>
                  <a:pt x="5572562" y="2730500"/>
                </a:lnTo>
                <a:lnTo>
                  <a:pt x="5613354" y="2705100"/>
                </a:lnTo>
                <a:lnTo>
                  <a:pt x="5653384" y="2679700"/>
                </a:lnTo>
                <a:lnTo>
                  <a:pt x="5692640" y="2667000"/>
                </a:lnTo>
                <a:lnTo>
                  <a:pt x="5731113" y="2641600"/>
                </a:lnTo>
                <a:lnTo>
                  <a:pt x="5768791" y="2616200"/>
                </a:lnTo>
                <a:lnTo>
                  <a:pt x="5805663" y="2590800"/>
                </a:lnTo>
                <a:lnTo>
                  <a:pt x="5841718" y="2578100"/>
                </a:lnTo>
                <a:lnTo>
                  <a:pt x="5876946" y="2552700"/>
                </a:lnTo>
                <a:lnTo>
                  <a:pt x="5911335" y="2527300"/>
                </a:lnTo>
                <a:lnTo>
                  <a:pt x="5944875" y="2501900"/>
                </a:lnTo>
                <a:lnTo>
                  <a:pt x="5977555" y="2476500"/>
                </a:lnTo>
                <a:lnTo>
                  <a:pt x="6009363" y="2451100"/>
                </a:lnTo>
                <a:lnTo>
                  <a:pt x="6040289" y="2425700"/>
                </a:lnTo>
                <a:lnTo>
                  <a:pt x="6070322" y="2400300"/>
                </a:lnTo>
                <a:lnTo>
                  <a:pt x="6099452" y="2374900"/>
                </a:lnTo>
                <a:lnTo>
                  <a:pt x="6154955" y="2324100"/>
                </a:lnTo>
                <a:lnTo>
                  <a:pt x="6206712" y="2273300"/>
                </a:lnTo>
                <a:lnTo>
                  <a:pt x="6254636" y="2222500"/>
                </a:lnTo>
                <a:lnTo>
                  <a:pt x="6298638" y="2159000"/>
                </a:lnTo>
                <a:lnTo>
                  <a:pt x="6319142" y="2133600"/>
                </a:lnTo>
                <a:lnTo>
                  <a:pt x="6338632" y="2108200"/>
                </a:lnTo>
                <a:lnTo>
                  <a:pt x="6357099" y="2082800"/>
                </a:lnTo>
                <a:lnTo>
                  <a:pt x="6374532" y="2057400"/>
                </a:lnTo>
                <a:lnTo>
                  <a:pt x="6390918" y="2019300"/>
                </a:lnTo>
                <a:lnTo>
                  <a:pt x="6406248" y="1993900"/>
                </a:lnTo>
                <a:lnTo>
                  <a:pt x="6420511" y="1968500"/>
                </a:lnTo>
                <a:lnTo>
                  <a:pt x="6433695" y="1930400"/>
                </a:lnTo>
                <a:lnTo>
                  <a:pt x="6445790" y="1905000"/>
                </a:lnTo>
                <a:lnTo>
                  <a:pt x="6456784" y="1879600"/>
                </a:lnTo>
                <a:lnTo>
                  <a:pt x="6466668" y="1841500"/>
                </a:lnTo>
                <a:lnTo>
                  <a:pt x="6475430" y="1816100"/>
                </a:lnTo>
                <a:lnTo>
                  <a:pt x="6483059" y="1790700"/>
                </a:lnTo>
                <a:lnTo>
                  <a:pt x="6489544" y="1752600"/>
                </a:lnTo>
                <a:lnTo>
                  <a:pt x="6494874" y="1727200"/>
                </a:lnTo>
                <a:lnTo>
                  <a:pt x="6499039" y="1689100"/>
                </a:lnTo>
                <a:lnTo>
                  <a:pt x="6502028" y="1663700"/>
                </a:lnTo>
                <a:lnTo>
                  <a:pt x="6503829" y="1625600"/>
                </a:lnTo>
                <a:lnTo>
                  <a:pt x="6504432" y="1600200"/>
                </a:lnTo>
                <a:lnTo>
                  <a:pt x="6503829" y="1574800"/>
                </a:lnTo>
                <a:lnTo>
                  <a:pt x="6502028" y="1536700"/>
                </a:lnTo>
                <a:lnTo>
                  <a:pt x="6499039" y="1511300"/>
                </a:lnTo>
                <a:lnTo>
                  <a:pt x="6494874" y="1473200"/>
                </a:lnTo>
                <a:lnTo>
                  <a:pt x="6489544" y="1447800"/>
                </a:lnTo>
                <a:lnTo>
                  <a:pt x="6483059" y="1409700"/>
                </a:lnTo>
                <a:lnTo>
                  <a:pt x="6475430" y="1384300"/>
                </a:lnTo>
                <a:lnTo>
                  <a:pt x="6466668" y="1358900"/>
                </a:lnTo>
                <a:lnTo>
                  <a:pt x="6456784" y="1320800"/>
                </a:lnTo>
                <a:lnTo>
                  <a:pt x="6445790" y="1295400"/>
                </a:lnTo>
                <a:lnTo>
                  <a:pt x="6433695" y="1270000"/>
                </a:lnTo>
                <a:lnTo>
                  <a:pt x="6420511" y="1231900"/>
                </a:lnTo>
                <a:lnTo>
                  <a:pt x="6406248" y="1206500"/>
                </a:lnTo>
                <a:lnTo>
                  <a:pt x="6390918" y="1181100"/>
                </a:lnTo>
                <a:lnTo>
                  <a:pt x="6374532" y="1155700"/>
                </a:lnTo>
                <a:lnTo>
                  <a:pt x="6357099" y="1117600"/>
                </a:lnTo>
                <a:lnTo>
                  <a:pt x="6338632" y="1092200"/>
                </a:lnTo>
                <a:lnTo>
                  <a:pt x="6319142" y="1066800"/>
                </a:lnTo>
                <a:lnTo>
                  <a:pt x="6298638" y="1041400"/>
                </a:lnTo>
                <a:lnTo>
                  <a:pt x="6277132" y="1003300"/>
                </a:lnTo>
                <a:lnTo>
                  <a:pt x="6231159" y="952500"/>
                </a:lnTo>
                <a:lnTo>
                  <a:pt x="6181308" y="901700"/>
                </a:lnTo>
                <a:lnTo>
                  <a:pt x="6127666" y="850900"/>
                </a:lnTo>
                <a:lnTo>
                  <a:pt x="6070322" y="800100"/>
                </a:lnTo>
                <a:lnTo>
                  <a:pt x="6040289" y="774700"/>
                </a:lnTo>
                <a:lnTo>
                  <a:pt x="6009363" y="749300"/>
                </a:lnTo>
                <a:lnTo>
                  <a:pt x="5977555" y="723900"/>
                </a:lnTo>
                <a:lnTo>
                  <a:pt x="5944875" y="698500"/>
                </a:lnTo>
                <a:lnTo>
                  <a:pt x="5911335" y="673100"/>
                </a:lnTo>
                <a:lnTo>
                  <a:pt x="5876946" y="647700"/>
                </a:lnTo>
                <a:lnTo>
                  <a:pt x="5841718" y="622300"/>
                </a:lnTo>
                <a:lnTo>
                  <a:pt x="5805663" y="609600"/>
                </a:lnTo>
                <a:lnTo>
                  <a:pt x="5768791" y="584200"/>
                </a:lnTo>
                <a:lnTo>
                  <a:pt x="5731113" y="558800"/>
                </a:lnTo>
                <a:lnTo>
                  <a:pt x="5692640" y="533400"/>
                </a:lnTo>
                <a:lnTo>
                  <a:pt x="5653384" y="520700"/>
                </a:lnTo>
                <a:lnTo>
                  <a:pt x="5613354" y="495300"/>
                </a:lnTo>
                <a:lnTo>
                  <a:pt x="5572562" y="469900"/>
                </a:lnTo>
                <a:lnTo>
                  <a:pt x="5531019" y="457200"/>
                </a:lnTo>
                <a:lnTo>
                  <a:pt x="5488736" y="431800"/>
                </a:lnTo>
                <a:lnTo>
                  <a:pt x="5445723" y="419100"/>
                </a:lnTo>
                <a:lnTo>
                  <a:pt x="5401991" y="393700"/>
                </a:lnTo>
                <a:lnTo>
                  <a:pt x="5357552" y="381000"/>
                </a:lnTo>
                <a:lnTo>
                  <a:pt x="5312416" y="355600"/>
                </a:lnTo>
                <a:lnTo>
                  <a:pt x="5266594" y="342900"/>
                </a:lnTo>
                <a:lnTo>
                  <a:pt x="5220098" y="317500"/>
                </a:lnTo>
                <a:lnTo>
                  <a:pt x="5125123" y="292100"/>
                </a:lnTo>
                <a:lnTo>
                  <a:pt x="5076667" y="266700"/>
                </a:lnTo>
                <a:lnTo>
                  <a:pt x="4927555" y="228600"/>
                </a:lnTo>
                <a:lnTo>
                  <a:pt x="4876639" y="203200"/>
                </a:lnTo>
                <a:lnTo>
                  <a:pt x="4449069" y="101600"/>
                </a:lnTo>
                <a:close/>
              </a:path>
              <a:path w="6504940" h="3200400">
                <a:moveTo>
                  <a:pt x="4222923" y="63500"/>
                </a:moveTo>
                <a:lnTo>
                  <a:pt x="2281508" y="63500"/>
                </a:lnTo>
                <a:lnTo>
                  <a:pt x="2111175" y="101600"/>
                </a:lnTo>
                <a:lnTo>
                  <a:pt x="4393256" y="101600"/>
                </a:lnTo>
                <a:lnTo>
                  <a:pt x="4222923" y="63500"/>
                </a:lnTo>
                <a:close/>
              </a:path>
              <a:path w="6504940" h="3200400">
                <a:moveTo>
                  <a:pt x="4048478" y="38100"/>
                </a:moveTo>
                <a:lnTo>
                  <a:pt x="2455953" y="38100"/>
                </a:lnTo>
                <a:lnTo>
                  <a:pt x="2339214" y="63500"/>
                </a:lnTo>
                <a:lnTo>
                  <a:pt x="4165217" y="63500"/>
                </a:lnTo>
                <a:lnTo>
                  <a:pt x="4048478" y="38100"/>
                </a:lnTo>
                <a:close/>
              </a:path>
              <a:path w="6504940" h="3200400">
                <a:moveTo>
                  <a:pt x="3930042" y="25400"/>
                </a:moveTo>
                <a:lnTo>
                  <a:pt x="2574389" y="25400"/>
                </a:lnTo>
                <a:lnTo>
                  <a:pt x="2514964" y="38100"/>
                </a:lnTo>
                <a:lnTo>
                  <a:pt x="3989467" y="38100"/>
                </a:lnTo>
                <a:lnTo>
                  <a:pt x="3930042" y="25400"/>
                </a:lnTo>
                <a:close/>
              </a:path>
              <a:path w="6504940" h="3200400">
                <a:moveTo>
                  <a:pt x="3809997" y="12700"/>
                </a:moveTo>
                <a:lnTo>
                  <a:pt x="2694434" y="12700"/>
                </a:lnTo>
                <a:lnTo>
                  <a:pt x="2634216" y="25400"/>
                </a:lnTo>
                <a:lnTo>
                  <a:pt x="3870215" y="25400"/>
                </a:lnTo>
                <a:lnTo>
                  <a:pt x="3809997" y="12700"/>
                </a:lnTo>
                <a:close/>
              </a:path>
              <a:path w="6504940" h="3200400">
                <a:moveTo>
                  <a:pt x="3627103" y="0"/>
                </a:moveTo>
                <a:lnTo>
                  <a:pt x="2877328" y="0"/>
                </a:lnTo>
                <a:lnTo>
                  <a:pt x="2816001" y="12700"/>
                </a:lnTo>
                <a:lnTo>
                  <a:pt x="3688430" y="12700"/>
                </a:lnTo>
                <a:lnTo>
                  <a:pt x="3627103" y="0"/>
                </a:lnTo>
                <a:close/>
              </a:path>
            </a:pathLst>
          </a:custGeom>
          <a:solidFill>
            <a:srgbClr val="1F487C">
              <a:alpha val="7843"/>
            </a:srgbClr>
          </a:solidFill>
        </p:spPr>
        <p:txBody>
          <a:bodyPr wrap="square" lIns="0" tIns="0" rIns="0" bIns="0" rtlCol="0"/>
          <a:lstStyle/>
          <a:p>
            <a:endParaRPr dirty="0">
              <a:latin typeface="Aptos" panose="020B0004020202020204" pitchFamily="34" charset="0"/>
            </a:endParaRPr>
          </a:p>
        </p:txBody>
      </p:sp>
      <p:sp>
        <p:nvSpPr>
          <p:cNvPr id="5" name="object 5"/>
          <p:cNvSpPr txBox="1">
            <a:spLocks noGrp="1"/>
          </p:cNvSpPr>
          <p:nvPr>
            <p:ph type="title"/>
          </p:nvPr>
        </p:nvSpPr>
        <p:spPr>
          <a:xfrm>
            <a:off x="434136" y="227326"/>
            <a:ext cx="8345627" cy="550792"/>
          </a:xfrm>
          <a:prstGeom prst="rect">
            <a:avLst/>
          </a:prstGeom>
        </p:spPr>
        <p:txBody>
          <a:bodyPr vert="horz" wrap="square" lIns="0" tIns="12065" rIns="0" bIns="0" rtlCol="0">
            <a:spAutoFit/>
          </a:bodyPr>
          <a:lstStyle/>
          <a:p>
            <a:pPr marL="12700">
              <a:lnSpc>
                <a:spcPct val="100000"/>
              </a:lnSpc>
              <a:spcBef>
                <a:spcPts val="95"/>
              </a:spcBef>
            </a:pPr>
            <a:r>
              <a:rPr sz="3500" b="1" spc="-45" dirty="0">
                <a:latin typeface="Aptos" panose="020B0004020202020204" pitchFamily="34" charset="0"/>
              </a:rPr>
              <a:t>T-CAIREM: </a:t>
            </a:r>
            <a:r>
              <a:rPr lang="en-CA" sz="3500" b="1" spc="-25" dirty="0">
                <a:latin typeface="Aptos" panose="020B0004020202020204" pitchFamily="34" charset="0"/>
              </a:rPr>
              <a:t>STRUCUTRE AND LEADERSHIP</a:t>
            </a:r>
            <a:endParaRPr sz="3500" b="1" dirty="0">
              <a:latin typeface="Aptos" panose="020B0004020202020204" pitchFamily="34" charset="0"/>
            </a:endParaRPr>
          </a:p>
        </p:txBody>
      </p:sp>
      <p:sp>
        <p:nvSpPr>
          <p:cNvPr id="6" name="object 6"/>
          <p:cNvSpPr/>
          <p:nvPr/>
        </p:nvSpPr>
        <p:spPr>
          <a:xfrm>
            <a:off x="3965447" y="971660"/>
            <a:ext cx="1080515" cy="720851"/>
          </a:xfrm>
          <a:prstGeom prst="rect">
            <a:avLst/>
          </a:prstGeom>
          <a:blipFill>
            <a:blip r:embed="rId2" cstate="print"/>
            <a:stretch>
              <a:fillRect/>
            </a:stretch>
          </a:blipFill>
        </p:spPr>
        <p:txBody>
          <a:bodyPr wrap="square" lIns="0" tIns="0" rIns="0" bIns="0" rtlCol="0"/>
          <a:lstStyle/>
          <a:p>
            <a:endParaRPr dirty="0">
              <a:latin typeface="Aptos" panose="020B0004020202020204" pitchFamily="34" charset="0"/>
            </a:endParaRPr>
          </a:p>
        </p:txBody>
      </p:sp>
      <p:sp>
        <p:nvSpPr>
          <p:cNvPr id="7" name="object 7"/>
          <p:cNvSpPr/>
          <p:nvPr/>
        </p:nvSpPr>
        <p:spPr>
          <a:xfrm>
            <a:off x="7075931" y="2070464"/>
            <a:ext cx="734568" cy="541020"/>
          </a:xfrm>
          <a:prstGeom prst="rect">
            <a:avLst/>
          </a:prstGeom>
          <a:blipFill>
            <a:blip r:embed="rId3" cstate="print"/>
            <a:stretch>
              <a:fillRect/>
            </a:stretch>
          </a:blipFill>
        </p:spPr>
        <p:txBody>
          <a:bodyPr wrap="square" lIns="0" tIns="0" rIns="0" bIns="0" rtlCol="0"/>
          <a:lstStyle/>
          <a:p>
            <a:endParaRPr dirty="0">
              <a:latin typeface="Aptos" panose="020B0004020202020204" pitchFamily="34" charset="0"/>
            </a:endParaRPr>
          </a:p>
        </p:txBody>
      </p:sp>
      <p:sp>
        <p:nvSpPr>
          <p:cNvPr id="8" name="object 8"/>
          <p:cNvSpPr/>
          <p:nvPr/>
        </p:nvSpPr>
        <p:spPr>
          <a:xfrm>
            <a:off x="1121663" y="1386188"/>
            <a:ext cx="810768" cy="539496"/>
          </a:xfrm>
          <a:prstGeom prst="rect">
            <a:avLst/>
          </a:prstGeom>
          <a:blipFill>
            <a:blip r:embed="rId4" cstate="print"/>
            <a:stretch>
              <a:fillRect/>
            </a:stretch>
          </a:blipFill>
        </p:spPr>
        <p:txBody>
          <a:bodyPr wrap="square" lIns="0" tIns="0" rIns="0" bIns="0" rtlCol="0"/>
          <a:lstStyle/>
          <a:p>
            <a:endParaRPr dirty="0">
              <a:latin typeface="Aptos" panose="020B0004020202020204" pitchFamily="34" charset="0"/>
            </a:endParaRPr>
          </a:p>
        </p:txBody>
      </p:sp>
      <p:sp>
        <p:nvSpPr>
          <p:cNvPr id="9" name="object 9"/>
          <p:cNvSpPr txBox="1"/>
          <p:nvPr/>
        </p:nvSpPr>
        <p:spPr>
          <a:xfrm>
            <a:off x="3881754" y="1703306"/>
            <a:ext cx="1249680" cy="330200"/>
          </a:xfrm>
          <a:prstGeom prst="rect">
            <a:avLst/>
          </a:prstGeom>
        </p:spPr>
        <p:txBody>
          <a:bodyPr vert="horz" wrap="square" lIns="0" tIns="12065" rIns="0" bIns="0" rtlCol="0">
            <a:spAutoFit/>
          </a:bodyPr>
          <a:lstStyle/>
          <a:p>
            <a:pPr algn="ctr">
              <a:lnSpc>
                <a:spcPct val="100000"/>
              </a:lnSpc>
              <a:spcBef>
                <a:spcPts val="95"/>
              </a:spcBef>
            </a:pPr>
            <a:r>
              <a:rPr sz="1000" dirty="0">
                <a:solidFill>
                  <a:srgbClr val="002A75"/>
                </a:solidFill>
                <a:latin typeface="Aptos" panose="020B0004020202020204" pitchFamily="34" charset="0"/>
                <a:cs typeface="Arial"/>
              </a:rPr>
              <a:t>Muhammad</a:t>
            </a:r>
            <a:r>
              <a:rPr sz="1000" spc="-90" dirty="0">
                <a:solidFill>
                  <a:srgbClr val="002A75"/>
                </a:solidFill>
                <a:latin typeface="Aptos" panose="020B0004020202020204" pitchFamily="34" charset="0"/>
                <a:cs typeface="Arial"/>
              </a:rPr>
              <a:t> </a:t>
            </a:r>
            <a:r>
              <a:rPr sz="1000" spc="-5" dirty="0">
                <a:solidFill>
                  <a:srgbClr val="002A75"/>
                </a:solidFill>
                <a:latin typeface="Aptos" panose="020B0004020202020204" pitchFamily="34" charset="0"/>
                <a:cs typeface="Arial"/>
              </a:rPr>
              <a:t>Mamdani</a:t>
            </a:r>
            <a:endParaRPr sz="1000" dirty="0">
              <a:latin typeface="Aptos" panose="020B0004020202020204" pitchFamily="34" charset="0"/>
              <a:cs typeface="Arial"/>
            </a:endParaRPr>
          </a:p>
          <a:p>
            <a:pPr algn="ctr">
              <a:lnSpc>
                <a:spcPct val="100000"/>
              </a:lnSpc>
            </a:pPr>
            <a:r>
              <a:rPr sz="1000" b="1" spc="-5" dirty="0">
                <a:solidFill>
                  <a:srgbClr val="002A75"/>
                </a:solidFill>
                <a:latin typeface="Aptos" panose="020B0004020202020204" pitchFamily="34" charset="0"/>
                <a:cs typeface="Arial"/>
              </a:rPr>
              <a:t>Director</a:t>
            </a:r>
            <a:endParaRPr sz="1000" dirty="0">
              <a:latin typeface="Aptos" panose="020B0004020202020204" pitchFamily="34" charset="0"/>
              <a:cs typeface="Arial"/>
            </a:endParaRPr>
          </a:p>
        </p:txBody>
      </p:sp>
      <p:sp>
        <p:nvSpPr>
          <p:cNvPr id="10" name="object 10"/>
          <p:cNvSpPr txBox="1"/>
          <p:nvPr/>
        </p:nvSpPr>
        <p:spPr>
          <a:xfrm>
            <a:off x="6912102" y="2721338"/>
            <a:ext cx="2041525" cy="330200"/>
          </a:xfrm>
          <a:prstGeom prst="rect">
            <a:avLst/>
          </a:prstGeom>
        </p:spPr>
        <p:txBody>
          <a:bodyPr vert="horz" wrap="square" lIns="0" tIns="12065" rIns="0" bIns="0" rtlCol="0">
            <a:spAutoFit/>
          </a:bodyPr>
          <a:lstStyle/>
          <a:p>
            <a:pPr algn="ctr">
              <a:lnSpc>
                <a:spcPct val="100000"/>
              </a:lnSpc>
              <a:spcBef>
                <a:spcPts val="95"/>
              </a:spcBef>
              <a:tabLst>
                <a:tab pos="1336040" algn="l"/>
              </a:tabLst>
            </a:pPr>
            <a:r>
              <a:rPr sz="1000" spc="-5" dirty="0">
                <a:solidFill>
                  <a:srgbClr val="002A75"/>
                </a:solidFill>
                <a:latin typeface="Aptos" panose="020B0004020202020204" pitchFamily="34" charset="0"/>
                <a:cs typeface="Arial"/>
              </a:rPr>
              <a:t>Anna</a:t>
            </a:r>
            <a:r>
              <a:rPr sz="1000" spc="-20" dirty="0">
                <a:solidFill>
                  <a:srgbClr val="002A75"/>
                </a:solidFill>
                <a:latin typeface="Aptos" panose="020B0004020202020204" pitchFamily="34" charset="0"/>
                <a:cs typeface="Arial"/>
              </a:rPr>
              <a:t> </a:t>
            </a:r>
            <a:r>
              <a:rPr sz="1000" spc="-5" dirty="0">
                <a:solidFill>
                  <a:srgbClr val="002A75"/>
                </a:solidFill>
                <a:latin typeface="Aptos" panose="020B0004020202020204" pitchFamily="34" charset="0"/>
                <a:cs typeface="Arial"/>
              </a:rPr>
              <a:t>Goldenberg	</a:t>
            </a:r>
            <a:r>
              <a:rPr sz="1000" spc="-10" dirty="0">
                <a:solidFill>
                  <a:srgbClr val="002A75"/>
                </a:solidFill>
                <a:latin typeface="Aptos" panose="020B0004020202020204" pitchFamily="34" charset="0"/>
                <a:cs typeface="Arial"/>
              </a:rPr>
              <a:t>Devin</a:t>
            </a:r>
            <a:r>
              <a:rPr sz="1000" spc="-35" dirty="0">
                <a:solidFill>
                  <a:srgbClr val="002A75"/>
                </a:solidFill>
                <a:latin typeface="Aptos" panose="020B0004020202020204" pitchFamily="34" charset="0"/>
                <a:cs typeface="Arial"/>
              </a:rPr>
              <a:t> </a:t>
            </a:r>
            <a:r>
              <a:rPr sz="1000" spc="-10" dirty="0">
                <a:solidFill>
                  <a:srgbClr val="002A75"/>
                </a:solidFill>
                <a:latin typeface="Aptos" panose="020B0004020202020204" pitchFamily="34" charset="0"/>
                <a:cs typeface="Arial"/>
              </a:rPr>
              <a:t>Singh</a:t>
            </a:r>
            <a:endParaRPr sz="1000" dirty="0">
              <a:latin typeface="Aptos" panose="020B0004020202020204" pitchFamily="34" charset="0"/>
              <a:cs typeface="Arial"/>
            </a:endParaRPr>
          </a:p>
          <a:p>
            <a:pPr marL="2540" algn="ctr">
              <a:lnSpc>
                <a:spcPct val="100000"/>
              </a:lnSpc>
            </a:pPr>
            <a:r>
              <a:rPr sz="1000" b="1" spc="-5" dirty="0">
                <a:solidFill>
                  <a:srgbClr val="002A75"/>
                </a:solidFill>
                <a:latin typeface="Aptos" panose="020B0004020202020204" pitchFamily="34" charset="0"/>
                <a:cs typeface="Arial"/>
              </a:rPr>
              <a:t>Research</a:t>
            </a:r>
            <a:r>
              <a:rPr sz="1000" b="1" spc="-20" dirty="0">
                <a:solidFill>
                  <a:srgbClr val="002A75"/>
                </a:solidFill>
                <a:latin typeface="Aptos" panose="020B0004020202020204" pitchFamily="34" charset="0"/>
                <a:cs typeface="Arial"/>
              </a:rPr>
              <a:t> </a:t>
            </a:r>
            <a:r>
              <a:rPr sz="1000" b="1" spc="-5" dirty="0">
                <a:solidFill>
                  <a:srgbClr val="002A75"/>
                </a:solidFill>
                <a:latin typeface="Aptos" panose="020B0004020202020204" pitchFamily="34" charset="0"/>
                <a:cs typeface="Arial"/>
              </a:rPr>
              <a:t>Co-Leads</a:t>
            </a:r>
            <a:endParaRPr sz="1000" dirty="0">
              <a:latin typeface="Aptos" panose="020B0004020202020204" pitchFamily="34" charset="0"/>
              <a:cs typeface="Arial"/>
            </a:endParaRPr>
          </a:p>
        </p:txBody>
      </p:sp>
      <p:sp>
        <p:nvSpPr>
          <p:cNvPr id="11" name="object 11"/>
          <p:cNvSpPr txBox="1"/>
          <p:nvPr/>
        </p:nvSpPr>
        <p:spPr>
          <a:xfrm>
            <a:off x="1043127" y="1941939"/>
            <a:ext cx="968375" cy="330200"/>
          </a:xfrm>
          <a:prstGeom prst="rect">
            <a:avLst/>
          </a:prstGeom>
        </p:spPr>
        <p:txBody>
          <a:bodyPr vert="horz" wrap="square" lIns="0" tIns="12065" rIns="0" bIns="0" rtlCol="0">
            <a:spAutoFit/>
          </a:bodyPr>
          <a:lstStyle/>
          <a:p>
            <a:pPr algn="ctr">
              <a:lnSpc>
                <a:spcPct val="100000"/>
              </a:lnSpc>
              <a:spcBef>
                <a:spcPts val="95"/>
              </a:spcBef>
            </a:pPr>
            <a:r>
              <a:rPr sz="1000" spc="-5" dirty="0">
                <a:solidFill>
                  <a:srgbClr val="002A75"/>
                </a:solidFill>
                <a:latin typeface="Aptos" panose="020B0004020202020204" pitchFamily="34" charset="0"/>
                <a:cs typeface="Arial"/>
              </a:rPr>
              <a:t>Laura</a:t>
            </a:r>
            <a:r>
              <a:rPr sz="1000" spc="-40" dirty="0">
                <a:solidFill>
                  <a:srgbClr val="002A75"/>
                </a:solidFill>
                <a:latin typeface="Aptos" panose="020B0004020202020204" pitchFamily="34" charset="0"/>
                <a:cs typeface="Arial"/>
              </a:rPr>
              <a:t> </a:t>
            </a:r>
            <a:r>
              <a:rPr sz="1000" spc="-5" dirty="0">
                <a:solidFill>
                  <a:srgbClr val="002A75"/>
                </a:solidFill>
                <a:latin typeface="Aptos" panose="020B0004020202020204" pitchFamily="34" charset="0"/>
                <a:cs typeface="Arial"/>
              </a:rPr>
              <a:t>Rosella</a:t>
            </a:r>
            <a:endParaRPr sz="1000" dirty="0">
              <a:latin typeface="Aptos" panose="020B0004020202020204" pitchFamily="34" charset="0"/>
              <a:cs typeface="Arial"/>
            </a:endParaRPr>
          </a:p>
          <a:p>
            <a:pPr algn="ctr">
              <a:lnSpc>
                <a:spcPct val="100000"/>
              </a:lnSpc>
            </a:pPr>
            <a:r>
              <a:rPr sz="1000" b="1" spc="-5" dirty="0">
                <a:solidFill>
                  <a:srgbClr val="002A75"/>
                </a:solidFill>
                <a:latin typeface="Aptos" panose="020B0004020202020204" pitchFamily="34" charset="0"/>
                <a:cs typeface="Arial"/>
              </a:rPr>
              <a:t>Education</a:t>
            </a:r>
            <a:r>
              <a:rPr sz="1000" b="1" spc="-55" dirty="0">
                <a:solidFill>
                  <a:srgbClr val="002A75"/>
                </a:solidFill>
                <a:latin typeface="Aptos" panose="020B0004020202020204" pitchFamily="34" charset="0"/>
                <a:cs typeface="Arial"/>
              </a:rPr>
              <a:t> </a:t>
            </a:r>
            <a:r>
              <a:rPr sz="1000" b="1" spc="-5" dirty="0">
                <a:solidFill>
                  <a:srgbClr val="002A75"/>
                </a:solidFill>
                <a:latin typeface="Aptos" panose="020B0004020202020204" pitchFamily="34" charset="0"/>
                <a:cs typeface="Arial"/>
              </a:rPr>
              <a:t>Lead</a:t>
            </a:r>
            <a:endParaRPr sz="1000" dirty="0">
              <a:latin typeface="Aptos" panose="020B0004020202020204" pitchFamily="34" charset="0"/>
              <a:cs typeface="Arial"/>
            </a:endParaRPr>
          </a:p>
        </p:txBody>
      </p:sp>
      <p:sp>
        <p:nvSpPr>
          <p:cNvPr id="12" name="object 12"/>
          <p:cNvSpPr txBox="1"/>
          <p:nvPr/>
        </p:nvSpPr>
        <p:spPr>
          <a:xfrm>
            <a:off x="434136" y="3029441"/>
            <a:ext cx="2110105" cy="330200"/>
          </a:xfrm>
          <a:prstGeom prst="rect">
            <a:avLst/>
          </a:prstGeom>
        </p:spPr>
        <p:txBody>
          <a:bodyPr vert="horz" wrap="square" lIns="0" tIns="12065" rIns="0" bIns="0" rtlCol="0">
            <a:spAutoFit/>
          </a:bodyPr>
          <a:lstStyle/>
          <a:p>
            <a:pPr algn="ctr">
              <a:lnSpc>
                <a:spcPct val="100000"/>
              </a:lnSpc>
              <a:spcBef>
                <a:spcPts val="95"/>
              </a:spcBef>
              <a:tabLst>
                <a:tab pos="1261745" algn="l"/>
              </a:tabLst>
            </a:pPr>
            <a:r>
              <a:rPr sz="1000" spc="-5" dirty="0">
                <a:solidFill>
                  <a:srgbClr val="002A75"/>
                </a:solidFill>
                <a:latin typeface="Aptos" panose="020B0004020202020204" pitchFamily="34" charset="0"/>
                <a:cs typeface="Arial"/>
              </a:rPr>
              <a:t>Abhishek</a:t>
            </a:r>
            <a:r>
              <a:rPr sz="1000" spc="10" dirty="0">
                <a:solidFill>
                  <a:srgbClr val="002A75"/>
                </a:solidFill>
                <a:latin typeface="Aptos" panose="020B0004020202020204" pitchFamily="34" charset="0"/>
                <a:cs typeface="Arial"/>
              </a:rPr>
              <a:t> </a:t>
            </a:r>
            <a:r>
              <a:rPr sz="1000" spc="-5" dirty="0" err="1">
                <a:solidFill>
                  <a:srgbClr val="002A75"/>
                </a:solidFill>
                <a:latin typeface="Aptos" panose="020B0004020202020204" pitchFamily="34" charset="0"/>
                <a:cs typeface="Arial"/>
              </a:rPr>
              <a:t>Moturu</a:t>
            </a:r>
            <a:r>
              <a:rPr sz="1000" spc="-5" dirty="0">
                <a:solidFill>
                  <a:srgbClr val="002A75"/>
                </a:solidFill>
                <a:latin typeface="Aptos" panose="020B0004020202020204" pitchFamily="34" charset="0"/>
                <a:cs typeface="Arial"/>
              </a:rPr>
              <a:t>	</a:t>
            </a:r>
            <a:r>
              <a:rPr sz="1000" dirty="0">
                <a:solidFill>
                  <a:srgbClr val="002A75"/>
                </a:solidFill>
                <a:latin typeface="Aptos" panose="020B0004020202020204" pitchFamily="34" charset="0"/>
                <a:cs typeface="Arial"/>
              </a:rPr>
              <a:t>Gemma</a:t>
            </a:r>
            <a:r>
              <a:rPr sz="1000" spc="-90" dirty="0">
                <a:solidFill>
                  <a:srgbClr val="002A75"/>
                </a:solidFill>
                <a:latin typeface="Aptos" panose="020B0004020202020204" pitchFamily="34" charset="0"/>
                <a:cs typeface="Arial"/>
              </a:rPr>
              <a:t> </a:t>
            </a:r>
            <a:r>
              <a:rPr sz="1000" spc="-5" dirty="0">
                <a:solidFill>
                  <a:srgbClr val="002A75"/>
                </a:solidFill>
                <a:latin typeface="Aptos" panose="020B0004020202020204" pitchFamily="34" charset="0"/>
                <a:cs typeface="Arial"/>
              </a:rPr>
              <a:t>Postill</a:t>
            </a:r>
            <a:endParaRPr sz="1000" dirty="0">
              <a:latin typeface="Aptos" panose="020B0004020202020204" pitchFamily="34" charset="0"/>
              <a:cs typeface="Arial"/>
            </a:endParaRPr>
          </a:p>
          <a:p>
            <a:pPr algn="ctr">
              <a:lnSpc>
                <a:spcPct val="100000"/>
              </a:lnSpc>
            </a:pPr>
            <a:r>
              <a:rPr sz="1000" b="1" spc="-5" dirty="0">
                <a:solidFill>
                  <a:srgbClr val="002A75"/>
                </a:solidFill>
                <a:latin typeface="Aptos" panose="020B0004020202020204" pitchFamily="34" charset="0"/>
                <a:cs typeface="Arial"/>
              </a:rPr>
              <a:t>Education Student Co-Leads</a:t>
            </a:r>
            <a:endParaRPr sz="1000" dirty="0">
              <a:latin typeface="Aptos" panose="020B0004020202020204" pitchFamily="34" charset="0"/>
              <a:cs typeface="Arial"/>
            </a:endParaRPr>
          </a:p>
        </p:txBody>
      </p:sp>
      <p:sp>
        <p:nvSpPr>
          <p:cNvPr id="14" name="object 14"/>
          <p:cNvSpPr/>
          <p:nvPr/>
        </p:nvSpPr>
        <p:spPr>
          <a:xfrm>
            <a:off x="1565147" y="2376788"/>
            <a:ext cx="734567" cy="541019"/>
          </a:xfrm>
          <a:prstGeom prst="rect">
            <a:avLst/>
          </a:prstGeom>
          <a:blipFill>
            <a:blip r:embed="rId5" cstate="print"/>
            <a:stretch>
              <a:fillRect/>
            </a:stretch>
          </a:blipFill>
        </p:spPr>
        <p:txBody>
          <a:bodyPr wrap="square" lIns="0" tIns="0" rIns="0" bIns="0" rtlCol="0"/>
          <a:lstStyle/>
          <a:p>
            <a:endParaRPr dirty="0">
              <a:latin typeface="Aptos" panose="020B0004020202020204" pitchFamily="34" charset="0"/>
            </a:endParaRPr>
          </a:p>
        </p:txBody>
      </p:sp>
      <p:sp>
        <p:nvSpPr>
          <p:cNvPr id="15" name="object 15"/>
          <p:cNvSpPr/>
          <p:nvPr/>
        </p:nvSpPr>
        <p:spPr>
          <a:xfrm>
            <a:off x="586740" y="2376788"/>
            <a:ext cx="734568" cy="541019"/>
          </a:xfrm>
          <a:prstGeom prst="rect">
            <a:avLst/>
          </a:prstGeom>
          <a:blipFill>
            <a:blip r:embed="rId6" cstate="print"/>
            <a:stretch>
              <a:fillRect/>
            </a:stretch>
          </a:blipFill>
        </p:spPr>
        <p:txBody>
          <a:bodyPr wrap="square" lIns="0" tIns="0" rIns="0" bIns="0" rtlCol="0"/>
          <a:lstStyle/>
          <a:p>
            <a:endParaRPr dirty="0">
              <a:latin typeface="Aptos" panose="020B0004020202020204" pitchFamily="34" charset="0"/>
            </a:endParaRPr>
          </a:p>
        </p:txBody>
      </p:sp>
      <p:sp>
        <p:nvSpPr>
          <p:cNvPr id="16" name="object 16"/>
          <p:cNvSpPr/>
          <p:nvPr/>
        </p:nvSpPr>
        <p:spPr>
          <a:xfrm>
            <a:off x="2655849" y="3490764"/>
            <a:ext cx="734568" cy="539496"/>
          </a:xfrm>
          <a:prstGeom prst="rect">
            <a:avLst/>
          </a:prstGeom>
          <a:blipFill>
            <a:blip r:embed="rId7" cstate="print"/>
            <a:stretch>
              <a:fillRect/>
            </a:stretch>
          </a:blipFill>
        </p:spPr>
        <p:txBody>
          <a:bodyPr wrap="square" lIns="0" tIns="0" rIns="0" bIns="0" rtlCol="0"/>
          <a:lstStyle/>
          <a:p>
            <a:endParaRPr dirty="0">
              <a:latin typeface="Aptos" panose="020B0004020202020204" pitchFamily="34" charset="0"/>
            </a:endParaRPr>
          </a:p>
        </p:txBody>
      </p:sp>
      <p:sp>
        <p:nvSpPr>
          <p:cNvPr id="17" name="object 17"/>
          <p:cNvSpPr/>
          <p:nvPr/>
        </p:nvSpPr>
        <p:spPr>
          <a:xfrm>
            <a:off x="8045195" y="2087227"/>
            <a:ext cx="734568" cy="539495"/>
          </a:xfrm>
          <a:prstGeom prst="rect">
            <a:avLst/>
          </a:prstGeom>
          <a:blipFill>
            <a:blip r:embed="rId8" cstate="print"/>
            <a:stretch>
              <a:fillRect/>
            </a:stretch>
          </a:blipFill>
        </p:spPr>
        <p:txBody>
          <a:bodyPr wrap="square" lIns="0" tIns="0" rIns="0" bIns="0" rtlCol="0"/>
          <a:lstStyle/>
          <a:p>
            <a:endParaRPr dirty="0">
              <a:latin typeface="Aptos" panose="020B0004020202020204" pitchFamily="34" charset="0"/>
            </a:endParaRPr>
          </a:p>
        </p:txBody>
      </p:sp>
      <p:sp>
        <p:nvSpPr>
          <p:cNvPr id="18" name="object 18"/>
          <p:cNvSpPr/>
          <p:nvPr/>
        </p:nvSpPr>
        <p:spPr>
          <a:xfrm>
            <a:off x="5940552" y="3388723"/>
            <a:ext cx="734568" cy="539495"/>
          </a:xfrm>
          <a:prstGeom prst="rect">
            <a:avLst/>
          </a:prstGeom>
          <a:blipFill>
            <a:blip r:embed="rId9" cstate="print"/>
            <a:stretch>
              <a:fillRect/>
            </a:stretch>
          </a:blipFill>
        </p:spPr>
        <p:txBody>
          <a:bodyPr wrap="square" lIns="0" tIns="0" rIns="0" bIns="0" rtlCol="0"/>
          <a:lstStyle/>
          <a:p>
            <a:endParaRPr dirty="0">
              <a:latin typeface="Aptos" panose="020B0004020202020204" pitchFamily="34" charset="0"/>
            </a:endParaRPr>
          </a:p>
        </p:txBody>
      </p:sp>
      <p:sp>
        <p:nvSpPr>
          <p:cNvPr id="19" name="object 19"/>
          <p:cNvSpPr txBox="1"/>
          <p:nvPr/>
        </p:nvSpPr>
        <p:spPr>
          <a:xfrm>
            <a:off x="5352034" y="3983846"/>
            <a:ext cx="2049780" cy="329565"/>
          </a:xfrm>
          <a:prstGeom prst="rect">
            <a:avLst/>
          </a:prstGeom>
        </p:spPr>
        <p:txBody>
          <a:bodyPr vert="horz" wrap="square" lIns="0" tIns="12065" rIns="0" bIns="0" rtlCol="0">
            <a:spAutoFit/>
          </a:bodyPr>
          <a:lstStyle/>
          <a:p>
            <a:pPr marL="34290" algn="ctr">
              <a:lnSpc>
                <a:spcPct val="100000"/>
              </a:lnSpc>
              <a:spcBef>
                <a:spcPts val="95"/>
              </a:spcBef>
            </a:pPr>
            <a:r>
              <a:rPr sz="1000" spc="-5" dirty="0">
                <a:solidFill>
                  <a:srgbClr val="002A75"/>
                </a:solidFill>
                <a:latin typeface="Aptos" panose="020B0004020202020204" pitchFamily="34" charset="0"/>
                <a:cs typeface="Arial"/>
              </a:rPr>
              <a:t>Mamatha</a:t>
            </a:r>
            <a:r>
              <a:rPr sz="1000" spc="-25" dirty="0">
                <a:solidFill>
                  <a:srgbClr val="002A75"/>
                </a:solidFill>
                <a:latin typeface="Aptos" panose="020B0004020202020204" pitchFamily="34" charset="0"/>
                <a:cs typeface="Arial"/>
              </a:rPr>
              <a:t> </a:t>
            </a:r>
            <a:r>
              <a:rPr sz="1000" spc="-5" dirty="0">
                <a:solidFill>
                  <a:srgbClr val="002A75"/>
                </a:solidFill>
                <a:latin typeface="Aptos" panose="020B0004020202020204" pitchFamily="34" charset="0"/>
                <a:cs typeface="Arial"/>
              </a:rPr>
              <a:t>Bhat</a:t>
            </a:r>
            <a:endParaRPr sz="1000" dirty="0">
              <a:latin typeface="Aptos" panose="020B0004020202020204" pitchFamily="34" charset="0"/>
              <a:cs typeface="Arial"/>
            </a:endParaRPr>
          </a:p>
          <a:p>
            <a:pPr algn="ctr">
              <a:lnSpc>
                <a:spcPct val="100000"/>
              </a:lnSpc>
            </a:pPr>
            <a:r>
              <a:rPr sz="1000" b="1" spc="-5" dirty="0">
                <a:solidFill>
                  <a:srgbClr val="002A75"/>
                </a:solidFill>
                <a:latin typeface="Aptos" panose="020B0004020202020204" pitchFamily="34" charset="0"/>
                <a:cs typeface="Arial"/>
              </a:rPr>
              <a:t>Engagement &amp; Partnerships</a:t>
            </a:r>
            <a:r>
              <a:rPr sz="1000" b="1" spc="-45" dirty="0">
                <a:solidFill>
                  <a:srgbClr val="002A75"/>
                </a:solidFill>
                <a:latin typeface="Aptos" panose="020B0004020202020204" pitchFamily="34" charset="0"/>
                <a:cs typeface="Arial"/>
              </a:rPr>
              <a:t> </a:t>
            </a:r>
            <a:r>
              <a:rPr sz="1000" b="1" spc="-5" dirty="0">
                <a:solidFill>
                  <a:srgbClr val="002A75"/>
                </a:solidFill>
                <a:latin typeface="Aptos" panose="020B0004020202020204" pitchFamily="34" charset="0"/>
                <a:cs typeface="Arial"/>
              </a:rPr>
              <a:t>Lead</a:t>
            </a:r>
            <a:endParaRPr sz="1000" dirty="0">
              <a:latin typeface="Aptos" panose="020B0004020202020204" pitchFamily="34" charset="0"/>
              <a:cs typeface="Arial"/>
            </a:endParaRPr>
          </a:p>
        </p:txBody>
      </p:sp>
      <p:sp>
        <p:nvSpPr>
          <p:cNvPr id="20" name="object 20"/>
          <p:cNvSpPr/>
          <p:nvPr/>
        </p:nvSpPr>
        <p:spPr>
          <a:xfrm>
            <a:off x="3331464" y="2480420"/>
            <a:ext cx="1062355" cy="1056640"/>
          </a:xfrm>
          <a:custGeom>
            <a:avLst/>
            <a:gdLst/>
            <a:ahLst/>
            <a:cxnLst/>
            <a:rect l="l" t="t" r="r" b="b"/>
            <a:pathLst>
              <a:path w="1062354" h="1056639">
                <a:moveTo>
                  <a:pt x="531113" y="0"/>
                </a:moveTo>
                <a:lnTo>
                  <a:pt x="482765" y="2158"/>
                </a:lnTo>
                <a:lnTo>
                  <a:pt x="435634" y="8509"/>
                </a:lnTo>
                <a:lnTo>
                  <a:pt x="389907" y="18866"/>
                </a:lnTo>
                <a:lnTo>
                  <a:pt x="345773" y="33042"/>
                </a:lnTo>
                <a:lnTo>
                  <a:pt x="303418" y="50852"/>
                </a:lnTo>
                <a:lnTo>
                  <a:pt x="263031" y="72107"/>
                </a:lnTo>
                <a:lnTo>
                  <a:pt x="224797" y="96622"/>
                </a:lnTo>
                <a:lnTo>
                  <a:pt x="188905" y="124211"/>
                </a:lnTo>
                <a:lnTo>
                  <a:pt x="155543" y="154686"/>
                </a:lnTo>
                <a:lnTo>
                  <a:pt x="124896" y="187860"/>
                </a:lnTo>
                <a:lnTo>
                  <a:pt x="97154" y="223548"/>
                </a:lnTo>
                <a:lnTo>
                  <a:pt x="72502" y="261563"/>
                </a:lnTo>
                <a:lnTo>
                  <a:pt x="51129" y="301718"/>
                </a:lnTo>
                <a:lnTo>
                  <a:pt x="33222" y="343827"/>
                </a:lnTo>
                <a:lnTo>
                  <a:pt x="18968" y="387702"/>
                </a:lnTo>
                <a:lnTo>
                  <a:pt x="8555" y="433158"/>
                </a:lnTo>
                <a:lnTo>
                  <a:pt x="2170" y="480008"/>
                </a:lnTo>
                <a:lnTo>
                  <a:pt x="0" y="528066"/>
                </a:lnTo>
                <a:lnTo>
                  <a:pt x="2170" y="576123"/>
                </a:lnTo>
                <a:lnTo>
                  <a:pt x="8555" y="622973"/>
                </a:lnTo>
                <a:lnTo>
                  <a:pt x="18968" y="668429"/>
                </a:lnTo>
                <a:lnTo>
                  <a:pt x="33222" y="712304"/>
                </a:lnTo>
                <a:lnTo>
                  <a:pt x="51129" y="754413"/>
                </a:lnTo>
                <a:lnTo>
                  <a:pt x="72502" y="794568"/>
                </a:lnTo>
                <a:lnTo>
                  <a:pt x="97154" y="832583"/>
                </a:lnTo>
                <a:lnTo>
                  <a:pt x="124896" y="868271"/>
                </a:lnTo>
                <a:lnTo>
                  <a:pt x="155543" y="901445"/>
                </a:lnTo>
                <a:lnTo>
                  <a:pt x="188905" y="931920"/>
                </a:lnTo>
                <a:lnTo>
                  <a:pt x="224797" y="959509"/>
                </a:lnTo>
                <a:lnTo>
                  <a:pt x="263031" y="984024"/>
                </a:lnTo>
                <a:lnTo>
                  <a:pt x="303418" y="1005279"/>
                </a:lnTo>
                <a:lnTo>
                  <a:pt x="345773" y="1023089"/>
                </a:lnTo>
                <a:lnTo>
                  <a:pt x="389907" y="1037265"/>
                </a:lnTo>
                <a:lnTo>
                  <a:pt x="435634" y="1047622"/>
                </a:lnTo>
                <a:lnTo>
                  <a:pt x="482765" y="1053973"/>
                </a:lnTo>
                <a:lnTo>
                  <a:pt x="531113" y="1056132"/>
                </a:lnTo>
                <a:lnTo>
                  <a:pt x="579462" y="1053973"/>
                </a:lnTo>
                <a:lnTo>
                  <a:pt x="626593" y="1047622"/>
                </a:lnTo>
                <a:lnTo>
                  <a:pt x="672320" y="1037265"/>
                </a:lnTo>
                <a:lnTo>
                  <a:pt x="716454" y="1023089"/>
                </a:lnTo>
                <a:lnTo>
                  <a:pt x="758809" y="1005279"/>
                </a:lnTo>
                <a:lnTo>
                  <a:pt x="799196" y="984024"/>
                </a:lnTo>
                <a:lnTo>
                  <a:pt x="837430" y="959509"/>
                </a:lnTo>
                <a:lnTo>
                  <a:pt x="873322" y="931920"/>
                </a:lnTo>
                <a:lnTo>
                  <a:pt x="906684" y="901445"/>
                </a:lnTo>
                <a:lnTo>
                  <a:pt x="937331" y="868271"/>
                </a:lnTo>
                <a:lnTo>
                  <a:pt x="965073" y="832583"/>
                </a:lnTo>
                <a:lnTo>
                  <a:pt x="989725" y="794568"/>
                </a:lnTo>
                <a:lnTo>
                  <a:pt x="1011098" y="754413"/>
                </a:lnTo>
                <a:lnTo>
                  <a:pt x="1029005" y="712304"/>
                </a:lnTo>
                <a:lnTo>
                  <a:pt x="1043259" y="668429"/>
                </a:lnTo>
                <a:lnTo>
                  <a:pt x="1053672" y="622973"/>
                </a:lnTo>
                <a:lnTo>
                  <a:pt x="1060057" y="576123"/>
                </a:lnTo>
                <a:lnTo>
                  <a:pt x="1062227" y="528066"/>
                </a:lnTo>
                <a:lnTo>
                  <a:pt x="1060057" y="480008"/>
                </a:lnTo>
                <a:lnTo>
                  <a:pt x="1053672" y="433158"/>
                </a:lnTo>
                <a:lnTo>
                  <a:pt x="1043259" y="387702"/>
                </a:lnTo>
                <a:lnTo>
                  <a:pt x="1029005" y="343827"/>
                </a:lnTo>
                <a:lnTo>
                  <a:pt x="1011098" y="301718"/>
                </a:lnTo>
                <a:lnTo>
                  <a:pt x="989725" y="261563"/>
                </a:lnTo>
                <a:lnTo>
                  <a:pt x="965073" y="223548"/>
                </a:lnTo>
                <a:lnTo>
                  <a:pt x="937331" y="187860"/>
                </a:lnTo>
                <a:lnTo>
                  <a:pt x="906684" y="154686"/>
                </a:lnTo>
                <a:lnTo>
                  <a:pt x="873322" y="124211"/>
                </a:lnTo>
                <a:lnTo>
                  <a:pt x="837430" y="96622"/>
                </a:lnTo>
                <a:lnTo>
                  <a:pt x="799196" y="72107"/>
                </a:lnTo>
                <a:lnTo>
                  <a:pt x="758809" y="50852"/>
                </a:lnTo>
                <a:lnTo>
                  <a:pt x="716454" y="33042"/>
                </a:lnTo>
                <a:lnTo>
                  <a:pt x="672320" y="18866"/>
                </a:lnTo>
                <a:lnTo>
                  <a:pt x="626593" y="8509"/>
                </a:lnTo>
                <a:lnTo>
                  <a:pt x="579462" y="2158"/>
                </a:lnTo>
                <a:lnTo>
                  <a:pt x="531113" y="0"/>
                </a:lnTo>
                <a:close/>
              </a:path>
            </a:pathLst>
          </a:custGeom>
          <a:solidFill>
            <a:srgbClr val="1F487C">
              <a:alpha val="39999"/>
            </a:srgbClr>
          </a:solidFill>
        </p:spPr>
        <p:txBody>
          <a:bodyPr wrap="square" lIns="0" tIns="0" rIns="0" bIns="0" rtlCol="0"/>
          <a:lstStyle/>
          <a:p>
            <a:endParaRPr dirty="0">
              <a:latin typeface="Aptos" panose="020B0004020202020204" pitchFamily="34" charset="0"/>
            </a:endParaRPr>
          </a:p>
        </p:txBody>
      </p:sp>
      <p:sp>
        <p:nvSpPr>
          <p:cNvPr id="21" name="object 21"/>
          <p:cNvSpPr/>
          <p:nvPr/>
        </p:nvSpPr>
        <p:spPr>
          <a:xfrm>
            <a:off x="4500371" y="2515471"/>
            <a:ext cx="1059180" cy="1079500"/>
          </a:xfrm>
          <a:custGeom>
            <a:avLst/>
            <a:gdLst/>
            <a:ahLst/>
            <a:cxnLst/>
            <a:rect l="l" t="t" r="r" b="b"/>
            <a:pathLst>
              <a:path w="1059179" h="1079500">
                <a:moveTo>
                  <a:pt x="529589" y="0"/>
                </a:moveTo>
                <a:lnTo>
                  <a:pt x="481387" y="2204"/>
                </a:lnTo>
                <a:lnTo>
                  <a:pt x="434396" y="8692"/>
                </a:lnTo>
                <a:lnTo>
                  <a:pt x="388805" y="19272"/>
                </a:lnTo>
                <a:lnTo>
                  <a:pt x="344800" y="33753"/>
                </a:lnTo>
                <a:lnTo>
                  <a:pt x="302568" y="51946"/>
                </a:lnTo>
                <a:lnTo>
                  <a:pt x="262297" y="73660"/>
                </a:lnTo>
                <a:lnTo>
                  <a:pt x="224173" y="98703"/>
                </a:lnTo>
                <a:lnTo>
                  <a:pt x="188383" y="126887"/>
                </a:lnTo>
                <a:lnTo>
                  <a:pt x="155114" y="158019"/>
                </a:lnTo>
                <a:lnTo>
                  <a:pt x="124554" y="191911"/>
                </a:lnTo>
                <a:lnTo>
                  <a:pt x="96888" y="228370"/>
                </a:lnTo>
                <a:lnTo>
                  <a:pt x="72305" y="267208"/>
                </a:lnTo>
                <a:lnTo>
                  <a:pt x="50991" y="308232"/>
                </a:lnTo>
                <a:lnTo>
                  <a:pt x="33132" y="351253"/>
                </a:lnTo>
                <a:lnTo>
                  <a:pt x="18917" y="396081"/>
                </a:lnTo>
                <a:lnTo>
                  <a:pt x="8532" y="442524"/>
                </a:lnTo>
                <a:lnTo>
                  <a:pt x="2164" y="490392"/>
                </a:lnTo>
                <a:lnTo>
                  <a:pt x="0" y="539496"/>
                </a:lnTo>
                <a:lnTo>
                  <a:pt x="2164" y="588599"/>
                </a:lnTo>
                <a:lnTo>
                  <a:pt x="8532" y="636467"/>
                </a:lnTo>
                <a:lnTo>
                  <a:pt x="18917" y="682910"/>
                </a:lnTo>
                <a:lnTo>
                  <a:pt x="33132" y="727738"/>
                </a:lnTo>
                <a:lnTo>
                  <a:pt x="50991" y="770759"/>
                </a:lnTo>
                <a:lnTo>
                  <a:pt x="72305" y="811784"/>
                </a:lnTo>
                <a:lnTo>
                  <a:pt x="96888" y="850621"/>
                </a:lnTo>
                <a:lnTo>
                  <a:pt x="124554" y="887080"/>
                </a:lnTo>
                <a:lnTo>
                  <a:pt x="155114" y="920972"/>
                </a:lnTo>
                <a:lnTo>
                  <a:pt x="188383" y="952104"/>
                </a:lnTo>
                <a:lnTo>
                  <a:pt x="224173" y="980288"/>
                </a:lnTo>
                <a:lnTo>
                  <a:pt x="262297" y="1005332"/>
                </a:lnTo>
                <a:lnTo>
                  <a:pt x="302568" y="1027045"/>
                </a:lnTo>
                <a:lnTo>
                  <a:pt x="344800" y="1045238"/>
                </a:lnTo>
                <a:lnTo>
                  <a:pt x="388805" y="1059719"/>
                </a:lnTo>
                <a:lnTo>
                  <a:pt x="434396" y="1070299"/>
                </a:lnTo>
                <a:lnTo>
                  <a:pt x="481387" y="1076787"/>
                </a:lnTo>
                <a:lnTo>
                  <a:pt x="529589" y="1078992"/>
                </a:lnTo>
                <a:lnTo>
                  <a:pt x="577792" y="1076787"/>
                </a:lnTo>
                <a:lnTo>
                  <a:pt x="624783" y="1070299"/>
                </a:lnTo>
                <a:lnTo>
                  <a:pt x="670374" y="1059719"/>
                </a:lnTo>
                <a:lnTo>
                  <a:pt x="714379" y="1045238"/>
                </a:lnTo>
                <a:lnTo>
                  <a:pt x="756611" y="1027045"/>
                </a:lnTo>
                <a:lnTo>
                  <a:pt x="796882" y="1005332"/>
                </a:lnTo>
                <a:lnTo>
                  <a:pt x="835006" y="980288"/>
                </a:lnTo>
                <a:lnTo>
                  <a:pt x="870796" y="952104"/>
                </a:lnTo>
                <a:lnTo>
                  <a:pt x="904065" y="920972"/>
                </a:lnTo>
                <a:lnTo>
                  <a:pt x="934625" y="887080"/>
                </a:lnTo>
                <a:lnTo>
                  <a:pt x="962291" y="850621"/>
                </a:lnTo>
                <a:lnTo>
                  <a:pt x="986874" y="811784"/>
                </a:lnTo>
                <a:lnTo>
                  <a:pt x="1008188" y="770759"/>
                </a:lnTo>
                <a:lnTo>
                  <a:pt x="1026047" y="727738"/>
                </a:lnTo>
                <a:lnTo>
                  <a:pt x="1040262" y="682910"/>
                </a:lnTo>
                <a:lnTo>
                  <a:pt x="1050647" y="636467"/>
                </a:lnTo>
                <a:lnTo>
                  <a:pt x="1057015" y="588599"/>
                </a:lnTo>
                <a:lnTo>
                  <a:pt x="1059179" y="539496"/>
                </a:lnTo>
                <a:lnTo>
                  <a:pt x="1057015" y="490392"/>
                </a:lnTo>
                <a:lnTo>
                  <a:pt x="1050647" y="442524"/>
                </a:lnTo>
                <a:lnTo>
                  <a:pt x="1040262" y="396081"/>
                </a:lnTo>
                <a:lnTo>
                  <a:pt x="1026047" y="351253"/>
                </a:lnTo>
                <a:lnTo>
                  <a:pt x="1008188" y="308232"/>
                </a:lnTo>
                <a:lnTo>
                  <a:pt x="986874" y="267208"/>
                </a:lnTo>
                <a:lnTo>
                  <a:pt x="962291" y="228370"/>
                </a:lnTo>
                <a:lnTo>
                  <a:pt x="934625" y="191911"/>
                </a:lnTo>
                <a:lnTo>
                  <a:pt x="904065" y="158019"/>
                </a:lnTo>
                <a:lnTo>
                  <a:pt x="870796" y="126887"/>
                </a:lnTo>
                <a:lnTo>
                  <a:pt x="835006" y="98703"/>
                </a:lnTo>
                <a:lnTo>
                  <a:pt x="796882" y="73660"/>
                </a:lnTo>
                <a:lnTo>
                  <a:pt x="756611" y="51946"/>
                </a:lnTo>
                <a:lnTo>
                  <a:pt x="714379" y="33753"/>
                </a:lnTo>
                <a:lnTo>
                  <a:pt x="670374" y="19272"/>
                </a:lnTo>
                <a:lnTo>
                  <a:pt x="624783" y="8692"/>
                </a:lnTo>
                <a:lnTo>
                  <a:pt x="577792" y="2204"/>
                </a:lnTo>
                <a:lnTo>
                  <a:pt x="529589" y="0"/>
                </a:lnTo>
                <a:close/>
              </a:path>
            </a:pathLst>
          </a:custGeom>
          <a:solidFill>
            <a:srgbClr val="92B8FF">
              <a:alpha val="19999"/>
            </a:srgbClr>
          </a:solidFill>
        </p:spPr>
        <p:txBody>
          <a:bodyPr wrap="square" lIns="0" tIns="0" rIns="0" bIns="0" rtlCol="0"/>
          <a:lstStyle/>
          <a:p>
            <a:endParaRPr dirty="0">
              <a:latin typeface="Aptos" panose="020B0004020202020204" pitchFamily="34" charset="0"/>
            </a:endParaRPr>
          </a:p>
        </p:txBody>
      </p:sp>
      <p:sp>
        <p:nvSpPr>
          <p:cNvPr id="22" name="object 22"/>
          <p:cNvSpPr/>
          <p:nvPr/>
        </p:nvSpPr>
        <p:spPr>
          <a:xfrm>
            <a:off x="3989832" y="2026267"/>
            <a:ext cx="1013460" cy="1035050"/>
          </a:xfrm>
          <a:custGeom>
            <a:avLst/>
            <a:gdLst/>
            <a:ahLst/>
            <a:cxnLst/>
            <a:rect l="l" t="t" r="r" b="b"/>
            <a:pathLst>
              <a:path w="1013460" h="1035050">
                <a:moveTo>
                  <a:pt x="506729" y="0"/>
                </a:moveTo>
                <a:lnTo>
                  <a:pt x="460599" y="2114"/>
                </a:lnTo>
                <a:lnTo>
                  <a:pt x="415631" y="8336"/>
                </a:lnTo>
                <a:lnTo>
                  <a:pt x="372004" y="18482"/>
                </a:lnTo>
                <a:lnTo>
                  <a:pt x="329895" y="32369"/>
                </a:lnTo>
                <a:lnTo>
                  <a:pt x="289485" y="49816"/>
                </a:lnTo>
                <a:lnTo>
                  <a:pt x="250951" y="70640"/>
                </a:lnTo>
                <a:lnTo>
                  <a:pt x="214473" y="94657"/>
                </a:lnTo>
                <a:lnTo>
                  <a:pt x="180230" y="121685"/>
                </a:lnTo>
                <a:lnTo>
                  <a:pt x="148399" y="151542"/>
                </a:lnTo>
                <a:lnTo>
                  <a:pt x="119160" y="184045"/>
                </a:lnTo>
                <a:lnTo>
                  <a:pt x="92691" y="219011"/>
                </a:lnTo>
                <a:lnTo>
                  <a:pt x="69172" y="256257"/>
                </a:lnTo>
                <a:lnTo>
                  <a:pt x="48781" y="295602"/>
                </a:lnTo>
                <a:lnTo>
                  <a:pt x="31696" y="336861"/>
                </a:lnTo>
                <a:lnTo>
                  <a:pt x="18097" y="379853"/>
                </a:lnTo>
                <a:lnTo>
                  <a:pt x="8162" y="424395"/>
                </a:lnTo>
                <a:lnTo>
                  <a:pt x="2070" y="470304"/>
                </a:lnTo>
                <a:lnTo>
                  <a:pt x="0" y="517398"/>
                </a:lnTo>
                <a:lnTo>
                  <a:pt x="2070" y="564491"/>
                </a:lnTo>
                <a:lnTo>
                  <a:pt x="8162" y="610400"/>
                </a:lnTo>
                <a:lnTo>
                  <a:pt x="18097" y="654942"/>
                </a:lnTo>
                <a:lnTo>
                  <a:pt x="31696" y="697934"/>
                </a:lnTo>
                <a:lnTo>
                  <a:pt x="48781" y="739193"/>
                </a:lnTo>
                <a:lnTo>
                  <a:pt x="69172" y="778538"/>
                </a:lnTo>
                <a:lnTo>
                  <a:pt x="92691" y="815784"/>
                </a:lnTo>
                <a:lnTo>
                  <a:pt x="119160" y="850750"/>
                </a:lnTo>
                <a:lnTo>
                  <a:pt x="148399" y="883253"/>
                </a:lnTo>
                <a:lnTo>
                  <a:pt x="180230" y="913110"/>
                </a:lnTo>
                <a:lnTo>
                  <a:pt x="214473" y="940138"/>
                </a:lnTo>
                <a:lnTo>
                  <a:pt x="250951" y="964155"/>
                </a:lnTo>
                <a:lnTo>
                  <a:pt x="289485" y="984979"/>
                </a:lnTo>
                <a:lnTo>
                  <a:pt x="329895" y="1002426"/>
                </a:lnTo>
                <a:lnTo>
                  <a:pt x="372004" y="1016313"/>
                </a:lnTo>
                <a:lnTo>
                  <a:pt x="415631" y="1026459"/>
                </a:lnTo>
                <a:lnTo>
                  <a:pt x="460599" y="1032681"/>
                </a:lnTo>
                <a:lnTo>
                  <a:pt x="506729" y="1034795"/>
                </a:lnTo>
                <a:lnTo>
                  <a:pt x="552860" y="1032681"/>
                </a:lnTo>
                <a:lnTo>
                  <a:pt x="597828" y="1026459"/>
                </a:lnTo>
                <a:lnTo>
                  <a:pt x="641455" y="1016313"/>
                </a:lnTo>
                <a:lnTo>
                  <a:pt x="683564" y="1002426"/>
                </a:lnTo>
                <a:lnTo>
                  <a:pt x="723974" y="984979"/>
                </a:lnTo>
                <a:lnTo>
                  <a:pt x="762508" y="964155"/>
                </a:lnTo>
                <a:lnTo>
                  <a:pt x="798986" y="940138"/>
                </a:lnTo>
                <a:lnTo>
                  <a:pt x="833229" y="913110"/>
                </a:lnTo>
                <a:lnTo>
                  <a:pt x="865060" y="883253"/>
                </a:lnTo>
                <a:lnTo>
                  <a:pt x="894299" y="850750"/>
                </a:lnTo>
                <a:lnTo>
                  <a:pt x="920768" y="815784"/>
                </a:lnTo>
                <a:lnTo>
                  <a:pt x="944287" y="778538"/>
                </a:lnTo>
                <a:lnTo>
                  <a:pt x="964678" y="739193"/>
                </a:lnTo>
                <a:lnTo>
                  <a:pt x="981763" y="697934"/>
                </a:lnTo>
                <a:lnTo>
                  <a:pt x="995362" y="654942"/>
                </a:lnTo>
                <a:lnTo>
                  <a:pt x="1005297" y="610400"/>
                </a:lnTo>
                <a:lnTo>
                  <a:pt x="1011389" y="564491"/>
                </a:lnTo>
                <a:lnTo>
                  <a:pt x="1013459" y="517398"/>
                </a:lnTo>
                <a:lnTo>
                  <a:pt x="1011389" y="470304"/>
                </a:lnTo>
                <a:lnTo>
                  <a:pt x="1005297" y="424395"/>
                </a:lnTo>
                <a:lnTo>
                  <a:pt x="995362" y="379853"/>
                </a:lnTo>
                <a:lnTo>
                  <a:pt x="981763" y="336861"/>
                </a:lnTo>
                <a:lnTo>
                  <a:pt x="964678" y="295602"/>
                </a:lnTo>
                <a:lnTo>
                  <a:pt x="944287" y="256257"/>
                </a:lnTo>
                <a:lnTo>
                  <a:pt x="920768" y="219011"/>
                </a:lnTo>
                <a:lnTo>
                  <a:pt x="894299" y="184045"/>
                </a:lnTo>
                <a:lnTo>
                  <a:pt x="865060" y="151542"/>
                </a:lnTo>
                <a:lnTo>
                  <a:pt x="833229" y="121685"/>
                </a:lnTo>
                <a:lnTo>
                  <a:pt x="798986" y="94657"/>
                </a:lnTo>
                <a:lnTo>
                  <a:pt x="762508" y="70640"/>
                </a:lnTo>
                <a:lnTo>
                  <a:pt x="723974" y="49816"/>
                </a:lnTo>
                <a:lnTo>
                  <a:pt x="683564" y="32369"/>
                </a:lnTo>
                <a:lnTo>
                  <a:pt x="641455" y="18482"/>
                </a:lnTo>
                <a:lnTo>
                  <a:pt x="597828" y="8336"/>
                </a:lnTo>
                <a:lnTo>
                  <a:pt x="552860" y="2114"/>
                </a:lnTo>
                <a:lnTo>
                  <a:pt x="506729" y="0"/>
                </a:lnTo>
                <a:close/>
              </a:path>
            </a:pathLst>
          </a:custGeom>
          <a:solidFill>
            <a:srgbClr val="1F487C">
              <a:alpha val="10195"/>
            </a:srgbClr>
          </a:solidFill>
        </p:spPr>
        <p:txBody>
          <a:bodyPr wrap="square" lIns="0" tIns="0" rIns="0" bIns="0" rtlCol="0"/>
          <a:lstStyle/>
          <a:p>
            <a:endParaRPr dirty="0">
              <a:latin typeface="Aptos" panose="020B0004020202020204" pitchFamily="34" charset="0"/>
            </a:endParaRPr>
          </a:p>
        </p:txBody>
      </p:sp>
      <p:sp>
        <p:nvSpPr>
          <p:cNvPr id="24" name="object 24"/>
          <p:cNvSpPr txBox="1"/>
          <p:nvPr/>
        </p:nvSpPr>
        <p:spPr>
          <a:xfrm>
            <a:off x="4084141" y="2342919"/>
            <a:ext cx="884225" cy="228909"/>
          </a:xfrm>
          <a:prstGeom prst="rect">
            <a:avLst/>
          </a:prstGeom>
        </p:spPr>
        <p:txBody>
          <a:bodyPr vert="horz" wrap="square" lIns="0" tIns="13335" rIns="0" bIns="0" rtlCol="0">
            <a:spAutoFit/>
          </a:bodyPr>
          <a:lstStyle/>
          <a:p>
            <a:pPr marL="12700">
              <a:lnSpc>
                <a:spcPct val="100000"/>
              </a:lnSpc>
              <a:spcBef>
                <a:spcPts val="105"/>
              </a:spcBef>
            </a:pPr>
            <a:r>
              <a:rPr sz="1400" b="1" spc="-10" dirty="0">
                <a:solidFill>
                  <a:srgbClr val="001A48"/>
                </a:solidFill>
                <a:latin typeface="Aptos" panose="020B0004020202020204" pitchFamily="34" charset="0"/>
                <a:cs typeface="Calibri"/>
              </a:rPr>
              <a:t>Education</a:t>
            </a:r>
            <a:endParaRPr sz="1400" b="1" dirty="0">
              <a:latin typeface="Aptos" panose="020B0004020202020204" pitchFamily="34" charset="0"/>
              <a:cs typeface="Calibri"/>
            </a:endParaRPr>
          </a:p>
        </p:txBody>
      </p:sp>
      <p:sp>
        <p:nvSpPr>
          <p:cNvPr id="25" name="object 25"/>
          <p:cNvSpPr txBox="1"/>
          <p:nvPr/>
        </p:nvSpPr>
        <p:spPr>
          <a:xfrm>
            <a:off x="3347720" y="2926642"/>
            <a:ext cx="1019810" cy="197490"/>
          </a:xfrm>
          <a:prstGeom prst="rect">
            <a:avLst/>
          </a:prstGeom>
        </p:spPr>
        <p:txBody>
          <a:bodyPr vert="horz" wrap="square" lIns="0" tIns="12700" rIns="0" bIns="0" rtlCol="0">
            <a:spAutoFit/>
          </a:bodyPr>
          <a:lstStyle/>
          <a:p>
            <a:pPr marL="12700" algn="ctr">
              <a:lnSpc>
                <a:spcPct val="100000"/>
              </a:lnSpc>
              <a:spcBef>
                <a:spcPts val="100"/>
              </a:spcBef>
            </a:pPr>
            <a:r>
              <a:rPr sz="1200" b="1" spc="-10" dirty="0">
                <a:solidFill>
                  <a:srgbClr val="001A48"/>
                </a:solidFill>
                <a:latin typeface="Aptos" panose="020B0004020202020204" pitchFamily="34" charset="0"/>
                <a:cs typeface="Calibri"/>
              </a:rPr>
              <a:t>Infrastructure</a:t>
            </a:r>
            <a:endParaRPr sz="1200" b="1" dirty="0">
              <a:latin typeface="Aptos" panose="020B0004020202020204" pitchFamily="34" charset="0"/>
              <a:cs typeface="Calibri"/>
            </a:endParaRPr>
          </a:p>
        </p:txBody>
      </p:sp>
      <p:sp>
        <p:nvSpPr>
          <p:cNvPr id="26" name="object 26"/>
          <p:cNvSpPr txBox="1"/>
          <p:nvPr/>
        </p:nvSpPr>
        <p:spPr>
          <a:xfrm>
            <a:off x="4634611" y="2956306"/>
            <a:ext cx="924940" cy="228268"/>
          </a:xfrm>
          <a:prstGeom prst="rect">
            <a:avLst/>
          </a:prstGeom>
        </p:spPr>
        <p:txBody>
          <a:bodyPr vert="horz" wrap="square" lIns="0" tIns="12700" rIns="0" bIns="0" rtlCol="0">
            <a:spAutoFit/>
          </a:bodyPr>
          <a:lstStyle/>
          <a:p>
            <a:pPr marL="12700">
              <a:lnSpc>
                <a:spcPct val="100000"/>
              </a:lnSpc>
              <a:spcBef>
                <a:spcPts val="100"/>
              </a:spcBef>
            </a:pPr>
            <a:r>
              <a:rPr sz="1400" b="1" spc="-20" dirty="0">
                <a:solidFill>
                  <a:srgbClr val="001A48"/>
                </a:solidFill>
                <a:latin typeface="Aptos" panose="020B0004020202020204" pitchFamily="34" charset="0"/>
                <a:cs typeface="Calibri"/>
              </a:rPr>
              <a:t>R</a:t>
            </a:r>
            <a:r>
              <a:rPr sz="1400" b="1" dirty="0">
                <a:solidFill>
                  <a:srgbClr val="001A48"/>
                </a:solidFill>
                <a:latin typeface="Aptos" panose="020B0004020202020204" pitchFamily="34" charset="0"/>
                <a:cs typeface="Calibri"/>
              </a:rPr>
              <a:t>esea</a:t>
            </a:r>
            <a:r>
              <a:rPr sz="1400" b="1" spc="-25" dirty="0">
                <a:solidFill>
                  <a:srgbClr val="001A48"/>
                </a:solidFill>
                <a:latin typeface="Aptos" panose="020B0004020202020204" pitchFamily="34" charset="0"/>
                <a:cs typeface="Calibri"/>
              </a:rPr>
              <a:t>r</a:t>
            </a:r>
            <a:r>
              <a:rPr sz="1400" b="1" spc="-10" dirty="0">
                <a:solidFill>
                  <a:srgbClr val="001A48"/>
                </a:solidFill>
                <a:latin typeface="Aptos" panose="020B0004020202020204" pitchFamily="34" charset="0"/>
                <a:cs typeface="Calibri"/>
              </a:rPr>
              <a:t>c</a:t>
            </a:r>
            <a:r>
              <a:rPr sz="1400" b="1" dirty="0">
                <a:solidFill>
                  <a:srgbClr val="001A48"/>
                </a:solidFill>
                <a:latin typeface="Aptos" panose="020B0004020202020204" pitchFamily="34" charset="0"/>
                <a:cs typeface="Calibri"/>
              </a:rPr>
              <a:t>h</a:t>
            </a:r>
            <a:endParaRPr sz="1400" b="1" dirty="0">
              <a:latin typeface="Aptos" panose="020B0004020202020204" pitchFamily="34" charset="0"/>
              <a:cs typeface="Calibri"/>
            </a:endParaRPr>
          </a:p>
        </p:txBody>
      </p:sp>
      <p:sp>
        <p:nvSpPr>
          <p:cNvPr id="27" name="object 27"/>
          <p:cNvSpPr txBox="1"/>
          <p:nvPr/>
        </p:nvSpPr>
        <p:spPr>
          <a:xfrm>
            <a:off x="4181602" y="3925934"/>
            <a:ext cx="992632" cy="228268"/>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001A48"/>
                </a:solidFill>
                <a:latin typeface="Aptos" panose="020B0004020202020204" pitchFamily="34" charset="0"/>
                <a:cs typeface="Calibri"/>
              </a:rPr>
              <a:t>Community</a:t>
            </a:r>
            <a:endParaRPr sz="1400" dirty="0">
              <a:latin typeface="Aptos" panose="020B0004020202020204" pitchFamily="34" charset="0"/>
              <a:cs typeface="Calibri"/>
            </a:endParaRPr>
          </a:p>
        </p:txBody>
      </p:sp>
      <p:sp>
        <p:nvSpPr>
          <p:cNvPr id="2" name="object 13">
            <a:extLst>
              <a:ext uri="{FF2B5EF4-FFF2-40B4-BE49-F238E27FC236}">
                <a16:creationId xmlns:a16="http://schemas.microsoft.com/office/drawing/2014/main" id="{69F33956-AA37-3F72-FC5B-27FEEFE9FBBA}"/>
              </a:ext>
            </a:extLst>
          </p:cNvPr>
          <p:cNvSpPr txBox="1"/>
          <p:nvPr/>
        </p:nvSpPr>
        <p:spPr>
          <a:xfrm>
            <a:off x="1362455" y="4039043"/>
            <a:ext cx="2369444" cy="319959"/>
          </a:xfrm>
          <a:prstGeom prst="rect">
            <a:avLst/>
          </a:prstGeom>
        </p:spPr>
        <p:txBody>
          <a:bodyPr vert="horz" wrap="square" lIns="0" tIns="12065" rIns="0" bIns="0" rtlCol="0">
            <a:spAutoFit/>
          </a:bodyPr>
          <a:lstStyle/>
          <a:p>
            <a:pPr marR="8255" algn="r">
              <a:lnSpc>
                <a:spcPct val="100000"/>
              </a:lnSpc>
              <a:spcBef>
                <a:spcPts val="95"/>
              </a:spcBef>
            </a:pPr>
            <a:r>
              <a:rPr lang="en-CA" sz="1000" spc="-5" dirty="0">
                <a:solidFill>
                  <a:srgbClr val="002A75"/>
                </a:solidFill>
                <a:latin typeface="Aptos" panose="020B0004020202020204" pitchFamily="34" charset="0"/>
                <a:cs typeface="Arial"/>
              </a:rPr>
              <a:t>David Rotenberg    </a:t>
            </a:r>
            <a:r>
              <a:rPr sz="1000" spc="-5" dirty="0">
                <a:solidFill>
                  <a:srgbClr val="002A75"/>
                </a:solidFill>
                <a:latin typeface="Aptos" panose="020B0004020202020204" pitchFamily="34" charset="0"/>
                <a:cs typeface="Arial"/>
              </a:rPr>
              <a:t>Benjamin</a:t>
            </a:r>
            <a:r>
              <a:rPr sz="1000" spc="-90" dirty="0">
                <a:solidFill>
                  <a:srgbClr val="002A75"/>
                </a:solidFill>
                <a:latin typeface="Aptos" panose="020B0004020202020204" pitchFamily="34" charset="0"/>
                <a:cs typeface="Arial"/>
              </a:rPr>
              <a:t> </a:t>
            </a:r>
            <a:r>
              <a:rPr sz="1000" spc="-5" dirty="0" err="1">
                <a:solidFill>
                  <a:srgbClr val="002A75"/>
                </a:solidFill>
                <a:latin typeface="Aptos" panose="020B0004020202020204" pitchFamily="34" charset="0"/>
                <a:cs typeface="Arial"/>
              </a:rPr>
              <a:t>Haibe-Kains</a:t>
            </a:r>
            <a:endParaRPr sz="1000" dirty="0">
              <a:latin typeface="Aptos" panose="020B0004020202020204" pitchFamily="34" charset="0"/>
              <a:cs typeface="Arial"/>
            </a:endParaRPr>
          </a:p>
          <a:p>
            <a:pPr marR="5080" algn="ctr">
              <a:lnSpc>
                <a:spcPct val="100000"/>
              </a:lnSpc>
            </a:pPr>
            <a:r>
              <a:rPr sz="1000" b="1" spc="-5" dirty="0">
                <a:solidFill>
                  <a:srgbClr val="002A75"/>
                </a:solidFill>
                <a:latin typeface="Aptos" panose="020B0004020202020204" pitchFamily="34" charset="0"/>
                <a:cs typeface="Arial"/>
              </a:rPr>
              <a:t>Infrastructure</a:t>
            </a:r>
            <a:r>
              <a:rPr sz="1000" b="1" spc="-60" dirty="0">
                <a:solidFill>
                  <a:srgbClr val="002A75"/>
                </a:solidFill>
                <a:latin typeface="Aptos" panose="020B0004020202020204" pitchFamily="34" charset="0"/>
                <a:cs typeface="Arial"/>
              </a:rPr>
              <a:t> </a:t>
            </a:r>
            <a:r>
              <a:rPr lang="en-CA" sz="1000" b="1" spc="-60" dirty="0">
                <a:solidFill>
                  <a:srgbClr val="002A75"/>
                </a:solidFill>
                <a:latin typeface="Aptos" panose="020B0004020202020204" pitchFamily="34" charset="0"/>
                <a:cs typeface="Arial"/>
              </a:rPr>
              <a:t>Co-</a:t>
            </a:r>
            <a:r>
              <a:rPr sz="1000" b="1" spc="-5" dirty="0">
                <a:solidFill>
                  <a:srgbClr val="002A75"/>
                </a:solidFill>
                <a:latin typeface="Aptos" panose="020B0004020202020204" pitchFamily="34" charset="0"/>
                <a:cs typeface="Arial"/>
              </a:rPr>
              <a:t>Lead</a:t>
            </a:r>
            <a:r>
              <a:rPr lang="en-CA" sz="1000" b="1" spc="-5" dirty="0">
                <a:solidFill>
                  <a:srgbClr val="002A75"/>
                </a:solidFill>
                <a:latin typeface="Aptos" panose="020B0004020202020204" pitchFamily="34" charset="0"/>
                <a:cs typeface="Arial"/>
              </a:rPr>
              <a:t>s</a:t>
            </a:r>
            <a:endParaRPr sz="1000" dirty="0">
              <a:latin typeface="Aptos" panose="020B0004020202020204" pitchFamily="34" charset="0"/>
              <a:cs typeface="Arial"/>
            </a:endParaRPr>
          </a:p>
        </p:txBody>
      </p:sp>
      <p:pic>
        <p:nvPicPr>
          <p:cNvPr id="1026" name="Picture 2" descr="David Rotenberg - CAMH | LinkedIn">
            <a:extLst>
              <a:ext uri="{FF2B5EF4-FFF2-40B4-BE49-F238E27FC236}">
                <a16:creationId xmlns:a16="http://schemas.microsoft.com/office/drawing/2014/main" id="{52BC31A1-69F1-12A9-A64B-08C4567BBBF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571" t="3564" r="5022" b="25133"/>
          <a:stretch/>
        </p:blipFill>
        <p:spPr bwMode="auto">
          <a:xfrm>
            <a:off x="1712123" y="3489668"/>
            <a:ext cx="670277" cy="540592"/>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3844;p14">
            <a:extLst>
              <a:ext uri="{FF2B5EF4-FFF2-40B4-BE49-F238E27FC236}">
                <a16:creationId xmlns:a16="http://schemas.microsoft.com/office/drawing/2014/main" id="{DB9FD6C9-5910-AC07-7C94-31281CE4C8C7}"/>
              </a:ext>
            </a:extLst>
          </p:cNvPr>
          <p:cNvSpPr txBox="1">
            <a:spLocks noGrp="1"/>
          </p:cNvSpPr>
          <p:nvPr>
            <p:ph type="sldNum" idx="12"/>
          </p:nvPr>
        </p:nvSpPr>
        <p:spPr>
          <a:xfrm>
            <a:off x="8773886" y="4749900"/>
            <a:ext cx="370114"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200">
                <a:solidFill>
                  <a:schemeClr val="bg1"/>
                </a:solidFill>
                <a:latin typeface="Aptos" panose="020B0004020202020204" pitchFamily="34" charset="0"/>
              </a:rPr>
              <a:t>60</a:t>
            </a:fld>
            <a:endParaRPr sz="1200" dirty="0">
              <a:solidFill>
                <a:schemeClr val="bg1"/>
              </a:solidFill>
              <a:latin typeface="Aptos" panose="020B0004020202020204"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84564" y="346457"/>
            <a:ext cx="5195750" cy="551433"/>
          </a:xfrm>
          <a:prstGeom prst="rect">
            <a:avLst/>
          </a:prstGeom>
        </p:spPr>
        <p:txBody>
          <a:bodyPr vert="horz" wrap="square" lIns="0" tIns="12700" rIns="0" bIns="0" rtlCol="0">
            <a:spAutoFit/>
          </a:bodyPr>
          <a:lstStyle/>
          <a:p>
            <a:pPr marL="12700">
              <a:lnSpc>
                <a:spcPct val="100000"/>
              </a:lnSpc>
              <a:spcBef>
                <a:spcPts val="100"/>
              </a:spcBef>
            </a:pPr>
            <a:r>
              <a:rPr lang="en-CA" sz="3500" b="1" dirty="0">
                <a:latin typeface="Arial"/>
                <a:cs typeface="Arial"/>
              </a:rPr>
              <a:t>HEALTH DATA NEXUS</a:t>
            </a:r>
            <a:endParaRPr sz="3500" dirty="0">
              <a:latin typeface="Arial"/>
              <a:cs typeface="Arial"/>
            </a:endParaRPr>
          </a:p>
        </p:txBody>
      </p:sp>
      <p:sp>
        <p:nvSpPr>
          <p:cNvPr id="4" name="object 4"/>
          <p:cNvSpPr txBox="1"/>
          <p:nvPr/>
        </p:nvSpPr>
        <p:spPr>
          <a:xfrm>
            <a:off x="565504" y="991361"/>
            <a:ext cx="8148727" cy="320601"/>
          </a:xfrm>
          <a:prstGeom prst="rect">
            <a:avLst/>
          </a:prstGeom>
        </p:spPr>
        <p:txBody>
          <a:bodyPr vert="horz" wrap="square" lIns="0" tIns="12700" rIns="0" bIns="0" rtlCol="0">
            <a:spAutoFit/>
          </a:bodyPr>
          <a:lstStyle/>
          <a:p>
            <a:pPr marL="12700">
              <a:lnSpc>
                <a:spcPct val="100000"/>
              </a:lnSpc>
              <a:spcBef>
                <a:spcPts val="100"/>
              </a:spcBef>
            </a:pPr>
            <a:r>
              <a:rPr sz="2000" b="1" dirty="0">
                <a:latin typeface="Aptos" panose="020B0004020202020204" pitchFamily="34" charset="0"/>
                <a:cs typeface="Arial"/>
              </a:rPr>
              <a:t>One part data </a:t>
            </a:r>
            <a:r>
              <a:rPr sz="2000" b="1" spc="-10" dirty="0">
                <a:latin typeface="Aptos" panose="020B0004020202020204" pitchFamily="34" charset="0"/>
                <a:cs typeface="Arial"/>
              </a:rPr>
              <a:t>access </a:t>
            </a:r>
            <a:r>
              <a:rPr sz="2000" b="1" spc="-5" dirty="0">
                <a:latin typeface="Aptos" panose="020B0004020202020204" pitchFamily="34" charset="0"/>
                <a:cs typeface="Arial"/>
              </a:rPr>
              <a:t>platform, </a:t>
            </a:r>
            <a:r>
              <a:rPr sz="2000" b="1" dirty="0">
                <a:latin typeface="Aptos" panose="020B0004020202020204" pitchFamily="34" charset="0"/>
                <a:cs typeface="Arial"/>
              </a:rPr>
              <a:t>one </a:t>
            </a:r>
            <a:r>
              <a:rPr sz="2000" b="1" spc="-5" dirty="0">
                <a:latin typeface="Aptos" panose="020B0004020202020204" pitchFamily="34" charset="0"/>
                <a:cs typeface="Arial"/>
              </a:rPr>
              <a:t>part analytics</a:t>
            </a:r>
            <a:r>
              <a:rPr sz="2000" b="1" spc="50" dirty="0">
                <a:latin typeface="Aptos" panose="020B0004020202020204" pitchFamily="34" charset="0"/>
                <a:cs typeface="Arial"/>
              </a:rPr>
              <a:t> </a:t>
            </a:r>
            <a:r>
              <a:rPr sz="2000" b="1" spc="-5" dirty="0">
                <a:latin typeface="Aptos" panose="020B0004020202020204" pitchFamily="34" charset="0"/>
                <a:cs typeface="Arial"/>
              </a:rPr>
              <a:t>environment</a:t>
            </a:r>
            <a:endParaRPr sz="2000" dirty="0">
              <a:latin typeface="Aptos" panose="020B0004020202020204" pitchFamily="34" charset="0"/>
              <a:cs typeface="Arial"/>
            </a:endParaRPr>
          </a:p>
        </p:txBody>
      </p:sp>
      <p:sp>
        <p:nvSpPr>
          <p:cNvPr id="5" name="object 5"/>
          <p:cNvSpPr/>
          <p:nvPr/>
        </p:nvSpPr>
        <p:spPr>
          <a:xfrm>
            <a:off x="584564" y="1418844"/>
            <a:ext cx="3401567" cy="2849879"/>
          </a:xfrm>
          <a:prstGeom prst="rect">
            <a:avLst/>
          </a:prstGeom>
          <a:blipFill>
            <a:blip r:embed="rId2" cstate="print"/>
            <a:stretch>
              <a:fillRect/>
            </a:stretch>
          </a:blipFill>
        </p:spPr>
        <p:txBody>
          <a:bodyPr wrap="square" lIns="0" tIns="0" rIns="0" bIns="0" rtlCol="0"/>
          <a:lstStyle/>
          <a:p>
            <a:endParaRPr dirty="0"/>
          </a:p>
        </p:txBody>
      </p:sp>
      <p:sp>
        <p:nvSpPr>
          <p:cNvPr id="6" name="object 6"/>
          <p:cNvSpPr/>
          <p:nvPr/>
        </p:nvSpPr>
        <p:spPr>
          <a:xfrm>
            <a:off x="4572000" y="1621536"/>
            <a:ext cx="1955292" cy="1100327"/>
          </a:xfrm>
          <a:prstGeom prst="rect">
            <a:avLst/>
          </a:prstGeom>
          <a:blipFill>
            <a:blip r:embed="rId3" cstate="print"/>
            <a:stretch>
              <a:fillRect/>
            </a:stretch>
          </a:blipFill>
        </p:spPr>
        <p:txBody>
          <a:bodyPr wrap="square" lIns="0" tIns="0" rIns="0" bIns="0" rtlCol="0"/>
          <a:lstStyle/>
          <a:p>
            <a:endParaRPr dirty="0"/>
          </a:p>
        </p:txBody>
      </p:sp>
      <p:sp>
        <p:nvSpPr>
          <p:cNvPr id="7" name="object 7"/>
          <p:cNvSpPr/>
          <p:nvPr/>
        </p:nvSpPr>
        <p:spPr>
          <a:xfrm>
            <a:off x="6734556" y="1621536"/>
            <a:ext cx="1979676" cy="1112520"/>
          </a:xfrm>
          <a:prstGeom prst="rect">
            <a:avLst/>
          </a:prstGeom>
          <a:blipFill>
            <a:blip r:embed="rId4" cstate="print"/>
            <a:stretch>
              <a:fillRect/>
            </a:stretch>
          </a:blipFill>
        </p:spPr>
        <p:txBody>
          <a:bodyPr wrap="square" lIns="0" tIns="0" rIns="0" bIns="0" rtlCol="0"/>
          <a:lstStyle/>
          <a:p>
            <a:endParaRPr dirty="0"/>
          </a:p>
        </p:txBody>
      </p:sp>
      <p:sp>
        <p:nvSpPr>
          <p:cNvPr id="8" name="object 8"/>
          <p:cNvSpPr/>
          <p:nvPr/>
        </p:nvSpPr>
        <p:spPr>
          <a:xfrm>
            <a:off x="5550408" y="2843783"/>
            <a:ext cx="2174747" cy="1207008"/>
          </a:xfrm>
          <a:prstGeom prst="rect">
            <a:avLst/>
          </a:prstGeom>
          <a:blipFill>
            <a:blip r:embed="rId5" cstate="print"/>
            <a:stretch>
              <a:fillRect/>
            </a:stretch>
          </a:blipFill>
        </p:spPr>
        <p:txBody>
          <a:bodyPr wrap="square" lIns="0" tIns="0" rIns="0" bIns="0" rtlCol="0"/>
          <a:lstStyle/>
          <a:p>
            <a:endParaRPr dirty="0"/>
          </a:p>
        </p:txBody>
      </p:sp>
      <p:sp>
        <p:nvSpPr>
          <p:cNvPr id="10" name="Google Shape;3844;p14">
            <a:extLst>
              <a:ext uri="{FF2B5EF4-FFF2-40B4-BE49-F238E27FC236}">
                <a16:creationId xmlns:a16="http://schemas.microsoft.com/office/drawing/2014/main" id="{3629BEBE-BBFC-9AE7-D4AF-958423851CB0}"/>
              </a:ext>
            </a:extLst>
          </p:cNvPr>
          <p:cNvSpPr txBox="1">
            <a:spLocks/>
          </p:cNvSpPr>
          <p:nvPr/>
        </p:nvSpPr>
        <p:spPr>
          <a:xfrm>
            <a:off x="8773886" y="4749900"/>
            <a:ext cx="370114" cy="393600"/>
          </a:xfrm>
          <a:prstGeom prst="rect">
            <a:avLst/>
          </a:prstGeom>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0000000-1234-1234-1234-123412341234}" type="slidenum">
              <a:rPr lang="en" sz="1200" smtClean="0">
                <a:solidFill>
                  <a:schemeClr val="bg1"/>
                </a:solidFill>
                <a:latin typeface="Aptos" panose="020B0004020202020204" pitchFamily="34" charset="0"/>
              </a:rPr>
              <a:pPr/>
              <a:t>61</a:t>
            </a:fld>
            <a:endParaRPr lang="en" sz="1200" dirty="0">
              <a:solidFill>
                <a:schemeClr val="bg1"/>
              </a:solidFill>
              <a:latin typeface="Aptos" panose="020B0004020202020204" pitchFamily="3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59765" y="365451"/>
            <a:ext cx="5627378" cy="521297"/>
          </a:xfrm>
          <a:prstGeom prst="rect">
            <a:avLst/>
          </a:prstGeom>
        </p:spPr>
        <p:txBody>
          <a:bodyPr vert="horz" wrap="square" lIns="0" tIns="13335" rIns="0" bIns="0" rtlCol="0">
            <a:spAutoFit/>
          </a:bodyPr>
          <a:lstStyle/>
          <a:p>
            <a:pPr marL="12700">
              <a:lnSpc>
                <a:spcPct val="100000"/>
              </a:lnSpc>
              <a:spcBef>
                <a:spcPts val="105"/>
              </a:spcBef>
            </a:pPr>
            <a:r>
              <a:rPr lang="en-CA" b="1" spc="-25" dirty="0">
                <a:latin typeface="Aptos" panose="020B0004020202020204" pitchFamily="34" charset="0"/>
              </a:rPr>
              <a:t>THE</a:t>
            </a:r>
            <a:r>
              <a:rPr b="1" spc="-25" dirty="0">
                <a:latin typeface="Aptos" panose="020B0004020202020204" pitchFamily="34" charset="0"/>
              </a:rPr>
              <a:t> </a:t>
            </a:r>
            <a:r>
              <a:rPr b="1" spc="-55" dirty="0">
                <a:latin typeface="Aptos" panose="020B0004020202020204" pitchFamily="34" charset="0"/>
              </a:rPr>
              <a:t>T-CAIREM</a:t>
            </a:r>
            <a:r>
              <a:rPr b="1" spc="-155" dirty="0">
                <a:latin typeface="Aptos" panose="020B0004020202020204" pitchFamily="34" charset="0"/>
              </a:rPr>
              <a:t> </a:t>
            </a:r>
            <a:r>
              <a:rPr lang="en-CA" b="1" spc="-35" dirty="0">
                <a:latin typeface="Aptos" panose="020B0004020202020204" pitchFamily="34" charset="0"/>
              </a:rPr>
              <a:t>COMMUNITY</a:t>
            </a:r>
            <a:endParaRPr b="1" spc="-35" dirty="0">
              <a:latin typeface="Aptos" panose="020B0004020202020204" pitchFamily="34" charset="0"/>
            </a:endParaRPr>
          </a:p>
        </p:txBody>
      </p:sp>
      <p:sp>
        <p:nvSpPr>
          <p:cNvPr id="4" name="object 4"/>
          <p:cNvSpPr/>
          <p:nvPr/>
        </p:nvSpPr>
        <p:spPr>
          <a:xfrm>
            <a:off x="252984" y="1171955"/>
            <a:ext cx="6271260" cy="2889504"/>
          </a:xfrm>
          <a:prstGeom prst="rect">
            <a:avLst/>
          </a:prstGeom>
          <a:blipFill>
            <a:blip r:embed="rId2" cstate="print"/>
            <a:stretch>
              <a:fillRect/>
            </a:stretch>
          </a:blipFill>
        </p:spPr>
        <p:txBody>
          <a:bodyPr wrap="square" lIns="0" tIns="0" rIns="0" bIns="0" rtlCol="0"/>
          <a:lstStyle/>
          <a:p>
            <a:endParaRPr dirty="0"/>
          </a:p>
        </p:txBody>
      </p:sp>
      <p:sp>
        <p:nvSpPr>
          <p:cNvPr id="5" name="object 5"/>
          <p:cNvSpPr txBox="1"/>
          <p:nvPr/>
        </p:nvSpPr>
        <p:spPr>
          <a:xfrm>
            <a:off x="6584804" y="1136742"/>
            <a:ext cx="2306212" cy="2870015"/>
          </a:xfrm>
          <a:prstGeom prst="rect">
            <a:avLst/>
          </a:prstGeom>
        </p:spPr>
        <p:txBody>
          <a:bodyPr vert="horz" wrap="square" lIns="0" tIns="104139" rIns="0" bIns="0" rtlCol="0">
            <a:spAutoFit/>
          </a:bodyPr>
          <a:lstStyle/>
          <a:p>
            <a:pPr marL="12065">
              <a:lnSpc>
                <a:spcPct val="100000"/>
              </a:lnSpc>
              <a:spcBef>
                <a:spcPts val="819"/>
              </a:spcBef>
              <a:tabLst>
                <a:tab pos="110489" algn="l"/>
              </a:tabLst>
            </a:pPr>
            <a:r>
              <a:rPr sz="1400" b="1" spc="-10" dirty="0">
                <a:latin typeface="Aptos" panose="020B0004020202020204" pitchFamily="34" charset="0"/>
                <a:cs typeface="Arial"/>
              </a:rPr>
              <a:t>Over </a:t>
            </a:r>
            <a:r>
              <a:rPr sz="1400" b="1" dirty="0">
                <a:latin typeface="Aptos" panose="020B0004020202020204" pitchFamily="34" charset="0"/>
                <a:cs typeface="Arial"/>
              </a:rPr>
              <a:t>1200</a:t>
            </a:r>
            <a:r>
              <a:rPr sz="1400" b="1" spc="-50" dirty="0">
                <a:latin typeface="Aptos" panose="020B0004020202020204" pitchFamily="34" charset="0"/>
                <a:cs typeface="Arial"/>
              </a:rPr>
              <a:t> </a:t>
            </a:r>
            <a:r>
              <a:rPr sz="1400" spc="-5" dirty="0">
                <a:latin typeface="Aptos" panose="020B0004020202020204" pitchFamily="34" charset="0"/>
                <a:cs typeface="Arial"/>
              </a:rPr>
              <a:t>members</a:t>
            </a:r>
            <a:endParaRPr sz="1400" dirty="0">
              <a:latin typeface="Aptos" panose="020B0004020202020204" pitchFamily="34" charset="0"/>
              <a:cs typeface="Arial"/>
            </a:endParaRPr>
          </a:p>
          <a:p>
            <a:pPr marL="12700">
              <a:lnSpc>
                <a:spcPct val="100000"/>
              </a:lnSpc>
              <a:spcBef>
                <a:spcPts val="720"/>
              </a:spcBef>
            </a:pPr>
            <a:r>
              <a:rPr sz="1400" spc="-5" dirty="0">
                <a:latin typeface="Aptos" panose="020B0004020202020204" pitchFamily="34" charset="0"/>
                <a:cs typeface="Arial"/>
              </a:rPr>
              <a:t>-</a:t>
            </a:r>
            <a:r>
              <a:rPr sz="1400" b="1" spc="-5" dirty="0">
                <a:latin typeface="Aptos" panose="020B0004020202020204" pitchFamily="34" charset="0"/>
                <a:cs typeface="Arial"/>
              </a:rPr>
              <a:t>800 </a:t>
            </a:r>
            <a:r>
              <a:rPr sz="1400" dirty="0">
                <a:latin typeface="Aptos" panose="020B0004020202020204" pitchFamily="34" charset="0"/>
                <a:cs typeface="Arial"/>
              </a:rPr>
              <a:t>faculty</a:t>
            </a:r>
            <a:r>
              <a:rPr sz="1400" spc="-65" dirty="0">
                <a:latin typeface="Aptos" panose="020B0004020202020204" pitchFamily="34" charset="0"/>
                <a:cs typeface="Arial"/>
              </a:rPr>
              <a:t> </a:t>
            </a:r>
            <a:r>
              <a:rPr sz="1400" spc="-5" dirty="0">
                <a:latin typeface="Aptos" panose="020B0004020202020204" pitchFamily="34" charset="0"/>
                <a:cs typeface="Arial"/>
              </a:rPr>
              <a:t>members</a:t>
            </a:r>
            <a:endParaRPr sz="1400" dirty="0">
              <a:latin typeface="Aptos" panose="020B0004020202020204" pitchFamily="34" charset="0"/>
              <a:cs typeface="Arial"/>
            </a:endParaRPr>
          </a:p>
          <a:p>
            <a:pPr marL="12700">
              <a:lnSpc>
                <a:spcPct val="100000"/>
              </a:lnSpc>
              <a:spcBef>
                <a:spcPts val="720"/>
              </a:spcBef>
            </a:pPr>
            <a:r>
              <a:rPr sz="1400" spc="-5" dirty="0">
                <a:latin typeface="Aptos" panose="020B0004020202020204" pitchFamily="34" charset="0"/>
                <a:cs typeface="Arial"/>
              </a:rPr>
              <a:t>-</a:t>
            </a:r>
            <a:r>
              <a:rPr sz="1400" b="1" spc="-5" dirty="0">
                <a:latin typeface="Aptos" panose="020B0004020202020204" pitchFamily="34" charset="0"/>
                <a:cs typeface="Arial"/>
              </a:rPr>
              <a:t>460</a:t>
            </a:r>
            <a:r>
              <a:rPr sz="1400" b="1" spc="-30" dirty="0">
                <a:latin typeface="Aptos" panose="020B0004020202020204" pitchFamily="34" charset="0"/>
                <a:cs typeface="Arial"/>
              </a:rPr>
              <a:t> </a:t>
            </a:r>
            <a:r>
              <a:rPr sz="1400" dirty="0">
                <a:latin typeface="Aptos" panose="020B0004020202020204" pitchFamily="34" charset="0"/>
                <a:cs typeface="Arial"/>
              </a:rPr>
              <a:t>students</a:t>
            </a:r>
          </a:p>
          <a:p>
            <a:pPr marL="12700" marR="262890">
              <a:lnSpc>
                <a:spcPct val="100000"/>
              </a:lnSpc>
              <a:tabLst>
                <a:tab pos="110489" algn="l"/>
              </a:tabLst>
            </a:pPr>
            <a:endParaRPr lang="en-CA" sz="1400" dirty="0">
              <a:latin typeface="Aptos" panose="020B0004020202020204" pitchFamily="34" charset="0"/>
              <a:cs typeface="Arial"/>
            </a:endParaRPr>
          </a:p>
          <a:p>
            <a:pPr marL="12700" marR="262890">
              <a:lnSpc>
                <a:spcPct val="100000"/>
              </a:lnSpc>
              <a:tabLst>
                <a:tab pos="110489" algn="l"/>
              </a:tabLst>
            </a:pPr>
            <a:r>
              <a:rPr sz="1400" b="1" spc="-5" dirty="0">
                <a:latin typeface="Aptos" panose="020B0004020202020204" pitchFamily="34" charset="0"/>
                <a:cs typeface="Arial"/>
              </a:rPr>
              <a:t>25 </a:t>
            </a:r>
            <a:r>
              <a:rPr sz="1400" spc="-5" dirty="0">
                <a:latin typeface="Aptos" panose="020B0004020202020204" pitchFamily="34" charset="0"/>
                <a:cs typeface="Arial"/>
              </a:rPr>
              <a:t>Canadian university</a:t>
            </a:r>
            <a:r>
              <a:rPr sz="1400" spc="-75" dirty="0">
                <a:latin typeface="Aptos" panose="020B0004020202020204" pitchFamily="34" charset="0"/>
                <a:cs typeface="Arial"/>
              </a:rPr>
              <a:t> </a:t>
            </a:r>
            <a:r>
              <a:rPr sz="1400" dirty="0">
                <a:latin typeface="Aptos" panose="020B0004020202020204" pitchFamily="34" charset="0"/>
                <a:cs typeface="Arial"/>
              </a:rPr>
              <a:t>partners</a:t>
            </a:r>
          </a:p>
          <a:p>
            <a:pPr marL="12065">
              <a:lnSpc>
                <a:spcPct val="100000"/>
              </a:lnSpc>
              <a:tabLst>
                <a:tab pos="110489" algn="l"/>
              </a:tabLst>
            </a:pPr>
            <a:endParaRPr lang="en-CA" sz="1400" dirty="0">
              <a:latin typeface="Aptos" panose="020B0004020202020204" pitchFamily="34" charset="0"/>
              <a:cs typeface="Arial"/>
            </a:endParaRPr>
          </a:p>
          <a:p>
            <a:pPr marL="12065">
              <a:lnSpc>
                <a:spcPct val="100000"/>
              </a:lnSpc>
              <a:tabLst>
                <a:tab pos="110489" algn="l"/>
              </a:tabLst>
            </a:pPr>
            <a:r>
              <a:rPr sz="1400" b="1" dirty="0">
                <a:latin typeface="Aptos" panose="020B0004020202020204" pitchFamily="34" charset="0"/>
                <a:cs typeface="Arial"/>
              </a:rPr>
              <a:t>2</a:t>
            </a:r>
            <a:r>
              <a:rPr sz="1400" b="1" spc="-15" dirty="0">
                <a:latin typeface="Aptos" panose="020B0004020202020204" pitchFamily="34" charset="0"/>
                <a:cs typeface="Arial"/>
              </a:rPr>
              <a:t> </a:t>
            </a:r>
            <a:r>
              <a:rPr sz="1400" spc="-5" dirty="0">
                <a:latin typeface="Aptos" panose="020B0004020202020204" pitchFamily="34" charset="0"/>
                <a:cs typeface="Arial"/>
              </a:rPr>
              <a:t>international</a:t>
            </a:r>
            <a:endParaRPr sz="1400" dirty="0">
              <a:latin typeface="Aptos" panose="020B0004020202020204" pitchFamily="34" charset="0"/>
              <a:cs typeface="Arial"/>
            </a:endParaRPr>
          </a:p>
          <a:p>
            <a:pPr marL="12700">
              <a:lnSpc>
                <a:spcPct val="100000"/>
              </a:lnSpc>
              <a:spcBef>
                <a:spcPts val="5"/>
              </a:spcBef>
            </a:pPr>
            <a:r>
              <a:rPr sz="1400" spc="-5" dirty="0">
                <a:latin typeface="Aptos" panose="020B0004020202020204" pitchFamily="34" charset="0"/>
                <a:cs typeface="Arial"/>
              </a:rPr>
              <a:t>university</a:t>
            </a:r>
            <a:r>
              <a:rPr sz="1400" spc="-20" dirty="0">
                <a:latin typeface="Aptos" panose="020B0004020202020204" pitchFamily="34" charset="0"/>
                <a:cs typeface="Arial"/>
              </a:rPr>
              <a:t> </a:t>
            </a:r>
            <a:r>
              <a:rPr sz="1400" dirty="0">
                <a:latin typeface="Aptos" panose="020B0004020202020204" pitchFamily="34" charset="0"/>
                <a:cs typeface="Arial"/>
              </a:rPr>
              <a:t>partners</a:t>
            </a:r>
          </a:p>
          <a:p>
            <a:pPr>
              <a:lnSpc>
                <a:spcPct val="100000"/>
              </a:lnSpc>
              <a:spcBef>
                <a:spcPts val="5"/>
              </a:spcBef>
            </a:pPr>
            <a:endParaRPr sz="1400" dirty="0">
              <a:latin typeface="Aptos" panose="020B0004020202020204" pitchFamily="34" charset="0"/>
              <a:cs typeface="Arial"/>
            </a:endParaRPr>
          </a:p>
          <a:p>
            <a:pPr marL="12700" marR="53340">
              <a:lnSpc>
                <a:spcPct val="100000"/>
              </a:lnSpc>
              <a:tabLst>
                <a:tab pos="110489" algn="l"/>
              </a:tabLst>
            </a:pPr>
            <a:r>
              <a:rPr sz="1400" b="1" spc="-10" dirty="0">
                <a:latin typeface="Aptos" panose="020B0004020202020204" pitchFamily="34" charset="0"/>
                <a:cs typeface="Arial"/>
              </a:rPr>
              <a:t>Over </a:t>
            </a:r>
            <a:r>
              <a:rPr sz="1400" b="1" dirty="0">
                <a:latin typeface="Aptos" panose="020B0004020202020204" pitchFamily="34" charset="0"/>
                <a:cs typeface="Arial"/>
              </a:rPr>
              <a:t>90 </a:t>
            </a:r>
            <a:r>
              <a:rPr sz="1400" spc="-5" dirty="0">
                <a:latin typeface="Aptos" panose="020B0004020202020204" pitchFamily="34" charset="0"/>
                <a:cs typeface="Arial"/>
              </a:rPr>
              <a:t>Canadian  hospital and</a:t>
            </a:r>
            <a:r>
              <a:rPr sz="1400" spc="-65" dirty="0">
                <a:latin typeface="Aptos" panose="020B0004020202020204" pitchFamily="34" charset="0"/>
                <a:cs typeface="Arial"/>
              </a:rPr>
              <a:t> </a:t>
            </a:r>
            <a:r>
              <a:rPr sz="1400" spc="-5" dirty="0">
                <a:latin typeface="Aptos" panose="020B0004020202020204" pitchFamily="34" charset="0"/>
                <a:cs typeface="Arial"/>
              </a:rPr>
              <a:t>research  </a:t>
            </a:r>
            <a:r>
              <a:rPr sz="1400" dirty="0">
                <a:latin typeface="Aptos" panose="020B0004020202020204" pitchFamily="34" charset="0"/>
                <a:cs typeface="Arial"/>
              </a:rPr>
              <a:t>institutions</a:t>
            </a:r>
          </a:p>
        </p:txBody>
      </p:sp>
      <p:sp>
        <p:nvSpPr>
          <p:cNvPr id="6" name="Google Shape;3844;p14">
            <a:extLst>
              <a:ext uri="{FF2B5EF4-FFF2-40B4-BE49-F238E27FC236}">
                <a16:creationId xmlns:a16="http://schemas.microsoft.com/office/drawing/2014/main" id="{74C0DD3C-FA0A-C960-AC3A-AC0A2F943D16}"/>
              </a:ext>
            </a:extLst>
          </p:cNvPr>
          <p:cNvSpPr txBox="1">
            <a:spLocks noGrp="1"/>
          </p:cNvSpPr>
          <p:nvPr>
            <p:ph type="sldNum" idx="12"/>
          </p:nvPr>
        </p:nvSpPr>
        <p:spPr>
          <a:xfrm>
            <a:off x="8773886" y="4749900"/>
            <a:ext cx="370114"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200">
                <a:solidFill>
                  <a:schemeClr val="bg1"/>
                </a:solidFill>
                <a:latin typeface="Aptos" panose="020B0004020202020204" pitchFamily="34" charset="0"/>
              </a:rPr>
              <a:t>62</a:t>
            </a:fld>
            <a:endParaRPr sz="1200" dirty="0">
              <a:solidFill>
                <a:schemeClr val="bg1"/>
              </a:solidFill>
              <a:latin typeface="Aptos" panose="020B0004020202020204"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59765" y="229994"/>
            <a:ext cx="8620949" cy="552074"/>
          </a:xfrm>
          <a:prstGeom prst="rect">
            <a:avLst/>
          </a:prstGeom>
        </p:spPr>
        <p:txBody>
          <a:bodyPr vert="horz" wrap="square" lIns="0" tIns="13335" rIns="0" bIns="0" rtlCol="0">
            <a:spAutoFit/>
          </a:bodyPr>
          <a:lstStyle/>
          <a:p>
            <a:pPr marL="12700">
              <a:lnSpc>
                <a:spcPct val="100000"/>
              </a:lnSpc>
              <a:spcBef>
                <a:spcPts val="105"/>
              </a:spcBef>
            </a:pPr>
            <a:r>
              <a:rPr lang="en-CA" sz="3500" b="1" spc="-25" dirty="0">
                <a:latin typeface="Aptos" panose="020B0004020202020204" pitchFamily="34" charset="0"/>
              </a:rPr>
              <a:t>THE GLOBAL AI IN MEDICINE COMMUNITY</a:t>
            </a:r>
            <a:endParaRPr sz="3500" b="1" spc="-35" dirty="0">
              <a:latin typeface="Aptos" panose="020B0004020202020204" pitchFamily="34" charset="0"/>
            </a:endParaRPr>
          </a:p>
        </p:txBody>
      </p:sp>
      <p:sp>
        <p:nvSpPr>
          <p:cNvPr id="4" name="object 4"/>
          <p:cNvSpPr txBox="1"/>
          <p:nvPr/>
        </p:nvSpPr>
        <p:spPr>
          <a:xfrm>
            <a:off x="4366386" y="1081552"/>
            <a:ext cx="4407500" cy="1120820"/>
          </a:xfrm>
          <a:prstGeom prst="rect">
            <a:avLst/>
          </a:prstGeom>
        </p:spPr>
        <p:txBody>
          <a:bodyPr vert="horz" wrap="square" lIns="0" tIns="12700" rIns="0" bIns="0" rtlCol="0">
            <a:spAutoFit/>
          </a:bodyPr>
          <a:lstStyle/>
          <a:p>
            <a:pPr marL="12700" marR="5080">
              <a:lnSpc>
                <a:spcPct val="100000"/>
              </a:lnSpc>
              <a:spcBef>
                <a:spcPts val="100"/>
              </a:spcBef>
            </a:pPr>
            <a:r>
              <a:rPr spc="-15" dirty="0">
                <a:latin typeface="Aptos" panose="020B0004020202020204" pitchFamily="34" charset="0"/>
                <a:cs typeface="Arial"/>
              </a:rPr>
              <a:t>T-CAIREM </a:t>
            </a:r>
            <a:r>
              <a:rPr spc="-5" dirty="0">
                <a:latin typeface="Aptos" panose="020B0004020202020204" pitchFamily="34" charset="0"/>
                <a:cs typeface="Arial"/>
              </a:rPr>
              <a:t>is a member </a:t>
            </a:r>
            <a:r>
              <a:rPr dirty="0">
                <a:latin typeface="Aptos" panose="020B0004020202020204" pitchFamily="34" charset="0"/>
                <a:cs typeface="Arial"/>
              </a:rPr>
              <a:t>of the </a:t>
            </a:r>
            <a:r>
              <a:rPr spc="-5" dirty="0">
                <a:latin typeface="Aptos" panose="020B0004020202020204" pitchFamily="34" charset="0"/>
                <a:cs typeface="Arial"/>
              </a:rPr>
              <a:t>Alliance </a:t>
            </a:r>
            <a:r>
              <a:rPr dirty="0">
                <a:latin typeface="Aptos" panose="020B0004020202020204" pitchFamily="34" charset="0"/>
                <a:cs typeface="Arial"/>
              </a:rPr>
              <a:t>of  </a:t>
            </a:r>
            <a:r>
              <a:rPr dirty="0" err="1">
                <a:latin typeface="Aptos" panose="020B0004020202020204" pitchFamily="34" charset="0"/>
                <a:cs typeface="Arial"/>
              </a:rPr>
              <a:t>Centres</a:t>
            </a:r>
            <a:r>
              <a:rPr dirty="0">
                <a:latin typeface="Aptos" panose="020B0004020202020204" pitchFamily="34" charset="0"/>
                <a:cs typeface="Arial"/>
              </a:rPr>
              <a:t> of Artificial Intelligence </a:t>
            </a:r>
            <a:r>
              <a:rPr spc="-5" dirty="0">
                <a:latin typeface="Aptos" panose="020B0004020202020204" pitchFamily="34" charset="0"/>
                <a:cs typeface="Arial"/>
              </a:rPr>
              <a:t>in</a:t>
            </a:r>
            <a:r>
              <a:rPr spc="-210" dirty="0">
                <a:latin typeface="Aptos" panose="020B0004020202020204" pitchFamily="34" charset="0"/>
                <a:cs typeface="Arial"/>
              </a:rPr>
              <a:t> </a:t>
            </a:r>
            <a:r>
              <a:rPr dirty="0">
                <a:latin typeface="Aptos" panose="020B0004020202020204" pitchFamily="34" charset="0"/>
                <a:cs typeface="Arial"/>
              </a:rPr>
              <a:t>Medicine  </a:t>
            </a:r>
            <a:r>
              <a:rPr spc="-5" dirty="0">
                <a:latin typeface="Aptos" panose="020B0004020202020204" pitchFamily="34" charset="0"/>
                <a:cs typeface="Arial"/>
              </a:rPr>
              <a:t>(ACAIM) </a:t>
            </a:r>
            <a:r>
              <a:rPr dirty="0">
                <a:latin typeface="Aptos" panose="020B0004020202020204" pitchFamily="34" charset="0"/>
                <a:cs typeface="Arial"/>
              </a:rPr>
              <a:t>along </a:t>
            </a:r>
            <a:r>
              <a:rPr spc="-5" dirty="0">
                <a:latin typeface="Aptos" panose="020B0004020202020204" pitchFamily="34" charset="0"/>
                <a:cs typeface="Arial"/>
              </a:rPr>
              <a:t>with more </a:t>
            </a:r>
            <a:r>
              <a:rPr dirty="0">
                <a:latin typeface="Aptos" panose="020B0004020202020204" pitchFamily="34" charset="0"/>
                <a:cs typeface="Arial"/>
              </a:rPr>
              <a:t>than </a:t>
            </a:r>
            <a:r>
              <a:rPr spc="-5" dirty="0">
                <a:latin typeface="Aptos" panose="020B0004020202020204" pitchFamily="34" charset="0"/>
                <a:cs typeface="Arial"/>
              </a:rPr>
              <a:t>50 </a:t>
            </a:r>
            <a:r>
              <a:rPr dirty="0">
                <a:latin typeface="Aptos" panose="020B0004020202020204" pitchFamily="34" charset="0"/>
                <a:cs typeface="Arial"/>
              </a:rPr>
              <a:t>of the  </a:t>
            </a:r>
            <a:r>
              <a:rPr spc="-10" dirty="0">
                <a:latin typeface="Aptos" panose="020B0004020202020204" pitchFamily="34" charset="0"/>
                <a:cs typeface="Arial"/>
              </a:rPr>
              <a:t>world’s </a:t>
            </a:r>
            <a:r>
              <a:rPr dirty="0">
                <a:latin typeface="Aptos" panose="020B0004020202020204" pitchFamily="34" charset="0"/>
                <a:cs typeface="Arial"/>
              </a:rPr>
              <a:t>leading </a:t>
            </a:r>
            <a:r>
              <a:rPr spc="-5" dirty="0">
                <a:latin typeface="Aptos" panose="020B0004020202020204" pitchFamily="34" charset="0"/>
                <a:cs typeface="Arial"/>
              </a:rPr>
              <a:t>AI in </a:t>
            </a:r>
            <a:r>
              <a:rPr dirty="0">
                <a:latin typeface="Aptos" panose="020B0004020202020204" pitchFamily="34" charset="0"/>
                <a:cs typeface="Arial"/>
              </a:rPr>
              <a:t>medicine</a:t>
            </a:r>
            <a:r>
              <a:rPr spc="-130" dirty="0">
                <a:latin typeface="Aptos" panose="020B0004020202020204" pitchFamily="34" charset="0"/>
                <a:cs typeface="Arial"/>
              </a:rPr>
              <a:t> </a:t>
            </a:r>
            <a:r>
              <a:rPr dirty="0" err="1">
                <a:latin typeface="Aptos" panose="020B0004020202020204" pitchFamily="34" charset="0"/>
                <a:cs typeface="Arial"/>
              </a:rPr>
              <a:t>centres</a:t>
            </a:r>
            <a:r>
              <a:rPr dirty="0">
                <a:latin typeface="Aptos" panose="020B0004020202020204" pitchFamily="34" charset="0"/>
                <a:cs typeface="Arial"/>
              </a:rPr>
              <a:t>.</a:t>
            </a:r>
          </a:p>
        </p:txBody>
      </p:sp>
      <p:sp>
        <p:nvSpPr>
          <p:cNvPr id="5" name="object 5"/>
          <p:cNvSpPr/>
          <p:nvPr/>
        </p:nvSpPr>
        <p:spPr>
          <a:xfrm>
            <a:off x="5993891" y="3578357"/>
            <a:ext cx="929923" cy="547092"/>
          </a:xfrm>
          <a:prstGeom prst="rect">
            <a:avLst/>
          </a:prstGeom>
          <a:blipFill>
            <a:blip r:embed="rId2" cstate="print"/>
            <a:stretch>
              <a:fillRect/>
            </a:stretch>
          </a:blipFill>
        </p:spPr>
        <p:txBody>
          <a:bodyPr wrap="square" lIns="0" tIns="0" rIns="0" bIns="0" rtlCol="0"/>
          <a:lstStyle/>
          <a:p>
            <a:endParaRPr dirty="0"/>
          </a:p>
        </p:txBody>
      </p:sp>
      <p:sp>
        <p:nvSpPr>
          <p:cNvPr id="6" name="object 6"/>
          <p:cNvSpPr/>
          <p:nvPr/>
        </p:nvSpPr>
        <p:spPr>
          <a:xfrm>
            <a:off x="5878067" y="2353059"/>
            <a:ext cx="1082543" cy="493772"/>
          </a:xfrm>
          <a:prstGeom prst="rect">
            <a:avLst/>
          </a:prstGeom>
          <a:blipFill>
            <a:blip r:embed="rId3" cstate="print"/>
            <a:stretch>
              <a:fillRect/>
            </a:stretch>
          </a:blipFill>
        </p:spPr>
        <p:txBody>
          <a:bodyPr wrap="square" lIns="0" tIns="0" rIns="0" bIns="0" rtlCol="0"/>
          <a:lstStyle/>
          <a:p>
            <a:endParaRPr dirty="0"/>
          </a:p>
        </p:txBody>
      </p:sp>
      <p:sp>
        <p:nvSpPr>
          <p:cNvPr id="7" name="object 7"/>
          <p:cNvSpPr/>
          <p:nvPr/>
        </p:nvSpPr>
        <p:spPr>
          <a:xfrm>
            <a:off x="7449311" y="2365268"/>
            <a:ext cx="893611" cy="469371"/>
          </a:xfrm>
          <a:prstGeom prst="rect">
            <a:avLst/>
          </a:prstGeom>
          <a:blipFill>
            <a:blip r:embed="rId4" cstate="print"/>
            <a:stretch>
              <a:fillRect/>
            </a:stretch>
          </a:blipFill>
        </p:spPr>
        <p:txBody>
          <a:bodyPr wrap="square" lIns="0" tIns="0" rIns="0" bIns="0" rtlCol="0"/>
          <a:lstStyle/>
          <a:p>
            <a:endParaRPr dirty="0"/>
          </a:p>
        </p:txBody>
      </p:sp>
      <p:sp>
        <p:nvSpPr>
          <p:cNvPr id="8" name="object 8"/>
          <p:cNvSpPr/>
          <p:nvPr/>
        </p:nvSpPr>
        <p:spPr>
          <a:xfrm>
            <a:off x="6143244" y="3070864"/>
            <a:ext cx="1917776" cy="295575"/>
          </a:xfrm>
          <a:prstGeom prst="rect">
            <a:avLst/>
          </a:prstGeom>
          <a:blipFill>
            <a:blip r:embed="rId5" cstate="print"/>
            <a:stretch>
              <a:fillRect/>
            </a:stretch>
          </a:blipFill>
        </p:spPr>
        <p:txBody>
          <a:bodyPr wrap="square" lIns="0" tIns="0" rIns="0" bIns="0" rtlCol="0"/>
          <a:lstStyle/>
          <a:p>
            <a:endParaRPr dirty="0"/>
          </a:p>
        </p:txBody>
      </p:sp>
      <p:sp>
        <p:nvSpPr>
          <p:cNvPr id="9" name="object 9"/>
          <p:cNvSpPr/>
          <p:nvPr/>
        </p:nvSpPr>
        <p:spPr>
          <a:xfrm>
            <a:off x="4250435" y="2397269"/>
            <a:ext cx="1375367" cy="460112"/>
          </a:xfrm>
          <a:prstGeom prst="rect">
            <a:avLst/>
          </a:prstGeom>
          <a:blipFill>
            <a:blip r:embed="rId6" cstate="print"/>
            <a:stretch>
              <a:fillRect/>
            </a:stretch>
          </a:blipFill>
        </p:spPr>
        <p:txBody>
          <a:bodyPr wrap="square" lIns="0" tIns="0" rIns="0" bIns="0" rtlCol="0"/>
          <a:lstStyle/>
          <a:p>
            <a:endParaRPr dirty="0"/>
          </a:p>
        </p:txBody>
      </p:sp>
      <p:sp>
        <p:nvSpPr>
          <p:cNvPr id="10" name="object 10"/>
          <p:cNvSpPr/>
          <p:nvPr/>
        </p:nvSpPr>
        <p:spPr>
          <a:xfrm>
            <a:off x="4390644" y="3642373"/>
            <a:ext cx="1242285" cy="425073"/>
          </a:xfrm>
          <a:prstGeom prst="rect">
            <a:avLst/>
          </a:prstGeom>
          <a:blipFill>
            <a:blip r:embed="rId7" cstate="print"/>
            <a:stretch>
              <a:fillRect/>
            </a:stretch>
          </a:blipFill>
        </p:spPr>
        <p:txBody>
          <a:bodyPr wrap="square" lIns="0" tIns="0" rIns="0" bIns="0" rtlCol="0"/>
          <a:lstStyle/>
          <a:p>
            <a:endParaRPr dirty="0"/>
          </a:p>
        </p:txBody>
      </p:sp>
      <p:sp>
        <p:nvSpPr>
          <p:cNvPr id="11" name="object 11"/>
          <p:cNvSpPr/>
          <p:nvPr/>
        </p:nvSpPr>
        <p:spPr>
          <a:xfrm>
            <a:off x="4390644" y="3080004"/>
            <a:ext cx="1694635" cy="297180"/>
          </a:xfrm>
          <a:prstGeom prst="rect">
            <a:avLst/>
          </a:prstGeom>
          <a:blipFill>
            <a:blip r:embed="rId8" cstate="print"/>
            <a:stretch>
              <a:fillRect/>
            </a:stretch>
          </a:blipFill>
        </p:spPr>
        <p:txBody>
          <a:bodyPr wrap="square" lIns="0" tIns="0" rIns="0" bIns="0" rtlCol="0"/>
          <a:lstStyle/>
          <a:p>
            <a:endParaRPr dirty="0"/>
          </a:p>
        </p:txBody>
      </p:sp>
      <p:sp>
        <p:nvSpPr>
          <p:cNvPr id="12" name="object 12"/>
          <p:cNvSpPr/>
          <p:nvPr/>
        </p:nvSpPr>
        <p:spPr>
          <a:xfrm>
            <a:off x="7496556" y="3675901"/>
            <a:ext cx="888031" cy="391654"/>
          </a:xfrm>
          <a:prstGeom prst="rect">
            <a:avLst/>
          </a:prstGeom>
          <a:blipFill>
            <a:blip r:embed="rId9" cstate="print"/>
            <a:stretch>
              <a:fillRect/>
            </a:stretch>
          </a:blipFill>
        </p:spPr>
        <p:txBody>
          <a:bodyPr wrap="square" lIns="0" tIns="0" rIns="0" bIns="0" rtlCol="0"/>
          <a:lstStyle/>
          <a:p>
            <a:endParaRPr dirty="0"/>
          </a:p>
        </p:txBody>
      </p:sp>
      <p:sp>
        <p:nvSpPr>
          <p:cNvPr id="13" name="object 13"/>
          <p:cNvSpPr/>
          <p:nvPr/>
        </p:nvSpPr>
        <p:spPr>
          <a:xfrm>
            <a:off x="571500" y="1109472"/>
            <a:ext cx="3288791" cy="2468879"/>
          </a:xfrm>
          <a:prstGeom prst="rect">
            <a:avLst/>
          </a:prstGeom>
          <a:blipFill>
            <a:blip r:embed="rId10" cstate="print"/>
            <a:stretch>
              <a:fillRect/>
            </a:stretch>
          </a:blipFill>
        </p:spPr>
        <p:txBody>
          <a:bodyPr wrap="square" lIns="0" tIns="0" rIns="0" bIns="0" rtlCol="0"/>
          <a:lstStyle/>
          <a:p>
            <a:endParaRPr dirty="0"/>
          </a:p>
        </p:txBody>
      </p:sp>
      <p:sp>
        <p:nvSpPr>
          <p:cNvPr id="14" name="object 14"/>
          <p:cNvSpPr txBox="1"/>
          <p:nvPr/>
        </p:nvSpPr>
        <p:spPr>
          <a:xfrm>
            <a:off x="651763" y="3694887"/>
            <a:ext cx="3122295" cy="482600"/>
          </a:xfrm>
          <a:prstGeom prst="rect">
            <a:avLst/>
          </a:prstGeom>
        </p:spPr>
        <p:txBody>
          <a:bodyPr vert="horz" wrap="square" lIns="0" tIns="12700" rIns="0" bIns="0" rtlCol="0">
            <a:spAutoFit/>
          </a:bodyPr>
          <a:lstStyle/>
          <a:p>
            <a:pPr marL="12700" marR="5080" indent="447675">
              <a:lnSpc>
                <a:spcPct val="100000"/>
              </a:lnSpc>
              <a:spcBef>
                <a:spcPts val="100"/>
              </a:spcBef>
            </a:pPr>
            <a:r>
              <a:rPr sz="1500" dirty="0">
                <a:latin typeface="Aptos" panose="020B0004020202020204" pitchFamily="34" charset="0"/>
                <a:cs typeface="Arial"/>
              </a:rPr>
              <a:t>Winner of the </a:t>
            </a:r>
            <a:r>
              <a:rPr sz="1500" spc="-5" dirty="0">
                <a:latin typeface="Aptos" panose="020B0004020202020204" pitchFamily="34" charset="0"/>
                <a:cs typeface="Arial"/>
              </a:rPr>
              <a:t>2022 </a:t>
            </a:r>
            <a:r>
              <a:rPr sz="1500" dirty="0" err="1">
                <a:latin typeface="Aptos" panose="020B0004020202020204" pitchFamily="34" charset="0"/>
                <a:cs typeface="Arial"/>
              </a:rPr>
              <a:t>AIMed</a:t>
            </a:r>
            <a:r>
              <a:rPr sz="1500" dirty="0">
                <a:latin typeface="Aptos" panose="020B0004020202020204" pitchFamily="34" charset="0"/>
                <a:cs typeface="Arial"/>
              </a:rPr>
              <a:t>  </a:t>
            </a:r>
            <a:r>
              <a:rPr sz="1500" spc="-5" dirty="0">
                <a:latin typeface="Aptos" panose="020B0004020202020204" pitchFamily="34" charset="0"/>
                <a:cs typeface="Arial"/>
              </a:rPr>
              <a:t>Hospital/Institution </a:t>
            </a:r>
            <a:r>
              <a:rPr sz="1500" dirty="0">
                <a:latin typeface="Aptos" panose="020B0004020202020204" pitchFamily="34" charset="0"/>
                <a:cs typeface="Arial"/>
              </a:rPr>
              <a:t>of the </a:t>
            </a:r>
            <a:r>
              <a:rPr sz="1500" spc="-40" dirty="0">
                <a:latin typeface="Aptos" panose="020B0004020202020204" pitchFamily="34" charset="0"/>
                <a:cs typeface="Arial"/>
              </a:rPr>
              <a:t>Year</a:t>
            </a:r>
            <a:r>
              <a:rPr sz="1500" spc="-165" dirty="0">
                <a:latin typeface="Aptos" panose="020B0004020202020204" pitchFamily="34" charset="0"/>
                <a:cs typeface="Arial"/>
              </a:rPr>
              <a:t> </a:t>
            </a:r>
            <a:r>
              <a:rPr sz="1500" spc="-10" dirty="0">
                <a:latin typeface="Aptos" panose="020B0004020202020204" pitchFamily="34" charset="0"/>
                <a:cs typeface="Arial"/>
              </a:rPr>
              <a:t>Award</a:t>
            </a:r>
            <a:endParaRPr sz="1500" dirty="0">
              <a:latin typeface="Aptos" panose="020B0004020202020204" pitchFamily="34" charset="0"/>
              <a:cs typeface="Arial"/>
            </a:endParaRPr>
          </a:p>
        </p:txBody>
      </p:sp>
      <p:sp>
        <p:nvSpPr>
          <p:cNvPr id="15" name="Google Shape;3844;p14">
            <a:extLst>
              <a:ext uri="{FF2B5EF4-FFF2-40B4-BE49-F238E27FC236}">
                <a16:creationId xmlns:a16="http://schemas.microsoft.com/office/drawing/2014/main" id="{AFF89074-43F3-48C9-6B4C-6EAC28CC2809}"/>
              </a:ext>
            </a:extLst>
          </p:cNvPr>
          <p:cNvSpPr txBox="1">
            <a:spLocks noGrp="1"/>
          </p:cNvSpPr>
          <p:nvPr>
            <p:ph type="sldNum" idx="12"/>
          </p:nvPr>
        </p:nvSpPr>
        <p:spPr>
          <a:xfrm>
            <a:off x="8773886" y="4749900"/>
            <a:ext cx="370114"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200">
                <a:solidFill>
                  <a:schemeClr val="bg1"/>
                </a:solidFill>
                <a:latin typeface="Aptos" panose="020B0004020202020204" pitchFamily="34" charset="0"/>
              </a:rPr>
              <a:t>63</a:t>
            </a:fld>
            <a:endParaRPr sz="1200" dirty="0">
              <a:solidFill>
                <a:schemeClr val="bg1"/>
              </a:solidFill>
              <a:latin typeface="Aptos" panose="020B00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99">
          <a:extLst>
            <a:ext uri="{FF2B5EF4-FFF2-40B4-BE49-F238E27FC236}">
              <a16:creationId xmlns:a16="http://schemas.microsoft.com/office/drawing/2014/main" id="{5EBCEF96-9F27-C67F-BA60-30266656EC09}"/>
            </a:ext>
          </a:extLst>
        </p:cNvPr>
        <p:cNvGrpSpPr/>
        <p:nvPr/>
      </p:nvGrpSpPr>
      <p:grpSpPr>
        <a:xfrm>
          <a:off x="0" y="0"/>
          <a:ext cx="0" cy="0"/>
          <a:chOff x="0" y="0"/>
          <a:chExt cx="0" cy="0"/>
        </a:xfrm>
      </p:grpSpPr>
      <p:sp>
        <p:nvSpPr>
          <p:cNvPr id="3900" name="Google Shape;3900;p20">
            <a:extLst>
              <a:ext uri="{FF2B5EF4-FFF2-40B4-BE49-F238E27FC236}">
                <a16:creationId xmlns:a16="http://schemas.microsoft.com/office/drawing/2014/main" id="{AB163940-EC13-5703-ADEA-8B93B58B6A7D}"/>
              </a:ext>
            </a:extLst>
          </p:cNvPr>
          <p:cNvSpPr txBox="1">
            <a:spLocks noGrp="1"/>
          </p:cNvSpPr>
          <p:nvPr>
            <p:ph type="title"/>
          </p:nvPr>
        </p:nvSpPr>
        <p:spPr>
          <a:xfrm>
            <a:off x="365118" y="297165"/>
            <a:ext cx="8516554"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500" b="1" dirty="0">
                <a:latin typeface="Aptos" panose="020B0004020202020204" pitchFamily="34" charset="0"/>
              </a:rPr>
              <a:t>AI IS ALREADY BEING USED IN TORONTO</a:t>
            </a:r>
            <a:endParaRPr sz="3500" b="1" dirty="0">
              <a:latin typeface="Aptos" panose="020B0004020202020204" pitchFamily="34" charset="0"/>
            </a:endParaRPr>
          </a:p>
        </p:txBody>
      </p:sp>
      <p:sp>
        <p:nvSpPr>
          <p:cNvPr id="4" name="Google Shape;3844;p14">
            <a:extLst>
              <a:ext uri="{FF2B5EF4-FFF2-40B4-BE49-F238E27FC236}">
                <a16:creationId xmlns:a16="http://schemas.microsoft.com/office/drawing/2014/main" id="{1F441E73-E699-CF53-8A93-EF6BDF8F3C42}"/>
              </a:ext>
            </a:extLst>
          </p:cNvPr>
          <p:cNvSpPr txBox="1">
            <a:spLocks noGrp="1"/>
          </p:cNvSpPr>
          <p:nvPr>
            <p:ph type="sldNum" idx="12"/>
          </p:nvPr>
        </p:nvSpPr>
        <p:spPr>
          <a:xfrm>
            <a:off x="8795657" y="4749900"/>
            <a:ext cx="348343"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200">
                <a:solidFill>
                  <a:schemeClr val="bg1"/>
                </a:solidFill>
                <a:latin typeface="Aptos" panose="020B0004020202020204" pitchFamily="34" charset="0"/>
              </a:rPr>
              <a:t>7</a:t>
            </a:fld>
            <a:endParaRPr sz="1200" dirty="0">
              <a:solidFill>
                <a:schemeClr val="bg1"/>
              </a:solidFill>
              <a:latin typeface="Aptos" panose="020B0004020202020204" pitchFamily="34" charset="0"/>
            </a:endParaRPr>
          </a:p>
        </p:txBody>
      </p:sp>
      <p:pic>
        <p:nvPicPr>
          <p:cNvPr id="5" name="Picture 4" descr="A group of people wearing face masks&#10;&#10;Description automatically generated">
            <a:extLst>
              <a:ext uri="{FF2B5EF4-FFF2-40B4-BE49-F238E27FC236}">
                <a16:creationId xmlns:a16="http://schemas.microsoft.com/office/drawing/2014/main" id="{3FF20DEB-9620-D8C0-50A8-C14D5F9806E0}"/>
              </a:ext>
            </a:extLst>
          </p:cNvPr>
          <p:cNvPicPr>
            <a:picLocks noChangeAspect="1"/>
          </p:cNvPicPr>
          <p:nvPr/>
        </p:nvPicPr>
        <p:blipFill>
          <a:blip r:embed="rId3"/>
          <a:stretch>
            <a:fillRect/>
          </a:stretch>
        </p:blipFill>
        <p:spPr>
          <a:xfrm>
            <a:off x="265861" y="219226"/>
            <a:ext cx="5057253" cy="4797395"/>
          </a:xfrm>
          <a:prstGeom prst="rect">
            <a:avLst/>
          </a:prstGeom>
          <a:ln>
            <a:solidFill>
              <a:schemeClr val="tx1"/>
            </a:solidFill>
          </a:ln>
        </p:spPr>
      </p:pic>
      <p:pic>
        <p:nvPicPr>
          <p:cNvPr id="8" name="Picture 7" descr="A screenshot of a phone&#10;&#10;Description automatically generated">
            <a:extLst>
              <a:ext uri="{FF2B5EF4-FFF2-40B4-BE49-F238E27FC236}">
                <a16:creationId xmlns:a16="http://schemas.microsoft.com/office/drawing/2014/main" id="{9BAD42D7-D7F4-3F5B-57C8-6D97DBCE1526}"/>
              </a:ext>
            </a:extLst>
          </p:cNvPr>
          <p:cNvPicPr>
            <a:picLocks noChangeAspect="1"/>
          </p:cNvPicPr>
          <p:nvPr/>
        </p:nvPicPr>
        <p:blipFill>
          <a:blip r:embed="rId4"/>
          <a:stretch>
            <a:fillRect/>
          </a:stretch>
        </p:blipFill>
        <p:spPr>
          <a:xfrm>
            <a:off x="852891" y="232578"/>
            <a:ext cx="4659297" cy="4784044"/>
          </a:xfrm>
          <a:prstGeom prst="rect">
            <a:avLst/>
          </a:prstGeom>
          <a:ln>
            <a:solidFill>
              <a:schemeClr val="tx1"/>
            </a:solidFill>
          </a:ln>
        </p:spPr>
      </p:pic>
      <p:pic>
        <p:nvPicPr>
          <p:cNvPr id="10" name="Picture 9" descr="A screenshot of a medical application&#10;&#10;Description automatically generated">
            <a:extLst>
              <a:ext uri="{FF2B5EF4-FFF2-40B4-BE49-F238E27FC236}">
                <a16:creationId xmlns:a16="http://schemas.microsoft.com/office/drawing/2014/main" id="{CC5BC8CE-A7C4-B2D0-5170-4E4EDB2A193B}"/>
              </a:ext>
            </a:extLst>
          </p:cNvPr>
          <p:cNvPicPr>
            <a:picLocks noChangeAspect="1"/>
          </p:cNvPicPr>
          <p:nvPr/>
        </p:nvPicPr>
        <p:blipFill>
          <a:blip r:embed="rId5"/>
          <a:stretch>
            <a:fillRect/>
          </a:stretch>
        </p:blipFill>
        <p:spPr>
          <a:xfrm>
            <a:off x="1475923" y="226394"/>
            <a:ext cx="5571715" cy="4790228"/>
          </a:xfrm>
          <a:prstGeom prst="rect">
            <a:avLst/>
          </a:prstGeom>
          <a:ln>
            <a:solidFill>
              <a:schemeClr val="tx1"/>
            </a:solidFill>
          </a:ln>
        </p:spPr>
      </p:pic>
      <p:pic>
        <p:nvPicPr>
          <p:cNvPr id="12" name="Picture 11" descr="A screenshot of a medical device&#10;&#10;Description automatically generated">
            <a:extLst>
              <a:ext uri="{FF2B5EF4-FFF2-40B4-BE49-F238E27FC236}">
                <a16:creationId xmlns:a16="http://schemas.microsoft.com/office/drawing/2014/main" id="{6E1E34B4-E5A2-63B9-C8CB-5E75F11EED7B}"/>
              </a:ext>
            </a:extLst>
          </p:cNvPr>
          <p:cNvPicPr>
            <a:picLocks noChangeAspect="1"/>
          </p:cNvPicPr>
          <p:nvPr/>
        </p:nvPicPr>
        <p:blipFill>
          <a:blip r:embed="rId6"/>
          <a:stretch>
            <a:fillRect/>
          </a:stretch>
        </p:blipFill>
        <p:spPr>
          <a:xfrm>
            <a:off x="2037429" y="226395"/>
            <a:ext cx="4846885" cy="4802592"/>
          </a:xfrm>
          <a:prstGeom prst="rect">
            <a:avLst/>
          </a:prstGeom>
          <a:ln>
            <a:solidFill>
              <a:schemeClr val="tx1"/>
            </a:solidFill>
          </a:ln>
        </p:spPr>
      </p:pic>
      <p:pic>
        <p:nvPicPr>
          <p:cNvPr id="14" name="Picture 13" descr="A screenshot of a phone&#10;&#10;Description automatically generated">
            <a:extLst>
              <a:ext uri="{FF2B5EF4-FFF2-40B4-BE49-F238E27FC236}">
                <a16:creationId xmlns:a16="http://schemas.microsoft.com/office/drawing/2014/main" id="{D384AB03-626A-8D26-A445-09020488D48C}"/>
              </a:ext>
            </a:extLst>
          </p:cNvPr>
          <p:cNvPicPr>
            <a:picLocks noChangeAspect="1"/>
          </p:cNvPicPr>
          <p:nvPr/>
        </p:nvPicPr>
        <p:blipFill>
          <a:blip r:embed="rId7"/>
          <a:stretch>
            <a:fillRect/>
          </a:stretch>
        </p:blipFill>
        <p:spPr>
          <a:xfrm>
            <a:off x="2682819" y="226394"/>
            <a:ext cx="4662415" cy="4802593"/>
          </a:xfrm>
          <a:prstGeom prst="rect">
            <a:avLst/>
          </a:prstGeom>
          <a:ln>
            <a:solidFill>
              <a:schemeClr val="tx1"/>
            </a:solidFill>
          </a:ln>
        </p:spPr>
      </p:pic>
      <p:pic>
        <p:nvPicPr>
          <p:cNvPr id="16" name="Picture 15" descr="A screenshot of a person and a child&#10;&#10;Description automatically generated">
            <a:extLst>
              <a:ext uri="{FF2B5EF4-FFF2-40B4-BE49-F238E27FC236}">
                <a16:creationId xmlns:a16="http://schemas.microsoft.com/office/drawing/2014/main" id="{D8248878-4A8B-B16B-2875-EA1C0E9F65AC}"/>
              </a:ext>
            </a:extLst>
          </p:cNvPr>
          <p:cNvPicPr>
            <a:picLocks noChangeAspect="1"/>
          </p:cNvPicPr>
          <p:nvPr/>
        </p:nvPicPr>
        <p:blipFill>
          <a:blip r:embed="rId8"/>
          <a:stretch>
            <a:fillRect/>
          </a:stretch>
        </p:blipFill>
        <p:spPr>
          <a:xfrm>
            <a:off x="3434635" y="232578"/>
            <a:ext cx="4686621" cy="4790226"/>
          </a:xfrm>
          <a:prstGeom prst="rect">
            <a:avLst/>
          </a:prstGeom>
          <a:ln>
            <a:solidFill>
              <a:schemeClr val="tx1"/>
            </a:solidFill>
          </a:ln>
        </p:spPr>
      </p:pic>
      <p:pic>
        <p:nvPicPr>
          <p:cNvPr id="18" name="Picture 17" descr="A screenshot of a medical scan&#10;&#10;Description automatically generated">
            <a:extLst>
              <a:ext uri="{FF2B5EF4-FFF2-40B4-BE49-F238E27FC236}">
                <a16:creationId xmlns:a16="http://schemas.microsoft.com/office/drawing/2014/main" id="{B3FF51A2-2F38-696B-ADA1-CB8C6EC73F23}"/>
              </a:ext>
            </a:extLst>
          </p:cNvPr>
          <p:cNvPicPr>
            <a:picLocks noChangeAspect="1"/>
          </p:cNvPicPr>
          <p:nvPr/>
        </p:nvPicPr>
        <p:blipFill>
          <a:blip r:embed="rId9"/>
          <a:stretch>
            <a:fillRect/>
          </a:stretch>
        </p:blipFill>
        <p:spPr>
          <a:xfrm>
            <a:off x="4216080" y="189660"/>
            <a:ext cx="4609203" cy="4826961"/>
          </a:xfrm>
          <a:prstGeom prst="rect">
            <a:avLst/>
          </a:prstGeom>
          <a:ln>
            <a:solidFill>
              <a:schemeClr val="tx1"/>
            </a:solidFill>
          </a:ln>
        </p:spPr>
      </p:pic>
    </p:spTree>
    <p:extLst>
      <p:ext uri="{BB962C8B-B14F-4D97-AF65-F5344CB8AC3E}">
        <p14:creationId xmlns:p14="http://schemas.microsoft.com/office/powerpoint/2010/main" val="305128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99">
          <a:extLst>
            <a:ext uri="{FF2B5EF4-FFF2-40B4-BE49-F238E27FC236}">
              <a16:creationId xmlns:a16="http://schemas.microsoft.com/office/drawing/2014/main" id="{5EBCEF96-9F27-C67F-BA60-30266656EC09}"/>
            </a:ext>
          </a:extLst>
        </p:cNvPr>
        <p:cNvGrpSpPr/>
        <p:nvPr/>
      </p:nvGrpSpPr>
      <p:grpSpPr>
        <a:xfrm>
          <a:off x="0" y="0"/>
          <a:ext cx="0" cy="0"/>
          <a:chOff x="0" y="0"/>
          <a:chExt cx="0" cy="0"/>
        </a:xfrm>
      </p:grpSpPr>
      <p:sp>
        <p:nvSpPr>
          <p:cNvPr id="3900" name="Google Shape;3900;p20">
            <a:extLst>
              <a:ext uri="{FF2B5EF4-FFF2-40B4-BE49-F238E27FC236}">
                <a16:creationId xmlns:a16="http://schemas.microsoft.com/office/drawing/2014/main" id="{AB163940-EC13-5703-ADEA-8B93B58B6A7D}"/>
              </a:ext>
            </a:extLst>
          </p:cNvPr>
          <p:cNvSpPr txBox="1">
            <a:spLocks noGrp="1"/>
          </p:cNvSpPr>
          <p:nvPr>
            <p:ph type="title"/>
          </p:nvPr>
        </p:nvSpPr>
        <p:spPr>
          <a:xfrm>
            <a:off x="365117" y="297165"/>
            <a:ext cx="8673951"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500" b="1" dirty="0">
                <a:latin typeface="Aptos" panose="020B0004020202020204" pitchFamily="34" charset="0"/>
              </a:rPr>
              <a:t>HOW CAN AI TRANSFORM PATIENT CARE?</a:t>
            </a:r>
            <a:endParaRPr sz="3500" b="1" dirty="0">
              <a:latin typeface="Aptos" panose="020B0004020202020204" pitchFamily="34" charset="0"/>
            </a:endParaRPr>
          </a:p>
        </p:txBody>
      </p:sp>
      <p:sp>
        <p:nvSpPr>
          <p:cNvPr id="16" name="TextBox 15">
            <a:extLst>
              <a:ext uri="{FF2B5EF4-FFF2-40B4-BE49-F238E27FC236}">
                <a16:creationId xmlns:a16="http://schemas.microsoft.com/office/drawing/2014/main" id="{D23F6A87-60A2-80E2-A263-0356D4907B01}"/>
              </a:ext>
            </a:extLst>
          </p:cNvPr>
          <p:cNvSpPr txBox="1"/>
          <p:nvPr/>
        </p:nvSpPr>
        <p:spPr>
          <a:xfrm>
            <a:off x="1473980" y="4041355"/>
            <a:ext cx="6183504" cy="369332"/>
          </a:xfrm>
          <a:prstGeom prst="rect">
            <a:avLst/>
          </a:prstGeom>
          <a:noFill/>
        </p:spPr>
        <p:txBody>
          <a:bodyPr wrap="square">
            <a:spAutoFit/>
          </a:bodyPr>
          <a:lstStyle/>
          <a:p>
            <a:pPr marL="76200" indent="0" algn="ctr">
              <a:buNone/>
            </a:pPr>
            <a:r>
              <a:rPr lang="en-CA" sz="1800" b="1" i="1" dirty="0">
                <a:latin typeface="Aptos" panose="020B0004020202020204" pitchFamily="34" charset="0"/>
              </a:rPr>
              <a:t>AI is already being used by clinicians to save lives.</a:t>
            </a:r>
          </a:p>
        </p:txBody>
      </p:sp>
      <p:sp>
        <p:nvSpPr>
          <p:cNvPr id="18" name="TextBox 17">
            <a:extLst>
              <a:ext uri="{FF2B5EF4-FFF2-40B4-BE49-F238E27FC236}">
                <a16:creationId xmlns:a16="http://schemas.microsoft.com/office/drawing/2014/main" id="{D4F6F82E-4C42-D9CB-00CF-D53E0AC313FA}"/>
              </a:ext>
            </a:extLst>
          </p:cNvPr>
          <p:cNvSpPr txBox="1"/>
          <p:nvPr/>
        </p:nvSpPr>
        <p:spPr>
          <a:xfrm>
            <a:off x="365117" y="978505"/>
            <a:ext cx="8312149" cy="369332"/>
          </a:xfrm>
          <a:prstGeom prst="rect">
            <a:avLst/>
          </a:prstGeom>
          <a:noFill/>
        </p:spPr>
        <p:txBody>
          <a:bodyPr wrap="square">
            <a:spAutoFit/>
          </a:bodyPr>
          <a:lstStyle/>
          <a:p>
            <a:pPr marL="76200" lvl="0" indent="0" algn="l" rtl="0">
              <a:spcBef>
                <a:spcPts val="600"/>
              </a:spcBef>
              <a:spcAft>
                <a:spcPts val="0"/>
              </a:spcAft>
              <a:buSzPts val="2400"/>
              <a:buNone/>
            </a:pPr>
            <a:r>
              <a:rPr lang="en-CA" sz="1800" dirty="0">
                <a:latin typeface="Aptos" panose="020B0004020202020204" pitchFamily="34" charset="0"/>
              </a:rPr>
              <a:t>A real-world example from U of T: CHARTwatch, deployed at Unity Health</a:t>
            </a:r>
          </a:p>
        </p:txBody>
      </p:sp>
      <p:grpSp>
        <p:nvGrpSpPr>
          <p:cNvPr id="33" name="Group 32">
            <a:extLst>
              <a:ext uri="{FF2B5EF4-FFF2-40B4-BE49-F238E27FC236}">
                <a16:creationId xmlns:a16="http://schemas.microsoft.com/office/drawing/2014/main" id="{10EAB9F6-AFBA-E3F5-4D68-6734102A5D08}"/>
              </a:ext>
            </a:extLst>
          </p:cNvPr>
          <p:cNvGrpSpPr/>
          <p:nvPr/>
        </p:nvGrpSpPr>
        <p:grpSpPr>
          <a:xfrm>
            <a:off x="169796" y="1603053"/>
            <a:ext cx="8804407" cy="1925168"/>
            <a:chOff x="118693" y="1603053"/>
            <a:chExt cx="8804407" cy="1925168"/>
          </a:xfrm>
        </p:grpSpPr>
        <p:sp>
          <p:nvSpPr>
            <p:cNvPr id="5" name="Rectangle: Rounded Corners 4">
              <a:extLst>
                <a:ext uri="{FF2B5EF4-FFF2-40B4-BE49-F238E27FC236}">
                  <a16:creationId xmlns:a16="http://schemas.microsoft.com/office/drawing/2014/main" id="{D56F1DEB-B666-88C8-B24F-B8D06131120D}"/>
                </a:ext>
              </a:extLst>
            </p:cNvPr>
            <p:cNvSpPr/>
            <p:nvPr/>
          </p:nvSpPr>
          <p:spPr>
            <a:xfrm>
              <a:off x="365117" y="1957258"/>
              <a:ext cx="2370509" cy="15709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ptos" panose="020B0004020202020204" pitchFamily="34" charset="0"/>
                </a:rPr>
                <a:t>Prediction of </a:t>
              </a:r>
              <a:br>
                <a:rPr lang="en-US" dirty="0">
                  <a:latin typeface="Aptos" panose="020B0004020202020204" pitchFamily="34" charset="0"/>
                </a:rPr>
              </a:br>
              <a:r>
                <a:rPr lang="en-US" b="1" i="1" dirty="0">
                  <a:solidFill>
                    <a:srgbClr val="FFC626"/>
                  </a:solidFill>
                  <a:latin typeface="Aptos" panose="020B0004020202020204" pitchFamily="34" charset="0"/>
                </a:rPr>
                <a:t>48-hour risk of deterioration and ICU transfer</a:t>
              </a:r>
              <a:endParaRPr lang="en-CA" b="1" i="1" dirty="0">
                <a:solidFill>
                  <a:srgbClr val="FFC626"/>
                </a:solidFill>
                <a:latin typeface="Aptos" panose="020B0004020202020204" pitchFamily="34" charset="0"/>
              </a:endParaRPr>
            </a:p>
          </p:txBody>
        </p:sp>
        <p:sp>
          <p:nvSpPr>
            <p:cNvPr id="8" name="Rectangle: Rounded Corners 7">
              <a:extLst>
                <a:ext uri="{FF2B5EF4-FFF2-40B4-BE49-F238E27FC236}">
                  <a16:creationId xmlns:a16="http://schemas.microsoft.com/office/drawing/2014/main" id="{6A649CBF-10AF-87F6-2A77-D36D07291103}"/>
                </a:ext>
              </a:extLst>
            </p:cNvPr>
            <p:cNvSpPr/>
            <p:nvPr/>
          </p:nvSpPr>
          <p:spPr>
            <a:xfrm>
              <a:off x="3458854" y="1957258"/>
              <a:ext cx="2370509" cy="15709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ptos" panose="020B0004020202020204" pitchFamily="34" charset="0"/>
                </a:rPr>
                <a:t>Alert system sent </a:t>
              </a:r>
              <a:br>
                <a:rPr lang="en-US" dirty="0">
                  <a:latin typeface="Aptos" panose="020B0004020202020204" pitchFamily="34" charset="0"/>
                </a:rPr>
              </a:br>
              <a:r>
                <a:rPr lang="en-US" dirty="0">
                  <a:latin typeface="Aptos" panose="020B0004020202020204" pitchFamily="34" charset="0"/>
                </a:rPr>
                <a:t>to clinicians in </a:t>
              </a:r>
              <a:br>
                <a:rPr lang="en-US" dirty="0">
                  <a:latin typeface="Aptos" panose="020B0004020202020204" pitchFamily="34" charset="0"/>
                </a:rPr>
              </a:br>
              <a:r>
                <a:rPr lang="en-US" dirty="0">
                  <a:latin typeface="Aptos" panose="020B0004020202020204" pitchFamily="34" charset="0"/>
                </a:rPr>
                <a:t>real-time to inform treatment decisions</a:t>
              </a:r>
              <a:endParaRPr lang="en-CA" dirty="0">
                <a:latin typeface="Aptos" panose="020B0004020202020204" pitchFamily="34" charset="0"/>
              </a:endParaRPr>
            </a:p>
          </p:txBody>
        </p:sp>
        <p:sp>
          <p:nvSpPr>
            <p:cNvPr id="9" name="Rectangle: Rounded Corners 8">
              <a:extLst>
                <a:ext uri="{FF2B5EF4-FFF2-40B4-BE49-F238E27FC236}">
                  <a16:creationId xmlns:a16="http://schemas.microsoft.com/office/drawing/2014/main" id="{B99DCE52-0B53-ACD1-4424-BAB83B869B5B}"/>
                </a:ext>
              </a:extLst>
            </p:cNvPr>
            <p:cNvSpPr/>
            <p:nvPr/>
          </p:nvSpPr>
          <p:spPr>
            <a:xfrm>
              <a:off x="6552591" y="1957258"/>
              <a:ext cx="2370509" cy="15709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1" dirty="0">
                  <a:solidFill>
                    <a:srgbClr val="A4E16B"/>
                  </a:solidFill>
                  <a:latin typeface="Aptos" panose="020B0004020202020204" pitchFamily="34" charset="0"/>
                </a:rPr>
                <a:t>25% reduction </a:t>
              </a:r>
              <a:br>
                <a:rPr lang="en-US" b="1" i="1" dirty="0">
                  <a:solidFill>
                    <a:srgbClr val="A4E16B"/>
                  </a:solidFill>
                  <a:latin typeface="Aptos" panose="020B0004020202020204" pitchFamily="34" charset="0"/>
                </a:rPr>
              </a:br>
              <a:r>
                <a:rPr lang="en-US" b="1" i="1" dirty="0">
                  <a:solidFill>
                    <a:srgbClr val="A4E16B"/>
                  </a:solidFill>
                  <a:latin typeface="Aptos" panose="020B0004020202020204" pitchFamily="34" charset="0"/>
                </a:rPr>
                <a:t>in unanticipated mortality</a:t>
              </a:r>
              <a:r>
                <a:rPr lang="en-US" i="1" dirty="0">
                  <a:latin typeface="Aptos" panose="020B0004020202020204" pitchFamily="34" charset="0"/>
                </a:rPr>
                <a:t> </a:t>
              </a:r>
              <a:r>
                <a:rPr lang="en-US" dirty="0">
                  <a:latin typeface="Aptos" panose="020B0004020202020204" pitchFamily="34" charset="0"/>
                </a:rPr>
                <a:t>on </a:t>
              </a:r>
              <a:br>
                <a:rPr lang="en-US" dirty="0">
                  <a:latin typeface="Aptos" panose="020B0004020202020204" pitchFamily="34" charset="0"/>
                </a:rPr>
              </a:br>
              <a:r>
                <a:rPr lang="en-US" dirty="0">
                  <a:latin typeface="Aptos" panose="020B0004020202020204" pitchFamily="34" charset="0"/>
                </a:rPr>
                <a:t>GIM wards</a:t>
              </a:r>
              <a:endParaRPr lang="en-CA" dirty="0">
                <a:latin typeface="Aptos" panose="020B0004020202020204" pitchFamily="34" charset="0"/>
              </a:endParaRPr>
            </a:p>
          </p:txBody>
        </p:sp>
        <p:sp>
          <p:nvSpPr>
            <p:cNvPr id="19" name="Oval 18">
              <a:extLst>
                <a:ext uri="{FF2B5EF4-FFF2-40B4-BE49-F238E27FC236}">
                  <a16:creationId xmlns:a16="http://schemas.microsoft.com/office/drawing/2014/main" id="{C6EF910F-05E8-D7B4-7436-92854F88DC75}"/>
                </a:ext>
              </a:extLst>
            </p:cNvPr>
            <p:cNvSpPr/>
            <p:nvPr/>
          </p:nvSpPr>
          <p:spPr>
            <a:xfrm>
              <a:off x="118693" y="1603053"/>
              <a:ext cx="676336" cy="676336"/>
            </a:xfrm>
            <a:prstGeom prst="ellipse">
              <a:avLst/>
            </a:prstGeom>
            <a:solidFill>
              <a:srgbClr val="00295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21" name="Straight Arrow Connector 20">
              <a:extLst>
                <a:ext uri="{FF2B5EF4-FFF2-40B4-BE49-F238E27FC236}">
                  <a16:creationId xmlns:a16="http://schemas.microsoft.com/office/drawing/2014/main" id="{6A8840DC-2C3F-CE77-BBC9-5C9CA98A0EDB}"/>
                </a:ext>
              </a:extLst>
            </p:cNvPr>
            <p:cNvCxnSpPr>
              <a:cxnSpLocks/>
              <a:stCxn id="5" idx="3"/>
              <a:endCxn id="8" idx="1"/>
            </p:cNvCxnSpPr>
            <p:nvPr/>
          </p:nvCxnSpPr>
          <p:spPr>
            <a:xfrm>
              <a:off x="2735626" y="2742740"/>
              <a:ext cx="72322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422AD46-CE1A-F542-5AB2-25AE8FACB6A2}"/>
                </a:ext>
              </a:extLst>
            </p:cNvPr>
            <p:cNvCxnSpPr>
              <a:cxnSpLocks/>
              <a:stCxn id="8" idx="3"/>
              <a:endCxn id="9" idx="1"/>
            </p:cNvCxnSpPr>
            <p:nvPr/>
          </p:nvCxnSpPr>
          <p:spPr>
            <a:xfrm>
              <a:off x="5829363" y="2742740"/>
              <a:ext cx="72322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1C181A0E-12EB-B3E9-F1E8-2ED79E3FD49F}"/>
                </a:ext>
              </a:extLst>
            </p:cNvPr>
            <p:cNvSpPr/>
            <p:nvPr/>
          </p:nvSpPr>
          <p:spPr>
            <a:xfrm>
              <a:off x="3249068" y="1603053"/>
              <a:ext cx="676336" cy="676336"/>
            </a:xfrm>
            <a:prstGeom prst="ellipse">
              <a:avLst/>
            </a:prstGeom>
            <a:solidFill>
              <a:srgbClr val="00295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5" name="Oval 24">
              <a:extLst>
                <a:ext uri="{FF2B5EF4-FFF2-40B4-BE49-F238E27FC236}">
                  <a16:creationId xmlns:a16="http://schemas.microsoft.com/office/drawing/2014/main" id="{900313C6-1CED-BECE-CE1B-8439FB91C325}"/>
                </a:ext>
              </a:extLst>
            </p:cNvPr>
            <p:cNvSpPr/>
            <p:nvPr/>
          </p:nvSpPr>
          <p:spPr>
            <a:xfrm>
              <a:off x="6374063" y="1603053"/>
              <a:ext cx="676336" cy="676336"/>
            </a:xfrm>
            <a:prstGeom prst="ellipse">
              <a:avLst/>
            </a:prstGeom>
            <a:solidFill>
              <a:srgbClr val="00295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0" name="Graphic 9" descr="Computer with solid fill">
              <a:extLst>
                <a:ext uri="{FF2B5EF4-FFF2-40B4-BE49-F238E27FC236}">
                  <a16:creationId xmlns:a16="http://schemas.microsoft.com/office/drawing/2014/main" id="{1314CD34-A320-BF12-BFEE-85E972A687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373" y="1721770"/>
              <a:ext cx="470976" cy="470976"/>
            </a:xfrm>
            <a:prstGeom prst="rect">
              <a:avLst/>
            </a:prstGeom>
          </p:spPr>
        </p:pic>
        <p:pic>
          <p:nvPicPr>
            <p:cNvPr id="14" name="Graphic 13" descr="Heart with pulse with solid fill">
              <a:extLst>
                <a:ext uri="{FF2B5EF4-FFF2-40B4-BE49-F238E27FC236}">
                  <a16:creationId xmlns:a16="http://schemas.microsoft.com/office/drawing/2014/main" id="{D23AA437-79A8-21A4-AE58-EC1E2E4E2EA8}"/>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470549" y="1709382"/>
              <a:ext cx="483364" cy="483364"/>
            </a:xfrm>
            <a:prstGeom prst="rect">
              <a:avLst/>
            </a:prstGeom>
          </p:spPr>
        </p:pic>
        <p:pic>
          <p:nvPicPr>
            <p:cNvPr id="12" name="Graphic 11" descr="Doctor female with solid fill">
              <a:extLst>
                <a:ext uri="{FF2B5EF4-FFF2-40B4-BE49-F238E27FC236}">
                  <a16:creationId xmlns:a16="http://schemas.microsoft.com/office/drawing/2014/main" id="{C70C14AA-CBF4-8B77-B841-54A4578506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51748" y="1705733"/>
              <a:ext cx="470976" cy="470976"/>
            </a:xfrm>
            <a:prstGeom prst="rect">
              <a:avLst/>
            </a:prstGeom>
          </p:spPr>
        </p:pic>
      </p:grpSp>
      <p:sp>
        <p:nvSpPr>
          <p:cNvPr id="34" name="Google Shape;3844;p14">
            <a:extLst>
              <a:ext uri="{FF2B5EF4-FFF2-40B4-BE49-F238E27FC236}">
                <a16:creationId xmlns:a16="http://schemas.microsoft.com/office/drawing/2014/main" id="{CCAC211D-A32B-9BEA-80DF-3C1F04DB9D52}"/>
              </a:ext>
            </a:extLst>
          </p:cNvPr>
          <p:cNvSpPr txBox="1">
            <a:spLocks noGrp="1"/>
          </p:cNvSpPr>
          <p:nvPr>
            <p:ph type="sldNum" idx="12"/>
          </p:nvPr>
        </p:nvSpPr>
        <p:spPr>
          <a:xfrm>
            <a:off x="8773886" y="4749900"/>
            <a:ext cx="370114"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200">
                <a:solidFill>
                  <a:schemeClr val="bg1"/>
                </a:solidFill>
                <a:latin typeface="Aptos" panose="020B0004020202020204" pitchFamily="34" charset="0"/>
              </a:rPr>
              <a:t>8</a:t>
            </a:fld>
            <a:endParaRPr sz="1200" dirty="0">
              <a:solidFill>
                <a:schemeClr val="bg1"/>
              </a:solidFill>
              <a:latin typeface="Aptos" panose="020B0004020202020204" pitchFamily="34" charset="0"/>
            </a:endParaRPr>
          </a:p>
        </p:txBody>
      </p:sp>
      <p:sp>
        <p:nvSpPr>
          <p:cNvPr id="4" name="TextBox 3">
            <a:extLst>
              <a:ext uri="{FF2B5EF4-FFF2-40B4-BE49-F238E27FC236}">
                <a16:creationId xmlns:a16="http://schemas.microsoft.com/office/drawing/2014/main" id="{D97AF269-D1EA-A0C9-A09B-87D214D86554}"/>
              </a:ext>
            </a:extLst>
          </p:cNvPr>
          <p:cNvSpPr txBox="1"/>
          <p:nvPr/>
        </p:nvSpPr>
        <p:spPr>
          <a:xfrm>
            <a:off x="6896828" y="3528221"/>
            <a:ext cx="4847208" cy="200055"/>
          </a:xfrm>
          <a:prstGeom prst="rect">
            <a:avLst/>
          </a:prstGeom>
          <a:noFill/>
        </p:spPr>
        <p:txBody>
          <a:bodyPr wrap="square">
            <a:spAutoFit/>
          </a:bodyPr>
          <a:lstStyle/>
          <a:p>
            <a:r>
              <a:rPr lang="en-CA" sz="700" dirty="0"/>
              <a:t>https://</a:t>
            </a:r>
            <a:r>
              <a:rPr lang="en-CA" sz="700" dirty="0" err="1"/>
              <a:t>www.cmaj.ca</a:t>
            </a:r>
            <a:r>
              <a:rPr lang="en-CA" sz="700" dirty="0"/>
              <a:t>/content/196/30/E1027</a:t>
            </a:r>
          </a:p>
        </p:txBody>
      </p:sp>
    </p:spTree>
    <p:extLst>
      <p:ext uri="{BB962C8B-B14F-4D97-AF65-F5344CB8AC3E}">
        <p14:creationId xmlns:p14="http://schemas.microsoft.com/office/powerpoint/2010/main" val="2656927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99">
          <a:extLst>
            <a:ext uri="{FF2B5EF4-FFF2-40B4-BE49-F238E27FC236}">
              <a16:creationId xmlns:a16="http://schemas.microsoft.com/office/drawing/2014/main" id="{5EBCEF96-9F27-C67F-BA60-30266656EC09}"/>
            </a:ext>
          </a:extLst>
        </p:cNvPr>
        <p:cNvGrpSpPr/>
        <p:nvPr/>
      </p:nvGrpSpPr>
      <p:grpSpPr>
        <a:xfrm>
          <a:off x="0" y="0"/>
          <a:ext cx="0" cy="0"/>
          <a:chOff x="0" y="0"/>
          <a:chExt cx="0" cy="0"/>
        </a:xfrm>
      </p:grpSpPr>
      <p:sp>
        <p:nvSpPr>
          <p:cNvPr id="3900" name="Google Shape;3900;p20">
            <a:extLst>
              <a:ext uri="{FF2B5EF4-FFF2-40B4-BE49-F238E27FC236}">
                <a16:creationId xmlns:a16="http://schemas.microsoft.com/office/drawing/2014/main" id="{AB163940-EC13-5703-ADEA-8B93B58B6A7D}"/>
              </a:ext>
            </a:extLst>
          </p:cNvPr>
          <p:cNvSpPr txBox="1">
            <a:spLocks noGrp="1"/>
          </p:cNvSpPr>
          <p:nvPr>
            <p:ph type="title"/>
          </p:nvPr>
        </p:nvSpPr>
        <p:spPr>
          <a:xfrm>
            <a:off x="365118" y="297165"/>
            <a:ext cx="8516554"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500" b="1" dirty="0">
                <a:latin typeface="Aptos" panose="020B0004020202020204" pitchFamily="34" charset="0"/>
              </a:rPr>
              <a:t>WHY DO YOU NEED TO LEARN ABOUT AI?</a:t>
            </a:r>
            <a:endParaRPr sz="3500" b="1" dirty="0">
              <a:latin typeface="Aptos" panose="020B0004020202020204" pitchFamily="34" charset="0"/>
            </a:endParaRPr>
          </a:p>
        </p:txBody>
      </p:sp>
      <p:sp>
        <p:nvSpPr>
          <p:cNvPr id="2" name="Google Shape;3844;p14">
            <a:extLst>
              <a:ext uri="{FF2B5EF4-FFF2-40B4-BE49-F238E27FC236}">
                <a16:creationId xmlns:a16="http://schemas.microsoft.com/office/drawing/2014/main" id="{488EF8D4-EB85-40BC-7306-DCE27843D3EC}"/>
              </a:ext>
            </a:extLst>
          </p:cNvPr>
          <p:cNvSpPr txBox="1">
            <a:spLocks noGrp="1"/>
          </p:cNvSpPr>
          <p:nvPr>
            <p:ph type="sldNum" idx="12"/>
          </p:nvPr>
        </p:nvSpPr>
        <p:spPr>
          <a:xfrm>
            <a:off x="8773886" y="4749900"/>
            <a:ext cx="370114"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1200">
                <a:solidFill>
                  <a:schemeClr val="bg1"/>
                </a:solidFill>
                <a:latin typeface="Aptos" panose="020B0004020202020204" pitchFamily="34" charset="0"/>
              </a:rPr>
              <a:t>9</a:t>
            </a:fld>
            <a:endParaRPr sz="1200" dirty="0">
              <a:solidFill>
                <a:schemeClr val="bg1"/>
              </a:solidFill>
              <a:latin typeface="Aptos" panose="020B0004020202020204" pitchFamily="34" charset="0"/>
            </a:endParaRPr>
          </a:p>
        </p:txBody>
      </p:sp>
      <p:sp>
        <p:nvSpPr>
          <p:cNvPr id="4" name="TextBox 3">
            <a:extLst>
              <a:ext uri="{FF2B5EF4-FFF2-40B4-BE49-F238E27FC236}">
                <a16:creationId xmlns:a16="http://schemas.microsoft.com/office/drawing/2014/main" id="{23D64C4F-B96B-9996-AF58-E15F703E7490}"/>
              </a:ext>
            </a:extLst>
          </p:cNvPr>
          <p:cNvSpPr txBox="1"/>
          <p:nvPr/>
        </p:nvSpPr>
        <p:spPr>
          <a:xfrm>
            <a:off x="1552601" y="1892485"/>
            <a:ext cx="6141587" cy="954107"/>
          </a:xfrm>
          <a:prstGeom prst="rect">
            <a:avLst/>
          </a:prstGeom>
          <a:noFill/>
        </p:spPr>
        <p:txBody>
          <a:bodyPr wrap="square">
            <a:spAutoFit/>
          </a:bodyPr>
          <a:lstStyle/>
          <a:p>
            <a:pPr marL="76200" indent="0">
              <a:buNone/>
            </a:pPr>
            <a:r>
              <a:rPr lang="en-CA" sz="2800" b="1" i="1" dirty="0">
                <a:latin typeface="Aptos" panose="020B0004020202020204" pitchFamily="34" charset="0"/>
              </a:rPr>
              <a:t>Responsible use of AI is becoming a new cornerstone of clinical practice</a:t>
            </a:r>
          </a:p>
        </p:txBody>
      </p:sp>
    </p:spTree>
    <p:extLst>
      <p:ext uri="{BB962C8B-B14F-4D97-AF65-F5344CB8AC3E}">
        <p14:creationId xmlns:p14="http://schemas.microsoft.com/office/powerpoint/2010/main" val="2544704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2013 - 2022 Theme</Template>
  <TotalTime>16949</TotalTime>
  <Words>3181</Words>
  <Application>Microsoft Macintosh PowerPoint</Application>
  <PresentationFormat>On-screen Show (16:9)</PresentationFormat>
  <Paragraphs>470</Paragraphs>
  <Slides>63</Slides>
  <Notes>57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63</vt:i4>
      </vt:variant>
    </vt:vector>
  </HeadingPairs>
  <TitlesOfParts>
    <vt:vector size="76" baseType="lpstr">
      <vt:lpstr>Calibri Light</vt:lpstr>
      <vt:lpstr>Calibri</vt:lpstr>
      <vt:lpstr>DIN Condensed</vt:lpstr>
      <vt:lpstr>Wingdings</vt:lpstr>
      <vt:lpstr>Aptos</vt:lpstr>
      <vt:lpstr>Titillium Web</vt:lpstr>
      <vt:lpstr>Times New Roman</vt:lpstr>
      <vt:lpstr>Titillium Web Light</vt:lpstr>
      <vt:lpstr>Arial</vt:lpstr>
      <vt:lpstr>Helvetica</vt:lpstr>
      <vt:lpstr>Helvetica Neue</vt:lpstr>
      <vt:lpstr>Droid Sans</vt:lpstr>
      <vt:lpstr>Office 2013 - 2022 Theme</vt:lpstr>
      <vt:lpstr>HOW CAN I USE AI AS A CLINICIAN?   Presenters: Dr. Armaan Malhotra &amp; Gemma Postill  Emergency Medicine  Developed September 2024 </vt:lpstr>
      <vt:lpstr>ACKNOWLEDGEMENTS</vt:lpstr>
      <vt:lpstr>LEARNING OBJECTIVES</vt:lpstr>
      <vt:lpstr>Who has heard of AI/ML? </vt:lpstr>
      <vt:lpstr>Have you ever participated in a formal program or course related to AI or ML? </vt:lpstr>
      <vt:lpstr>WHAT CAN AI/ML DO IN HEALTHCARE ? </vt:lpstr>
      <vt:lpstr>AI IS ALREADY BEING USED IN TORONTO</vt:lpstr>
      <vt:lpstr>HOW CAN AI TRANSFORM PATIENT CARE?</vt:lpstr>
      <vt:lpstr>WHY DO YOU NEED TO LEARN ABOUT AI?</vt:lpstr>
      <vt:lpstr>PowerPoint Presentation</vt:lpstr>
      <vt:lpstr>WHAT IS ARTIFICIAL INTELLIGENCE? </vt:lpstr>
      <vt:lpstr>WHY IS AI POPULAR NOW? </vt:lpstr>
      <vt:lpstr>WHAT IS ARTIFICIAL INTELLIGENCE?</vt:lpstr>
      <vt:lpstr>WHAT IS ARTIFICIAL INTELLIGENCE?</vt:lpstr>
      <vt:lpstr>WHAT IS ARTIFICIAL INTELLIGENCE?</vt:lpstr>
      <vt:lpstr>AI TERMINOLOGY FOR CLINICIANS</vt:lpstr>
      <vt:lpstr>AI TERMINOLOGY FOR CLINICIANS</vt:lpstr>
      <vt:lpstr>PowerPoint Presentation</vt:lpstr>
      <vt:lpstr>WHAT IS MACHINE LEARNING?</vt:lpstr>
      <vt:lpstr>SUPERVISED LEARNING </vt:lpstr>
      <vt:lpstr>SUPERVISED LEARNING EXAMPLE</vt:lpstr>
      <vt:lpstr>PowerPoint Presentation</vt:lpstr>
      <vt:lpstr>UNSUPERVISED LEARNING </vt:lpstr>
      <vt:lpstr>PowerPoint Presentation</vt:lpstr>
      <vt:lpstr>HOW AI WORKS</vt:lpstr>
      <vt:lpstr>DOES ALL AI WORK THE SAME WAY? </vt:lpstr>
      <vt:lpstr>DOES ALL AI WORK THE SAME WAY? </vt:lpstr>
      <vt:lpstr>DOES ALL AI WORK THE SAME WAY? </vt:lpstr>
      <vt:lpstr>PowerPoint Presentation</vt:lpstr>
      <vt:lpstr>Add specialty / regional examples relevant to clinicians</vt:lpstr>
      <vt:lpstr>EXAMPLE</vt:lpstr>
      <vt:lpstr>PowerPoint Presentation</vt:lpstr>
      <vt:lpstr>IN 2018, AMAZON SCRAPED ITS SECRET AI RECRUITING TOOL THAT SHOWED BIAS AGAINST WOMEN! </vt:lpstr>
      <vt:lpstr>ALGORITHMIC BIAS – DEFINITIONS</vt:lpstr>
      <vt:lpstr>SELECTED CAUSES OF ALGORITHMIC BIAS</vt:lpstr>
      <vt:lpstr>ALGORITHMIC BIAS: LABEL QUALITY</vt:lpstr>
      <vt:lpstr>PowerPoint Presentation</vt:lpstr>
      <vt:lpstr>ALGORITHMIC BIAS:  LEARNING INCORRECT PATTERNS</vt:lpstr>
      <vt:lpstr>ALGORITHMIC BIASES: DATASET SHIFT</vt:lpstr>
      <vt:lpstr>HOW TO LEVERAGE AI</vt:lpstr>
      <vt:lpstr>PowerPoint Presentation</vt:lpstr>
      <vt:lpstr>HOW DOES ML BECOME CLINICAL?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CLINICIANS CAN BE INVOLVED IN AI DEVELOPMENT AND DEPLOYMENT</vt:lpstr>
      <vt:lpstr>PowerPoint Presentation</vt:lpstr>
      <vt:lpstr>PowerPoint Presentation</vt:lpstr>
      <vt:lpstr>Are you confident in appraising AI studies and tools? </vt:lpstr>
      <vt:lpstr>PowerPoint Presentation</vt:lpstr>
      <vt:lpstr>TRAINING AND TESTING DATA</vt:lpstr>
      <vt:lpstr>PowerPoint Presentation</vt:lpstr>
      <vt:lpstr>PowerPoint Presentation</vt:lpstr>
      <vt:lpstr>ORIGIN OF T-CAIREM</vt:lpstr>
      <vt:lpstr>T-CAIREM: STRUCUTRE AND LEADERSHIP</vt:lpstr>
      <vt:lpstr>PowerPoint Presentation</vt:lpstr>
      <vt:lpstr>THE T-CAIREM COMMUNITY</vt:lpstr>
      <vt:lpstr>THE GLOBAL AI IN MEDICINE COMMUNITY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CAN I USE AI AS A CLINICIAN?  What all residents need to know to improve patient care</dc:title>
  <dc:creator>Jethro</dc:creator>
  <cp:lastModifiedBy>Gemma Postill</cp:lastModifiedBy>
  <cp:revision>115</cp:revision>
  <dcterms:modified xsi:type="dcterms:W3CDTF">2024-12-16T19:08:46Z</dcterms:modified>
</cp:coreProperties>
</file>